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5" r:id="rId6"/>
    <p:sldId id="291" r:id="rId7"/>
    <p:sldId id="259" r:id="rId8"/>
    <p:sldId id="266" r:id="rId9"/>
    <p:sldId id="290" r:id="rId10"/>
    <p:sldId id="260" r:id="rId11"/>
    <p:sldId id="258" r:id="rId12"/>
    <p:sldId id="261"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00" y="1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F66942-2C2F-423B-9D15-3DAA7419C519}" type="doc">
      <dgm:prSet loTypeId="urn:microsoft.com/office/officeart/2005/8/layout/hProcess11" loCatId="process" qsTypeId="urn:microsoft.com/office/officeart/2005/8/quickstyle/simple1" qsCatId="simple" csTypeId="urn:microsoft.com/office/officeart/2005/8/colors/accent1_2" csCatId="accent1" phldr="1"/>
      <dgm:spPr/>
    </dgm:pt>
    <dgm:pt modelId="{C070DBB2-E2A5-44A5-9E70-F4D3705F137C}">
      <dgm:prSet phldrT="[Text]"/>
      <dgm:spPr/>
      <dgm:t>
        <a:bodyPr/>
        <a:lstStyle/>
        <a:p>
          <a:r>
            <a:rPr lang="cs-CZ" dirty="0"/>
            <a:t>dotazník</a:t>
          </a:r>
          <a:endParaRPr lang="en-GB" dirty="0"/>
        </a:p>
      </dgm:t>
    </dgm:pt>
    <dgm:pt modelId="{34587735-6A0E-43DA-948A-1F963E6339A3}" type="parTrans" cxnId="{1E31CCC7-FB5C-4DD4-9C52-24160D09286C}">
      <dgm:prSet/>
      <dgm:spPr/>
      <dgm:t>
        <a:bodyPr/>
        <a:lstStyle/>
        <a:p>
          <a:endParaRPr lang="en-GB"/>
        </a:p>
      </dgm:t>
    </dgm:pt>
    <dgm:pt modelId="{1CC49458-C4B1-499B-B2B9-C19F22F34025}" type="sibTrans" cxnId="{1E31CCC7-FB5C-4DD4-9C52-24160D09286C}">
      <dgm:prSet/>
      <dgm:spPr/>
      <dgm:t>
        <a:bodyPr/>
        <a:lstStyle/>
        <a:p>
          <a:endParaRPr lang="en-GB"/>
        </a:p>
      </dgm:t>
    </dgm:pt>
    <dgm:pt modelId="{9A875B41-EFD5-4A9F-9FB9-BA19CA50A84E}">
      <dgm:prSet phldrT="[Text]"/>
      <dgm:spPr/>
      <dgm:t>
        <a:bodyPr/>
        <a:lstStyle/>
        <a:p>
          <a:r>
            <a:rPr lang="cs-CZ" dirty="0"/>
            <a:t>Polostrukturovaný rozhovor</a:t>
          </a:r>
          <a:endParaRPr lang="en-GB" dirty="0"/>
        </a:p>
      </dgm:t>
    </dgm:pt>
    <dgm:pt modelId="{3E18A89F-769C-4A0B-BDEF-D1D2248B2765}" type="parTrans" cxnId="{7B942CB4-E781-4E00-8891-B420FEDA62A3}">
      <dgm:prSet/>
      <dgm:spPr/>
      <dgm:t>
        <a:bodyPr/>
        <a:lstStyle/>
        <a:p>
          <a:endParaRPr lang="en-GB"/>
        </a:p>
      </dgm:t>
    </dgm:pt>
    <dgm:pt modelId="{0759DAA7-4616-4EBD-9B3A-3AA943DC4E75}" type="sibTrans" cxnId="{7B942CB4-E781-4E00-8891-B420FEDA62A3}">
      <dgm:prSet/>
      <dgm:spPr/>
      <dgm:t>
        <a:bodyPr/>
        <a:lstStyle/>
        <a:p>
          <a:endParaRPr lang="en-GB"/>
        </a:p>
      </dgm:t>
    </dgm:pt>
    <dgm:pt modelId="{02BE62FB-540D-405D-8E74-39A2C5D63FE7}">
      <dgm:prSet phldrT="[Text]"/>
      <dgm:spPr/>
      <dgm:t>
        <a:bodyPr/>
        <a:lstStyle/>
        <a:p>
          <a:r>
            <a:rPr lang="cs-CZ" dirty="0"/>
            <a:t>Volný rozhovor</a:t>
          </a:r>
          <a:endParaRPr lang="en-GB" dirty="0"/>
        </a:p>
      </dgm:t>
    </dgm:pt>
    <dgm:pt modelId="{82E12EE1-EE26-4B6E-80BC-C5054D948B72}" type="parTrans" cxnId="{0BBCF057-4D87-4F2E-AC41-81CB4722310D}">
      <dgm:prSet/>
      <dgm:spPr/>
      <dgm:t>
        <a:bodyPr/>
        <a:lstStyle/>
        <a:p>
          <a:endParaRPr lang="en-GB"/>
        </a:p>
      </dgm:t>
    </dgm:pt>
    <dgm:pt modelId="{967A56F1-9186-4598-AFC6-C449A7296289}" type="sibTrans" cxnId="{0BBCF057-4D87-4F2E-AC41-81CB4722310D}">
      <dgm:prSet/>
      <dgm:spPr/>
      <dgm:t>
        <a:bodyPr/>
        <a:lstStyle/>
        <a:p>
          <a:endParaRPr lang="en-GB"/>
        </a:p>
      </dgm:t>
    </dgm:pt>
    <dgm:pt modelId="{FECECB4D-5CC3-4787-A93E-024195D6DF33}" type="pres">
      <dgm:prSet presAssocID="{5DF66942-2C2F-423B-9D15-3DAA7419C519}" presName="Name0" presStyleCnt="0">
        <dgm:presLayoutVars>
          <dgm:dir/>
          <dgm:resizeHandles val="exact"/>
        </dgm:presLayoutVars>
      </dgm:prSet>
      <dgm:spPr/>
    </dgm:pt>
    <dgm:pt modelId="{276CA76B-73D5-40B4-89EA-EAA6D5A61F54}" type="pres">
      <dgm:prSet presAssocID="{5DF66942-2C2F-423B-9D15-3DAA7419C519}" presName="arrow" presStyleLbl="bgShp" presStyleIdx="0" presStyleCnt="1"/>
      <dgm:spPr/>
    </dgm:pt>
    <dgm:pt modelId="{A9CEACCA-1857-4CA6-802C-A7534F8DC2D1}" type="pres">
      <dgm:prSet presAssocID="{5DF66942-2C2F-423B-9D15-3DAA7419C519}" presName="points" presStyleCnt="0"/>
      <dgm:spPr/>
    </dgm:pt>
    <dgm:pt modelId="{1FC9F054-A30D-4A5A-8A2B-21994A8034B1}" type="pres">
      <dgm:prSet presAssocID="{C070DBB2-E2A5-44A5-9E70-F4D3705F137C}" presName="compositeA" presStyleCnt="0"/>
      <dgm:spPr/>
    </dgm:pt>
    <dgm:pt modelId="{9F905DCE-21E1-4999-BBC0-144A70FE8E56}" type="pres">
      <dgm:prSet presAssocID="{C070DBB2-E2A5-44A5-9E70-F4D3705F137C}" presName="textA" presStyleLbl="revTx" presStyleIdx="0" presStyleCnt="3">
        <dgm:presLayoutVars>
          <dgm:bulletEnabled val="1"/>
        </dgm:presLayoutVars>
      </dgm:prSet>
      <dgm:spPr/>
    </dgm:pt>
    <dgm:pt modelId="{B0E7898A-A6D4-4F31-9398-A13E275091E4}" type="pres">
      <dgm:prSet presAssocID="{C070DBB2-E2A5-44A5-9E70-F4D3705F137C}" presName="circleA" presStyleLbl="node1" presStyleIdx="0" presStyleCnt="3"/>
      <dgm:spPr/>
    </dgm:pt>
    <dgm:pt modelId="{A564D707-AE68-48B6-B1EB-F1789896205E}" type="pres">
      <dgm:prSet presAssocID="{C070DBB2-E2A5-44A5-9E70-F4D3705F137C}" presName="spaceA" presStyleCnt="0"/>
      <dgm:spPr/>
    </dgm:pt>
    <dgm:pt modelId="{19C3B0DC-5AEB-440C-B1EC-0B302E46FFC1}" type="pres">
      <dgm:prSet presAssocID="{1CC49458-C4B1-499B-B2B9-C19F22F34025}" presName="space" presStyleCnt="0"/>
      <dgm:spPr/>
    </dgm:pt>
    <dgm:pt modelId="{DD99080A-AA58-4F8C-A034-5457A84C92B5}" type="pres">
      <dgm:prSet presAssocID="{9A875B41-EFD5-4A9F-9FB9-BA19CA50A84E}" presName="compositeB" presStyleCnt="0"/>
      <dgm:spPr/>
    </dgm:pt>
    <dgm:pt modelId="{D4661D1D-8A3F-4761-8CF7-B04161FE3987}" type="pres">
      <dgm:prSet presAssocID="{9A875B41-EFD5-4A9F-9FB9-BA19CA50A84E}" presName="textB" presStyleLbl="revTx" presStyleIdx="1" presStyleCnt="3" custLinFactNeighborX="32228" custLinFactNeighborY="0">
        <dgm:presLayoutVars>
          <dgm:bulletEnabled val="1"/>
        </dgm:presLayoutVars>
      </dgm:prSet>
      <dgm:spPr/>
    </dgm:pt>
    <dgm:pt modelId="{00E0C7E9-D49B-4EC7-8227-9CED6839EA94}" type="pres">
      <dgm:prSet presAssocID="{9A875B41-EFD5-4A9F-9FB9-BA19CA50A84E}" presName="circleB" presStyleLbl="node1" presStyleIdx="1" presStyleCnt="3"/>
      <dgm:spPr/>
    </dgm:pt>
    <dgm:pt modelId="{4B379842-0B78-48AB-9DFC-E29188C82890}" type="pres">
      <dgm:prSet presAssocID="{9A875B41-EFD5-4A9F-9FB9-BA19CA50A84E}" presName="spaceB" presStyleCnt="0"/>
      <dgm:spPr/>
    </dgm:pt>
    <dgm:pt modelId="{30284F8E-306B-4764-BC9C-3EB76EE4D380}" type="pres">
      <dgm:prSet presAssocID="{0759DAA7-4616-4EBD-9B3A-3AA943DC4E75}" presName="space" presStyleCnt="0"/>
      <dgm:spPr/>
    </dgm:pt>
    <dgm:pt modelId="{31A24E48-8E0F-460A-AFED-BB69A200C573}" type="pres">
      <dgm:prSet presAssocID="{02BE62FB-540D-405D-8E74-39A2C5D63FE7}" presName="compositeA" presStyleCnt="0"/>
      <dgm:spPr/>
    </dgm:pt>
    <dgm:pt modelId="{BABA990E-7621-4483-BD0C-A68FF184117B}" type="pres">
      <dgm:prSet presAssocID="{02BE62FB-540D-405D-8E74-39A2C5D63FE7}" presName="textA" presStyleLbl="revTx" presStyleIdx="2" presStyleCnt="3">
        <dgm:presLayoutVars>
          <dgm:bulletEnabled val="1"/>
        </dgm:presLayoutVars>
      </dgm:prSet>
      <dgm:spPr/>
    </dgm:pt>
    <dgm:pt modelId="{9588103D-C487-4552-A2B4-3EC32D773238}" type="pres">
      <dgm:prSet presAssocID="{02BE62FB-540D-405D-8E74-39A2C5D63FE7}" presName="circleA" presStyleLbl="node1" presStyleIdx="2" presStyleCnt="3"/>
      <dgm:spPr/>
    </dgm:pt>
    <dgm:pt modelId="{2E459646-3A73-4EC2-9F0D-9BD3492271FF}" type="pres">
      <dgm:prSet presAssocID="{02BE62FB-540D-405D-8E74-39A2C5D63FE7}" presName="spaceA" presStyleCnt="0"/>
      <dgm:spPr/>
    </dgm:pt>
  </dgm:ptLst>
  <dgm:cxnLst>
    <dgm:cxn modelId="{610C5468-0179-4B22-93B0-2919A8B3FE3B}" type="presOf" srcId="{5DF66942-2C2F-423B-9D15-3DAA7419C519}" destId="{FECECB4D-5CC3-4787-A93E-024195D6DF33}" srcOrd="0" destOrd="0" presId="urn:microsoft.com/office/officeart/2005/8/layout/hProcess11"/>
    <dgm:cxn modelId="{55C87C6E-39BB-44A1-8311-AE226F5D6E4D}" type="presOf" srcId="{9A875B41-EFD5-4A9F-9FB9-BA19CA50A84E}" destId="{D4661D1D-8A3F-4761-8CF7-B04161FE3987}" srcOrd="0" destOrd="0" presId="urn:microsoft.com/office/officeart/2005/8/layout/hProcess11"/>
    <dgm:cxn modelId="{0BBCF057-4D87-4F2E-AC41-81CB4722310D}" srcId="{5DF66942-2C2F-423B-9D15-3DAA7419C519}" destId="{02BE62FB-540D-405D-8E74-39A2C5D63FE7}" srcOrd="2" destOrd="0" parTransId="{82E12EE1-EE26-4B6E-80BC-C5054D948B72}" sibTransId="{967A56F1-9186-4598-AFC6-C449A7296289}"/>
    <dgm:cxn modelId="{A37BD2A5-BC7D-4825-882A-D23A4B648508}" type="presOf" srcId="{02BE62FB-540D-405D-8E74-39A2C5D63FE7}" destId="{BABA990E-7621-4483-BD0C-A68FF184117B}" srcOrd="0" destOrd="0" presId="urn:microsoft.com/office/officeart/2005/8/layout/hProcess11"/>
    <dgm:cxn modelId="{B87306AB-FBFD-40C1-8A26-F999FD0D8E7C}" type="presOf" srcId="{C070DBB2-E2A5-44A5-9E70-F4D3705F137C}" destId="{9F905DCE-21E1-4999-BBC0-144A70FE8E56}" srcOrd="0" destOrd="0" presId="urn:microsoft.com/office/officeart/2005/8/layout/hProcess11"/>
    <dgm:cxn modelId="{7B942CB4-E781-4E00-8891-B420FEDA62A3}" srcId="{5DF66942-2C2F-423B-9D15-3DAA7419C519}" destId="{9A875B41-EFD5-4A9F-9FB9-BA19CA50A84E}" srcOrd="1" destOrd="0" parTransId="{3E18A89F-769C-4A0B-BDEF-D1D2248B2765}" sibTransId="{0759DAA7-4616-4EBD-9B3A-3AA943DC4E75}"/>
    <dgm:cxn modelId="{1E31CCC7-FB5C-4DD4-9C52-24160D09286C}" srcId="{5DF66942-2C2F-423B-9D15-3DAA7419C519}" destId="{C070DBB2-E2A5-44A5-9E70-F4D3705F137C}" srcOrd="0" destOrd="0" parTransId="{34587735-6A0E-43DA-948A-1F963E6339A3}" sibTransId="{1CC49458-C4B1-499B-B2B9-C19F22F34025}"/>
    <dgm:cxn modelId="{36CFBCAF-2183-4A84-B17B-7B4AAE5A3953}" type="presParOf" srcId="{FECECB4D-5CC3-4787-A93E-024195D6DF33}" destId="{276CA76B-73D5-40B4-89EA-EAA6D5A61F54}" srcOrd="0" destOrd="0" presId="urn:microsoft.com/office/officeart/2005/8/layout/hProcess11"/>
    <dgm:cxn modelId="{E5CE79BB-FF74-4682-9853-941F715A998A}" type="presParOf" srcId="{FECECB4D-5CC3-4787-A93E-024195D6DF33}" destId="{A9CEACCA-1857-4CA6-802C-A7534F8DC2D1}" srcOrd="1" destOrd="0" presId="urn:microsoft.com/office/officeart/2005/8/layout/hProcess11"/>
    <dgm:cxn modelId="{A3BF6A79-A261-4B00-B9D2-81C2988897BD}" type="presParOf" srcId="{A9CEACCA-1857-4CA6-802C-A7534F8DC2D1}" destId="{1FC9F054-A30D-4A5A-8A2B-21994A8034B1}" srcOrd="0" destOrd="0" presId="urn:microsoft.com/office/officeart/2005/8/layout/hProcess11"/>
    <dgm:cxn modelId="{5EA7C927-D45A-49B7-893F-98A127AFC9C8}" type="presParOf" srcId="{1FC9F054-A30D-4A5A-8A2B-21994A8034B1}" destId="{9F905DCE-21E1-4999-BBC0-144A70FE8E56}" srcOrd="0" destOrd="0" presId="urn:microsoft.com/office/officeart/2005/8/layout/hProcess11"/>
    <dgm:cxn modelId="{3C33E9F2-E163-4EA6-8228-F1415F704860}" type="presParOf" srcId="{1FC9F054-A30D-4A5A-8A2B-21994A8034B1}" destId="{B0E7898A-A6D4-4F31-9398-A13E275091E4}" srcOrd="1" destOrd="0" presId="urn:microsoft.com/office/officeart/2005/8/layout/hProcess11"/>
    <dgm:cxn modelId="{AC38BF33-6214-4AE5-B71F-170479B87DA6}" type="presParOf" srcId="{1FC9F054-A30D-4A5A-8A2B-21994A8034B1}" destId="{A564D707-AE68-48B6-B1EB-F1789896205E}" srcOrd="2" destOrd="0" presId="urn:microsoft.com/office/officeart/2005/8/layout/hProcess11"/>
    <dgm:cxn modelId="{E49CECAE-6826-4C4C-AEC1-8CFCF2AFBA24}" type="presParOf" srcId="{A9CEACCA-1857-4CA6-802C-A7534F8DC2D1}" destId="{19C3B0DC-5AEB-440C-B1EC-0B302E46FFC1}" srcOrd="1" destOrd="0" presId="urn:microsoft.com/office/officeart/2005/8/layout/hProcess11"/>
    <dgm:cxn modelId="{81AAF9B6-1469-4C1B-891D-65E5077F8565}" type="presParOf" srcId="{A9CEACCA-1857-4CA6-802C-A7534F8DC2D1}" destId="{DD99080A-AA58-4F8C-A034-5457A84C92B5}" srcOrd="2" destOrd="0" presId="urn:microsoft.com/office/officeart/2005/8/layout/hProcess11"/>
    <dgm:cxn modelId="{279F1419-0761-4DF2-B1DB-5B9C41FF7A9F}" type="presParOf" srcId="{DD99080A-AA58-4F8C-A034-5457A84C92B5}" destId="{D4661D1D-8A3F-4761-8CF7-B04161FE3987}" srcOrd="0" destOrd="0" presId="urn:microsoft.com/office/officeart/2005/8/layout/hProcess11"/>
    <dgm:cxn modelId="{D5809EE2-CDD0-4B3D-A47A-90C9DD1F11E7}" type="presParOf" srcId="{DD99080A-AA58-4F8C-A034-5457A84C92B5}" destId="{00E0C7E9-D49B-4EC7-8227-9CED6839EA94}" srcOrd="1" destOrd="0" presId="urn:microsoft.com/office/officeart/2005/8/layout/hProcess11"/>
    <dgm:cxn modelId="{60BDF7AC-FC76-4E8F-938D-9DD9F7DC8560}" type="presParOf" srcId="{DD99080A-AA58-4F8C-A034-5457A84C92B5}" destId="{4B379842-0B78-48AB-9DFC-E29188C82890}" srcOrd="2" destOrd="0" presId="urn:microsoft.com/office/officeart/2005/8/layout/hProcess11"/>
    <dgm:cxn modelId="{6B232E06-D587-463C-8130-A0A4BE693584}" type="presParOf" srcId="{A9CEACCA-1857-4CA6-802C-A7534F8DC2D1}" destId="{30284F8E-306B-4764-BC9C-3EB76EE4D380}" srcOrd="3" destOrd="0" presId="urn:microsoft.com/office/officeart/2005/8/layout/hProcess11"/>
    <dgm:cxn modelId="{0BD531FD-C4F1-4C32-93CE-C2DF7F1DAABE}" type="presParOf" srcId="{A9CEACCA-1857-4CA6-802C-A7534F8DC2D1}" destId="{31A24E48-8E0F-460A-AFED-BB69A200C573}" srcOrd="4" destOrd="0" presId="urn:microsoft.com/office/officeart/2005/8/layout/hProcess11"/>
    <dgm:cxn modelId="{56FD2CF5-858F-4469-80CB-5F524FE7EC93}" type="presParOf" srcId="{31A24E48-8E0F-460A-AFED-BB69A200C573}" destId="{BABA990E-7621-4483-BD0C-A68FF184117B}" srcOrd="0" destOrd="0" presId="urn:microsoft.com/office/officeart/2005/8/layout/hProcess11"/>
    <dgm:cxn modelId="{A107A6DA-EDB8-432C-9985-83A0C880DD73}" type="presParOf" srcId="{31A24E48-8E0F-460A-AFED-BB69A200C573}" destId="{9588103D-C487-4552-A2B4-3EC32D773238}" srcOrd="1" destOrd="0" presId="urn:microsoft.com/office/officeart/2005/8/layout/hProcess11"/>
    <dgm:cxn modelId="{27D13F2A-1B5A-4986-871D-3E1D61B1D797}" type="presParOf" srcId="{31A24E48-8E0F-460A-AFED-BB69A200C573}" destId="{2E459646-3A73-4EC2-9F0D-9BD3492271F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CA76B-73D5-40B4-89EA-EAA6D5A61F54}">
      <dsp:nvSpPr>
        <dsp:cNvPr id="0" name=""/>
        <dsp:cNvSpPr/>
      </dsp:nvSpPr>
      <dsp:spPr>
        <a:xfrm>
          <a:off x="0" y="1625600"/>
          <a:ext cx="8128000" cy="2167466"/>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905DCE-21E1-4999-BBC0-144A70FE8E56}">
      <dsp:nvSpPr>
        <dsp:cNvPr id="0" name=""/>
        <dsp:cNvSpPr/>
      </dsp:nvSpPr>
      <dsp:spPr>
        <a:xfrm>
          <a:off x="3571" y="0"/>
          <a:ext cx="2357437"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a:lnSpc>
              <a:spcPct val="90000"/>
            </a:lnSpc>
            <a:spcBef>
              <a:spcPct val="0"/>
            </a:spcBef>
            <a:spcAft>
              <a:spcPct val="35000"/>
            </a:spcAft>
            <a:buNone/>
          </a:pPr>
          <a:r>
            <a:rPr lang="cs-CZ" sz="2100" kern="1200" dirty="0"/>
            <a:t>dotazník</a:t>
          </a:r>
          <a:endParaRPr lang="en-GB" sz="2100" kern="1200" dirty="0"/>
        </a:p>
      </dsp:txBody>
      <dsp:txXfrm>
        <a:off x="3571" y="0"/>
        <a:ext cx="2357437" cy="2167466"/>
      </dsp:txXfrm>
    </dsp:sp>
    <dsp:sp modelId="{B0E7898A-A6D4-4F31-9398-A13E275091E4}">
      <dsp:nvSpPr>
        <dsp:cNvPr id="0" name=""/>
        <dsp:cNvSpPr/>
      </dsp:nvSpPr>
      <dsp:spPr>
        <a:xfrm>
          <a:off x="911357" y="2438400"/>
          <a:ext cx="541866" cy="5418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661D1D-8A3F-4761-8CF7-B04161FE3987}">
      <dsp:nvSpPr>
        <dsp:cNvPr id="0" name=""/>
        <dsp:cNvSpPr/>
      </dsp:nvSpPr>
      <dsp:spPr>
        <a:xfrm>
          <a:off x="3238636" y="3251200"/>
          <a:ext cx="2357437"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cs-CZ" sz="2100" kern="1200" dirty="0"/>
            <a:t>Polostrukturovaný rozhovor</a:t>
          </a:r>
          <a:endParaRPr lang="en-GB" sz="2100" kern="1200" dirty="0"/>
        </a:p>
      </dsp:txBody>
      <dsp:txXfrm>
        <a:off x="3238636" y="3251200"/>
        <a:ext cx="2357437" cy="2167466"/>
      </dsp:txXfrm>
    </dsp:sp>
    <dsp:sp modelId="{00E0C7E9-D49B-4EC7-8227-9CED6839EA94}">
      <dsp:nvSpPr>
        <dsp:cNvPr id="0" name=""/>
        <dsp:cNvSpPr/>
      </dsp:nvSpPr>
      <dsp:spPr>
        <a:xfrm>
          <a:off x="3386666" y="2438400"/>
          <a:ext cx="541866" cy="5418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BA990E-7621-4483-BD0C-A68FF184117B}">
      <dsp:nvSpPr>
        <dsp:cNvPr id="0" name=""/>
        <dsp:cNvSpPr/>
      </dsp:nvSpPr>
      <dsp:spPr>
        <a:xfrm>
          <a:off x="4954190" y="0"/>
          <a:ext cx="2357437"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a:lnSpc>
              <a:spcPct val="90000"/>
            </a:lnSpc>
            <a:spcBef>
              <a:spcPct val="0"/>
            </a:spcBef>
            <a:spcAft>
              <a:spcPct val="35000"/>
            </a:spcAft>
            <a:buNone/>
          </a:pPr>
          <a:r>
            <a:rPr lang="cs-CZ" sz="2100" kern="1200" dirty="0"/>
            <a:t>Volný rozhovor</a:t>
          </a:r>
          <a:endParaRPr lang="en-GB" sz="2100" kern="1200" dirty="0"/>
        </a:p>
      </dsp:txBody>
      <dsp:txXfrm>
        <a:off x="4954190" y="0"/>
        <a:ext cx="2357437" cy="2167466"/>
      </dsp:txXfrm>
    </dsp:sp>
    <dsp:sp modelId="{9588103D-C487-4552-A2B4-3EC32D773238}">
      <dsp:nvSpPr>
        <dsp:cNvPr id="0" name=""/>
        <dsp:cNvSpPr/>
      </dsp:nvSpPr>
      <dsp:spPr>
        <a:xfrm>
          <a:off x="5861976" y="2438400"/>
          <a:ext cx="541866" cy="5418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39BCB-FF42-4D2E-BB0E-9189225DED1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GB"/>
          </a:p>
        </p:txBody>
      </p:sp>
      <p:sp>
        <p:nvSpPr>
          <p:cNvPr id="3" name="Podnadpis 2">
            <a:extLst>
              <a:ext uri="{FF2B5EF4-FFF2-40B4-BE49-F238E27FC236}">
                <a16:creationId xmlns:a16="http://schemas.microsoft.com/office/drawing/2014/main" id="{ACED11AB-47E1-4C86-97C3-D79B8091EE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GB"/>
          </a:p>
        </p:txBody>
      </p:sp>
      <p:sp>
        <p:nvSpPr>
          <p:cNvPr id="4" name="Zástupný symbol pro datum 3">
            <a:extLst>
              <a:ext uri="{FF2B5EF4-FFF2-40B4-BE49-F238E27FC236}">
                <a16:creationId xmlns:a16="http://schemas.microsoft.com/office/drawing/2014/main" id="{1BBBE46E-388E-47CC-8CA7-BCF0AD04A95E}"/>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5" name="Zástupný symbol pro zápatí 4">
            <a:extLst>
              <a:ext uri="{FF2B5EF4-FFF2-40B4-BE49-F238E27FC236}">
                <a16:creationId xmlns:a16="http://schemas.microsoft.com/office/drawing/2014/main" id="{8CAA6949-A315-4BF5-A792-ABB1C4C8063A}"/>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7349F9DE-08FB-423D-80BD-78F1411D49C4}"/>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279055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62CEF3-F890-4A5A-A15F-22EF599E2C22}"/>
              </a:ext>
            </a:extLst>
          </p:cNvPr>
          <p:cNvSpPr>
            <a:spLocks noGrp="1"/>
          </p:cNvSpPr>
          <p:nvPr>
            <p:ph type="title"/>
          </p:nvPr>
        </p:nvSpPr>
        <p:spPr/>
        <p:txBody>
          <a:bodyPr/>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E39341DE-94A5-4531-9670-90A184C5642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402A4AA1-6BB8-4F80-A608-2249D3700137}"/>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5" name="Zástupný symbol pro zápatí 4">
            <a:extLst>
              <a:ext uri="{FF2B5EF4-FFF2-40B4-BE49-F238E27FC236}">
                <a16:creationId xmlns:a16="http://schemas.microsoft.com/office/drawing/2014/main" id="{D6786781-C93F-4930-A424-C3836E5A88A5}"/>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DD93B6E7-1E25-49B3-BE2C-E28BD1955326}"/>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4088539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F5E4D59-D5E9-4E29-B505-43156CED4445}"/>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DC8E2112-DAFC-4427-BBD3-B0F20F8F1F0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ABB1D9BF-2CCE-4C81-9C38-D1C5F7007F20}"/>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5" name="Zástupný symbol pro zápatí 4">
            <a:extLst>
              <a:ext uri="{FF2B5EF4-FFF2-40B4-BE49-F238E27FC236}">
                <a16:creationId xmlns:a16="http://schemas.microsoft.com/office/drawing/2014/main" id="{EF03B5A0-9EBF-4EAA-8DF5-1E4CDC14C13B}"/>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14A49224-4875-4043-8716-BEC98D52DFC2}"/>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352318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7209D3-5B93-465D-9BB0-BF0B36E5B6C2}"/>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942A5431-6275-4D1F-B67B-595833657D7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06DE3B45-FE32-4709-B714-74283A4B7057}"/>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5" name="Zástupný symbol pro zápatí 4">
            <a:extLst>
              <a:ext uri="{FF2B5EF4-FFF2-40B4-BE49-F238E27FC236}">
                <a16:creationId xmlns:a16="http://schemas.microsoft.com/office/drawing/2014/main" id="{4163884F-DD98-433F-BC26-92DD98223EF1}"/>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D5AC674D-734F-4EA1-87E2-F67A76D2828F}"/>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426304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617896-7018-4859-A704-DCE4B2BFCF4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GB"/>
          </a:p>
        </p:txBody>
      </p:sp>
      <p:sp>
        <p:nvSpPr>
          <p:cNvPr id="3" name="Zástupný text 2">
            <a:extLst>
              <a:ext uri="{FF2B5EF4-FFF2-40B4-BE49-F238E27FC236}">
                <a16:creationId xmlns:a16="http://schemas.microsoft.com/office/drawing/2014/main" id="{4D3B56A8-CEEF-49E5-A92B-DBE606A419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77EE6EF-DD60-44E4-9912-D8E024D14B8B}"/>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5" name="Zástupný symbol pro zápatí 4">
            <a:extLst>
              <a:ext uri="{FF2B5EF4-FFF2-40B4-BE49-F238E27FC236}">
                <a16:creationId xmlns:a16="http://schemas.microsoft.com/office/drawing/2014/main" id="{52B33265-B3B9-471E-97E1-8B3AAA593538}"/>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C4D612F3-F349-4A7E-BB0E-E1BF666681BD}"/>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329201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AF37C-0675-493E-B400-C915FFCE591D}"/>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51945B8D-A2CA-4294-8867-F6BDBAD73A5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obsah 3">
            <a:extLst>
              <a:ext uri="{FF2B5EF4-FFF2-40B4-BE49-F238E27FC236}">
                <a16:creationId xmlns:a16="http://schemas.microsoft.com/office/drawing/2014/main" id="{D719B958-3602-4863-A1C9-F09B2D0F909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a:extLst>
              <a:ext uri="{FF2B5EF4-FFF2-40B4-BE49-F238E27FC236}">
                <a16:creationId xmlns:a16="http://schemas.microsoft.com/office/drawing/2014/main" id="{EBAD420C-0125-4BEF-A59A-D792C7551121}"/>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6" name="Zástupný symbol pro zápatí 5">
            <a:extLst>
              <a:ext uri="{FF2B5EF4-FFF2-40B4-BE49-F238E27FC236}">
                <a16:creationId xmlns:a16="http://schemas.microsoft.com/office/drawing/2014/main" id="{9478E8F5-240F-4C07-9F00-2C72465A2DD2}"/>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3BBF8504-D6B2-4A54-8E7B-786FBE76F9C8}"/>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136751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0A29E7-64F3-42AC-876B-B10436459D26}"/>
              </a:ext>
            </a:extLst>
          </p:cNvPr>
          <p:cNvSpPr>
            <a:spLocks noGrp="1"/>
          </p:cNvSpPr>
          <p:nvPr>
            <p:ph type="title"/>
          </p:nvPr>
        </p:nvSpPr>
        <p:spPr>
          <a:xfrm>
            <a:off x="839788" y="365125"/>
            <a:ext cx="10515600" cy="1325563"/>
          </a:xfrm>
        </p:spPr>
        <p:txBody>
          <a:bodyPr/>
          <a:lstStyle/>
          <a:p>
            <a:r>
              <a:rPr lang="cs-CZ"/>
              <a:t>Kliknutím lze upravit styl.</a:t>
            </a:r>
            <a:endParaRPr lang="en-GB"/>
          </a:p>
        </p:txBody>
      </p:sp>
      <p:sp>
        <p:nvSpPr>
          <p:cNvPr id="3" name="Zástupný text 2">
            <a:extLst>
              <a:ext uri="{FF2B5EF4-FFF2-40B4-BE49-F238E27FC236}">
                <a16:creationId xmlns:a16="http://schemas.microsoft.com/office/drawing/2014/main" id="{E71CE91D-B4C8-4126-9F92-93CFA942B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4275C5F-A7E0-4EA3-8EE7-7D67B322851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text 4">
            <a:extLst>
              <a:ext uri="{FF2B5EF4-FFF2-40B4-BE49-F238E27FC236}">
                <a16:creationId xmlns:a16="http://schemas.microsoft.com/office/drawing/2014/main" id="{02D4B42C-E8EA-404B-BF2D-342D7EE5A3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8566FFC-42FC-4DBC-9BBB-72E3A0081A8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a:extLst>
              <a:ext uri="{FF2B5EF4-FFF2-40B4-BE49-F238E27FC236}">
                <a16:creationId xmlns:a16="http://schemas.microsoft.com/office/drawing/2014/main" id="{033B783B-EEEE-4177-8311-232C1F4A1087}"/>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8" name="Zástupný symbol pro zápatí 7">
            <a:extLst>
              <a:ext uri="{FF2B5EF4-FFF2-40B4-BE49-F238E27FC236}">
                <a16:creationId xmlns:a16="http://schemas.microsoft.com/office/drawing/2014/main" id="{73B64F20-77C9-4EF7-B43C-181688CE5F5F}"/>
              </a:ext>
            </a:extLst>
          </p:cNvPr>
          <p:cNvSpPr>
            <a:spLocks noGrp="1"/>
          </p:cNvSpPr>
          <p:nvPr>
            <p:ph type="ftr" sz="quarter" idx="11"/>
          </p:nvPr>
        </p:nvSpPr>
        <p:spPr/>
        <p:txBody>
          <a:bodyPr/>
          <a:lstStyle/>
          <a:p>
            <a:endParaRPr lang="en-GB"/>
          </a:p>
        </p:txBody>
      </p:sp>
      <p:sp>
        <p:nvSpPr>
          <p:cNvPr id="9" name="Zástupný symbol pro číslo snímku 8">
            <a:extLst>
              <a:ext uri="{FF2B5EF4-FFF2-40B4-BE49-F238E27FC236}">
                <a16:creationId xmlns:a16="http://schemas.microsoft.com/office/drawing/2014/main" id="{D649FE7A-CBC8-43A1-BB6E-B86A9AFFC7ED}"/>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3066917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DAACD-AA17-4069-90BB-A401A5C8690B}"/>
              </a:ext>
            </a:extLst>
          </p:cNvPr>
          <p:cNvSpPr>
            <a:spLocks noGrp="1"/>
          </p:cNvSpPr>
          <p:nvPr>
            <p:ph type="title"/>
          </p:nvPr>
        </p:nvSpPr>
        <p:spPr/>
        <p:txBody>
          <a:bodyPr/>
          <a:lstStyle/>
          <a:p>
            <a:r>
              <a:rPr lang="cs-CZ"/>
              <a:t>Kliknutím lze upravit styl.</a:t>
            </a:r>
            <a:endParaRPr lang="en-GB"/>
          </a:p>
        </p:txBody>
      </p:sp>
      <p:sp>
        <p:nvSpPr>
          <p:cNvPr id="3" name="Zástupný symbol pro datum 2">
            <a:extLst>
              <a:ext uri="{FF2B5EF4-FFF2-40B4-BE49-F238E27FC236}">
                <a16:creationId xmlns:a16="http://schemas.microsoft.com/office/drawing/2014/main" id="{1171973B-AE4A-400D-814F-D596298EF7BA}"/>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4" name="Zástupný symbol pro zápatí 3">
            <a:extLst>
              <a:ext uri="{FF2B5EF4-FFF2-40B4-BE49-F238E27FC236}">
                <a16:creationId xmlns:a16="http://schemas.microsoft.com/office/drawing/2014/main" id="{1F2EF67C-26A1-466C-8A9D-64ABC8916DD8}"/>
              </a:ext>
            </a:extLst>
          </p:cNvPr>
          <p:cNvSpPr>
            <a:spLocks noGrp="1"/>
          </p:cNvSpPr>
          <p:nvPr>
            <p:ph type="ftr" sz="quarter" idx="11"/>
          </p:nvPr>
        </p:nvSpPr>
        <p:spPr/>
        <p:txBody>
          <a:bodyPr/>
          <a:lstStyle/>
          <a:p>
            <a:endParaRPr lang="en-GB"/>
          </a:p>
        </p:txBody>
      </p:sp>
      <p:sp>
        <p:nvSpPr>
          <p:cNvPr id="5" name="Zástupný symbol pro číslo snímku 4">
            <a:extLst>
              <a:ext uri="{FF2B5EF4-FFF2-40B4-BE49-F238E27FC236}">
                <a16:creationId xmlns:a16="http://schemas.microsoft.com/office/drawing/2014/main" id="{647D4FC9-38A8-4BB8-88D3-EB562E5E59BD}"/>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878791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0A9A12F-6DF3-4E86-A77A-75217CCA2565}"/>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3" name="Zástupný symbol pro zápatí 2">
            <a:extLst>
              <a:ext uri="{FF2B5EF4-FFF2-40B4-BE49-F238E27FC236}">
                <a16:creationId xmlns:a16="http://schemas.microsoft.com/office/drawing/2014/main" id="{A7D63283-5F63-4DAF-83EE-178BBFE0E6EC}"/>
              </a:ext>
            </a:extLst>
          </p:cNvPr>
          <p:cNvSpPr>
            <a:spLocks noGrp="1"/>
          </p:cNvSpPr>
          <p:nvPr>
            <p:ph type="ftr" sz="quarter" idx="11"/>
          </p:nvPr>
        </p:nvSpPr>
        <p:spPr/>
        <p:txBody>
          <a:bodyPr/>
          <a:lstStyle/>
          <a:p>
            <a:endParaRPr lang="en-GB"/>
          </a:p>
        </p:txBody>
      </p:sp>
      <p:sp>
        <p:nvSpPr>
          <p:cNvPr id="4" name="Zástupný symbol pro číslo snímku 3">
            <a:extLst>
              <a:ext uri="{FF2B5EF4-FFF2-40B4-BE49-F238E27FC236}">
                <a16:creationId xmlns:a16="http://schemas.microsoft.com/office/drawing/2014/main" id="{204E0702-A6AB-4283-837B-437777CFB584}"/>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354364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681F7-0C8D-46CE-981F-0C2FE5418A8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obsah 2">
            <a:extLst>
              <a:ext uri="{FF2B5EF4-FFF2-40B4-BE49-F238E27FC236}">
                <a16:creationId xmlns:a16="http://schemas.microsoft.com/office/drawing/2014/main" id="{CAF6327D-E98E-4537-8DD7-49DF95B56D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text 3">
            <a:extLst>
              <a:ext uri="{FF2B5EF4-FFF2-40B4-BE49-F238E27FC236}">
                <a16:creationId xmlns:a16="http://schemas.microsoft.com/office/drawing/2014/main" id="{4D13F5AC-42A6-4A28-AED0-DAC63FF86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CFAC6A0-D523-40D6-88A2-D6954D7B1BC5}"/>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6" name="Zástupný symbol pro zápatí 5">
            <a:extLst>
              <a:ext uri="{FF2B5EF4-FFF2-40B4-BE49-F238E27FC236}">
                <a16:creationId xmlns:a16="http://schemas.microsoft.com/office/drawing/2014/main" id="{986D6D75-2955-44AF-9CC6-F6AC30058709}"/>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9E152078-C0A1-4757-8862-A4EB55ED3558}"/>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52128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D47DD7-36B1-4120-BFC3-45DEEF8C368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symbol obrázku 2">
            <a:extLst>
              <a:ext uri="{FF2B5EF4-FFF2-40B4-BE49-F238E27FC236}">
                <a16:creationId xmlns:a16="http://schemas.microsoft.com/office/drawing/2014/main" id="{BC6D173D-BBDC-4A1C-BD2A-5E54740F61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3AC2B709-2E9F-40BE-9D25-58F996F20F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A1F0C67-BB76-4A65-A281-3B0184E48A86}"/>
              </a:ext>
            </a:extLst>
          </p:cNvPr>
          <p:cNvSpPr>
            <a:spLocks noGrp="1"/>
          </p:cNvSpPr>
          <p:nvPr>
            <p:ph type="dt" sz="half" idx="10"/>
          </p:nvPr>
        </p:nvSpPr>
        <p:spPr/>
        <p:txBody>
          <a:bodyPr/>
          <a:lstStyle/>
          <a:p>
            <a:fld id="{81BAE6DD-178A-4E2B-8A6C-B8E0D308011F}" type="datetimeFigureOut">
              <a:rPr lang="en-GB" smtClean="0"/>
              <a:t>16/10/2019</a:t>
            </a:fld>
            <a:endParaRPr lang="en-GB"/>
          </a:p>
        </p:txBody>
      </p:sp>
      <p:sp>
        <p:nvSpPr>
          <p:cNvPr id="6" name="Zástupný symbol pro zápatí 5">
            <a:extLst>
              <a:ext uri="{FF2B5EF4-FFF2-40B4-BE49-F238E27FC236}">
                <a16:creationId xmlns:a16="http://schemas.microsoft.com/office/drawing/2014/main" id="{B881FF62-2E0B-4C42-96C4-7BEECFED76C3}"/>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5736EBD5-E223-449D-9BCF-ED641D82FE6E}"/>
              </a:ext>
            </a:extLst>
          </p:cNvPr>
          <p:cNvSpPr>
            <a:spLocks noGrp="1"/>
          </p:cNvSpPr>
          <p:nvPr>
            <p:ph type="sldNum" sz="quarter" idx="12"/>
          </p:nvPr>
        </p:nvSpPr>
        <p:spPr/>
        <p:txBody>
          <a:bodyPr/>
          <a:lstStyle/>
          <a:p>
            <a:fld id="{D35FAEBF-A975-4801-86EF-EAF31731B9CE}" type="slidenum">
              <a:rPr lang="en-GB" smtClean="0"/>
              <a:t>‹#›</a:t>
            </a:fld>
            <a:endParaRPr lang="en-GB"/>
          </a:p>
        </p:txBody>
      </p:sp>
    </p:spTree>
    <p:extLst>
      <p:ext uri="{BB962C8B-B14F-4D97-AF65-F5344CB8AC3E}">
        <p14:creationId xmlns:p14="http://schemas.microsoft.com/office/powerpoint/2010/main" val="45864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E7967AD-90D1-4D96-BC6A-46448B5A82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text 2">
            <a:extLst>
              <a:ext uri="{FF2B5EF4-FFF2-40B4-BE49-F238E27FC236}">
                <a16:creationId xmlns:a16="http://schemas.microsoft.com/office/drawing/2014/main" id="{D06767B3-5A39-4D6C-AB29-1C869351BE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B9D9F4EB-74AD-462B-BF4E-165894FDC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AE6DD-178A-4E2B-8A6C-B8E0D308011F}" type="datetimeFigureOut">
              <a:rPr lang="en-GB" smtClean="0"/>
              <a:t>16/10/2019</a:t>
            </a:fld>
            <a:endParaRPr lang="en-GB"/>
          </a:p>
        </p:txBody>
      </p:sp>
      <p:sp>
        <p:nvSpPr>
          <p:cNvPr id="5" name="Zástupný symbol pro zápatí 4">
            <a:extLst>
              <a:ext uri="{FF2B5EF4-FFF2-40B4-BE49-F238E27FC236}">
                <a16:creationId xmlns:a16="http://schemas.microsoft.com/office/drawing/2014/main" id="{DBEBB17B-BC29-4966-A4A7-749B28F71C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a:extLst>
              <a:ext uri="{FF2B5EF4-FFF2-40B4-BE49-F238E27FC236}">
                <a16:creationId xmlns:a16="http://schemas.microsoft.com/office/drawing/2014/main" id="{2A85E13D-A82A-4EA1-A3FE-B83EC5717E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FAEBF-A975-4801-86EF-EAF31731B9CE}" type="slidenum">
              <a:rPr lang="en-GB" smtClean="0"/>
              <a:t>‹#›</a:t>
            </a:fld>
            <a:endParaRPr lang="en-GB"/>
          </a:p>
        </p:txBody>
      </p:sp>
    </p:spTree>
    <p:extLst>
      <p:ext uri="{BB962C8B-B14F-4D97-AF65-F5344CB8AC3E}">
        <p14:creationId xmlns:p14="http://schemas.microsoft.com/office/powerpoint/2010/main" val="2224734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ýsledek obrázku pro logo fss mu">
            <a:extLst>
              <a:ext uri="{FF2B5EF4-FFF2-40B4-BE49-F238E27FC236}">
                <a16:creationId xmlns:a16="http://schemas.microsoft.com/office/drawing/2014/main" id="{297EFF5E-E10A-44B4-8123-93950C5F90DD}"/>
              </a:ext>
            </a:extLst>
          </p:cNvPr>
          <p:cNvPicPr>
            <a:picLocks noChangeAspect="1" noChangeArrowheads="1"/>
          </p:cNvPicPr>
          <p:nvPr/>
        </p:nvPicPr>
        <p:blipFill>
          <a:blip r:embed="rId2">
            <a:alphaModFix amt="18000"/>
            <a:extLst>
              <a:ext uri="{28A0092B-C50C-407E-A947-70E740481C1C}">
                <a14:useLocalDpi xmlns:a14="http://schemas.microsoft.com/office/drawing/2010/main" val="0"/>
              </a:ext>
            </a:extLst>
          </a:blip>
          <a:srcRect/>
          <a:stretch>
            <a:fillRect/>
          </a:stretch>
        </p:blipFill>
        <p:spPr bwMode="auto">
          <a:xfrm>
            <a:off x="-111304" y="-3108789"/>
            <a:ext cx="12414607" cy="12414607"/>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a:extLst>
              <a:ext uri="{FF2B5EF4-FFF2-40B4-BE49-F238E27FC236}">
                <a16:creationId xmlns:a16="http://schemas.microsoft.com/office/drawing/2014/main" id="{BD924C98-31D7-4502-9F12-B80134A0BA68}"/>
              </a:ext>
            </a:extLst>
          </p:cNvPr>
          <p:cNvSpPr>
            <a:spLocks noGrp="1"/>
          </p:cNvSpPr>
          <p:nvPr>
            <p:ph type="ctrTitle"/>
          </p:nvPr>
        </p:nvSpPr>
        <p:spPr/>
        <p:txBody>
          <a:bodyPr/>
          <a:lstStyle/>
          <a:p>
            <a:r>
              <a:rPr lang="cs-CZ" dirty="0"/>
              <a:t>Rozhovor</a:t>
            </a:r>
            <a:endParaRPr lang="en-GB" dirty="0"/>
          </a:p>
        </p:txBody>
      </p:sp>
      <p:sp>
        <p:nvSpPr>
          <p:cNvPr id="3" name="Podnadpis 2">
            <a:extLst>
              <a:ext uri="{FF2B5EF4-FFF2-40B4-BE49-F238E27FC236}">
                <a16:creationId xmlns:a16="http://schemas.microsoft.com/office/drawing/2014/main" id="{F7278F6B-7C09-49AE-8CB0-30CBA1504556}"/>
              </a:ext>
            </a:extLst>
          </p:cNvPr>
          <p:cNvSpPr>
            <a:spLocks noGrp="1"/>
          </p:cNvSpPr>
          <p:nvPr>
            <p:ph type="subTitle" idx="1"/>
          </p:nvPr>
        </p:nvSpPr>
        <p:spPr/>
        <p:txBody>
          <a:bodyPr/>
          <a:lstStyle/>
          <a:p>
            <a:r>
              <a:rPr lang="cs-CZ" dirty="0"/>
              <a:t>Johana Kotišová</a:t>
            </a:r>
          </a:p>
          <a:p>
            <a:r>
              <a:rPr lang="cs-CZ" dirty="0"/>
              <a:t>ZUR500i PS2019</a:t>
            </a:r>
          </a:p>
          <a:p>
            <a:r>
              <a:rPr lang="cs-CZ" dirty="0"/>
              <a:t>KMSŽ FSS MU</a:t>
            </a:r>
          </a:p>
        </p:txBody>
      </p:sp>
    </p:spTree>
    <p:extLst>
      <p:ext uri="{BB962C8B-B14F-4D97-AF65-F5344CB8AC3E}">
        <p14:creationId xmlns:p14="http://schemas.microsoft.com/office/powerpoint/2010/main" val="1517713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61F4D-3D97-4080-BB32-FE4A1AA35807}"/>
              </a:ext>
            </a:extLst>
          </p:cNvPr>
          <p:cNvSpPr>
            <a:spLocks noGrp="1"/>
          </p:cNvSpPr>
          <p:nvPr>
            <p:ph type="title"/>
          </p:nvPr>
        </p:nvSpPr>
        <p:spPr/>
        <p:txBody>
          <a:bodyPr/>
          <a:lstStyle/>
          <a:p>
            <a:r>
              <a:rPr lang="cs-CZ" dirty="0"/>
              <a:t>Informovaný souhlas</a:t>
            </a:r>
            <a:endParaRPr lang="en-GB" dirty="0"/>
          </a:p>
        </p:txBody>
      </p:sp>
      <p:sp>
        <p:nvSpPr>
          <p:cNvPr id="3" name="Zástupný obsah 2">
            <a:extLst>
              <a:ext uri="{FF2B5EF4-FFF2-40B4-BE49-F238E27FC236}">
                <a16:creationId xmlns:a16="http://schemas.microsoft.com/office/drawing/2014/main" id="{4CB550D6-9DF6-4C79-BE4B-7CC4EE72A6E1}"/>
              </a:ext>
            </a:extLst>
          </p:cNvPr>
          <p:cNvSpPr>
            <a:spLocks noGrp="1"/>
          </p:cNvSpPr>
          <p:nvPr>
            <p:ph idx="1"/>
          </p:nvPr>
        </p:nvSpPr>
        <p:spPr/>
        <p:txBody>
          <a:bodyPr/>
          <a:lstStyle/>
          <a:p>
            <a:r>
              <a:rPr lang="cs-CZ" dirty="0"/>
              <a:t>NEZBYTNÁ SOUČÁST VÝZKUMNĚETICKÉ STRATEGIE</a:t>
            </a:r>
          </a:p>
          <a:p>
            <a:r>
              <a:rPr lang="cs-CZ" dirty="0"/>
              <a:t>Standardizovaná záruka etického zacházení s výzkumnými daty</a:t>
            </a:r>
          </a:p>
          <a:p>
            <a:r>
              <a:rPr lang="cs-CZ" dirty="0"/>
              <a:t>Povaha smlouvy</a:t>
            </a:r>
          </a:p>
          <a:p>
            <a:r>
              <a:rPr lang="cs-CZ" dirty="0"/>
              <a:t>Příklad </a:t>
            </a:r>
            <a:r>
              <a:rPr lang="cs-CZ" dirty="0" err="1"/>
              <a:t>UvA</a:t>
            </a:r>
            <a:r>
              <a:rPr lang="cs-CZ" dirty="0"/>
              <a:t> a MUNI (viz IS)</a:t>
            </a:r>
          </a:p>
          <a:p>
            <a:pPr marL="457200" lvl="1" indent="0">
              <a:buNone/>
            </a:pPr>
            <a:r>
              <a:rPr lang="cs-CZ" dirty="0">
                <a:sym typeface="Wingdings" panose="05000000000000000000" pitchFamily="2" charset="2"/>
              </a:rPr>
              <a:t> Nejčastější ustanovení: anonymizace, výlučně vědecké použití dat</a:t>
            </a:r>
            <a:endParaRPr lang="cs-CZ" dirty="0"/>
          </a:p>
          <a:p>
            <a:r>
              <a:rPr lang="cs-CZ" dirty="0"/>
              <a:t>Informační brožura</a:t>
            </a:r>
          </a:p>
          <a:p>
            <a:r>
              <a:rPr lang="cs-CZ" dirty="0"/>
              <a:t>Trend: konstantní znovu-získávání souhlasu při různých příležitostech (Sin, 2005)</a:t>
            </a:r>
            <a:endParaRPr lang="en-GB" dirty="0"/>
          </a:p>
        </p:txBody>
      </p:sp>
    </p:spTree>
    <p:extLst>
      <p:ext uri="{BB962C8B-B14F-4D97-AF65-F5344CB8AC3E}">
        <p14:creationId xmlns:p14="http://schemas.microsoft.com/office/powerpoint/2010/main" val="967211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2BC17D-46CB-4863-AE8A-D652F735B253}"/>
              </a:ext>
            </a:extLst>
          </p:cNvPr>
          <p:cNvSpPr>
            <a:spLocks noGrp="1"/>
          </p:cNvSpPr>
          <p:nvPr>
            <p:ph type="title"/>
          </p:nvPr>
        </p:nvSpPr>
        <p:spPr/>
        <p:txBody>
          <a:bodyPr/>
          <a:lstStyle/>
          <a:p>
            <a:r>
              <a:rPr lang="cs-CZ" dirty="0"/>
              <a:t>Interview </a:t>
            </a:r>
            <a:r>
              <a:rPr lang="cs-CZ" dirty="0" err="1"/>
              <a:t>guide</a:t>
            </a:r>
            <a:endParaRPr lang="en-GB" dirty="0"/>
          </a:p>
        </p:txBody>
      </p:sp>
      <p:sp>
        <p:nvSpPr>
          <p:cNvPr id="3" name="Zástupný obsah 2">
            <a:extLst>
              <a:ext uri="{FF2B5EF4-FFF2-40B4-BE49-F238E27FC236}">
                <a16:creationId xmlns:a16="http://schemas.microsoft.com/office/drawing/2014/main" id="{7DE28281-CEB3-478A-B69D-B9B4D9EE9283}"/>
              </a:ext>
            </a:extLst>
          </p:cNvPr>
          <p:cNvSpPr>
            <a:spLocks noGrp="1"/>
          </p:cNvSpPr>
          <p:nvPr>
            <p:ph idx="1"/>
          </p:nvPr>
        </p:nvSpPr>
        <p:spPr/>
        <p:txBody>
          <a:bodyPr/>
          <a:lstStyle/>
          <a:p>
            <a:r>
              <a:rPr lang="cs-CZ" dirty="0"/>
              <a:t>Vytvořte draft interview </a:t>
            </a:r>
            <a:r>
              <a:rPr lang="cs-CZ" dirty="0" err="1"/>
              <a:t>guide</a:t>
            </a:r>
            <a:r>
              <a:rPr lang="cs-CZ" dirty="0"/>
              <a:t>, který použijete k rozhovoru ve svém mini-projektu</a:t>
            </a:r>
          </a:p>
          <a:p>
            <a:r>
              <a:rPr lang="cs-CZ" dirty="0"/>
              <a:t>Drafty pak kolektivně probereme a vytvoříme použitelný interview </a:t>
            </a:r>
            <a:r>
              <a:rPr lang="cs-CZ" dirty="0" err="1"/>
              <a:t>guide</a:t>
            </a:r>
            <a:endParaRPr lang="cs-CZ" dirty="0"/>
          </a:p>
          <a:p>
            <a:r>
              <a:rPr lang="cs-CZ" dirty="0"/>
              <a:t>Interview </a:t>
            </a:r>
            <a:r>
              <a:rPr lang="cs-CZ" dirty="0" err="1"/>
              <a:t>guide</a:t>
            </a:r>
            <a:r>
              <a:rPr lang="cs-CZ" dirty="0"/>
              <a:t>, který jsme si takto vytvořili, můžete dál zdokonalit a použít pro 2. úkol: </a:t>
            </a:r>
            <a:r>
              <a:rPr lang="cs-CZ" dirty="0">
                <a:sym typeface="Wingdings" panose="05000000000000000000" pitchFamily="2" charset="2"/>
              </a:rPr>
              <a:t> </a:t>
            </a:r>
            <a:endParaRPr lang="en-GB" dirty="0"/>
          </a:p>
        </p:txBody>
      </p:sp>
      <p:sp>
        <p:nvSpPr>
          <p:cNvPr id="8" name="Šipka: doprava 7">
            <a:extLst>
              <a:ext uri="{FF2B5EF4-FFF2-40B4-BE49-F238E27FC236}">
                <a16:creationId xmlns:a16="http://schemas.microsoft.com/office/drawing/2014/main" id="{AC2236B6-F1B7-4EDD-8BCE-CF51DEC27C19}"/>
              </a:ext>
            </a:extLst>
          </p:cNvPr>
          <p:cNvSpPr/>
          <p:nvPr/>
        </p:nvSpPr>
        <p:spPr>
          <a:xfrm>
            <a:off x="5076496" y="4584219"/>
            <a:ext cx="2039007" cy="1114073"/>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3143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09FCBB-F047-40D4-A398-0446634A41C5}"/>
              </a:ext>
            </a:extLst>
          </p:cNvPr>
          <p:cNvSpPr>
            <a:spLocks noGrp="1"/>
          </p:cNvSpPr>
          <p:nvPr>
            <p:ph type="title"/>
          </p:nvPr>
        </p:nvSpPr>
        <p:spPr/>
        <p:txBody>
          <a:bodyPr/>
          <a:lstStyle/>
          <a:p>
            <a:r>
              <a:rPr lang="cs-CZ" dirty="0"/>
              <a:t>Zadání 2. úkolu: rozhovor</a:t>
            </a:r>
            <a:endParaRPr lang="en-GB" dirty="0"/>
          </a:p>
        </p:txBody>
      </p:sp>
      <p:sp>
        <p:nvSpPr>
          <p:cNvPr id="3" name="Zástupný obsah 2">
            <a:extLst>
              <a:ext uri="{FF2B5EF4-FFF2-40B4-BE49-F238E27FC236}">
                <a16:creationId xmlns:a16="http://schemas.microsoft.com/office/drawing/2014/main" id="{48AA0D06-9C6F-46A1-9A0F-D1FD26545D60}"/>
              </a:ext>
            </a:extLst>
          </p:cNvPr>
          <p:cNvSpPr>
            <a:spLocks noGrp="1"/>
          </p:cNvSpPr>
          <p:nvPr>
            <p:ph idx="1"/>
          </p:nvPr>
        </p:nvSpPr>
        <p:spPr/>
        <p:txBody>
          <a:bodyPr>
            <a:normAutofit lnSpcReduction="10000"/>
          </a:bodyPr>
          <a:lstStyle/>
          <a:p>
            <a:r>
              <a:rPr lang="cs-CZ" dirty="0"/>
              <a:t>Domluvte si rozhovor s osobou, která patří mezi subjekty Vašeho mini-projektu </a:t>
            </a:r>
          </a:p>
          <a:p>
            <a:r>
              <a:rPr lang="cs-CZ" dirty="0"/>
              <a:t>Dolaďte prozatímní interview </a:t>
            </a:r>
            <a:r>
              <a:rPr lang="cs-CZ" dirty="0" err="1"/>
              <a:t>guide</a:t>
            </a:r>
            <a:r>
              <a:rPr lang="cs-CZ" dirty="0"/>
              <a:t> před rozhovorem</a:t>
            </a:r>
          </a:p>
          <a:p>
            <a:r>
              <a:rPr lang="cs-CZ" dirty="0"/>
              <a:t>Proveďte rozhovor (a užijte si ho)</a:t>
            </a:r>
          </a:p>
          <a:p>
            <a:r>
              <a:rPr lang="cs-CZ" dirty="0"/>
              <a:t>Pokud možno ho nahrajte</a:t>
            </a:r>
          </a:p>
          <a:p>
            <a:r>
              <a:rPr lang="cs-CZ" dirty="0"/>
              <a:t>Přepište si ho (zpomalovací softwary, přepisovací softwary – F4)</a:t>
            </a:r>
          </a:p>
          <a:p>
            <a:r>
              <a:rPr lang="cs-CZ" dirty="0"/>
              <a:t>Doplňte k němu terénní poznámky (viz </a:t>
            </a:r>
            <a:r>
              <a:rPr lang="cs-CZ" dirty="0" err="1"/>
              <a:t>Phillippi</a:t>
            </a:r>
            <a:r>
              <a:rPr lang="cs-CZ" dirty="0"/>
              <a:t> a </a:t>
            </a:r>
            <a:r>
              <a:rPr lang="cs-CZ" dirty="0" err="1"/>
              <a:t>Lauderdale</a:t>
            </a:r>
            <a:r>
              <a:rPr lang="cs-CZ" dirty="0"/>
              <a:t>, 2018)</a:t>
            </a:r>
          </a:p>
          <a:p>
            <a:r>
              <a:rPr lang="cs-CZ" dirty="0"/>
              <a:t>Rozhovor a poznámky anonymizujte</a:t>
            </a:r>
          </a:p>
          <a:p>
            <a:r>
              <a:rPr lang="cs-CZ" dirty="0"/>
              <a:t>Vložte anonymizovaný text do </a:t>
            </a:r>
            <a:r>
              <a:rPr lang="cs-CZ" dirty="0" err="1"/>
              <a:t>ISu</a:t>
            </a:r>
            <a:endParaRPr lang="cs-CZ" dirty="0"/>
          </a:p>
          <a:p>
            <a:endParaRPr lang="en-GB" dirty="0"/>
          </a:p>
        </p:txBody>
      </p:sp>
    </p:spTree>
    <p:extLst>
      <p:ext uri="{BB962C8B-B14F-4D97-AF65-F5344CB8AC3E}">
        <p14:creationId xmlns:p14="http://schemas.microsoft.com/office/powerpoint/2010/main" val="50508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9D711B-E12E-4B8B-8768-6D5FCC441956}"/>
              </a:ext>
            </a:extLst>
          </p:cNvPr>
          <p:cNvSpPr>
            <a:spLocks noGrp="1"/>
          </p:cNvSpPr>
          <p:nvPr>
            <p:ph type="title"/>
          </p:nvPr>
        </p:nvSpPr>
        <p:spPr>
          <a:xfrm>
            <a:off x="2017986" y="2766218"/>
            <a:ext cx="8156027" cy="1325563"/>
          </a:xfrm>
        </p:spPr>
        <p:txBody>
          <a:bodyPr>
            <a:normAutofit/>
          </a:bodyPr>
          <a:lstStyle/>
          <a:p>
            <a:pPr algn="ctr"/>
            <a:r>
              <a:rPr lang="cs-CZ" dirty="0"/>
              <a:t> -- Diskuze terénních poznámek --</a:t>
            </a:r>
            <a:endParaRPr lang="en-GB" dirty="0"/>
          </a:p>
        </p:txBody>
      </p:sp>
      <p:sp>
        <p:nvSpPr>
          <p:cNvPr id="3" name="Zástupný obsah 2">
            <a:extLst>
              <a:ext uri="{FF2B5EF4-FFF2-40B4-BE49-F238E27FC236}">
                <a16:creationId xmlns:a16="http://schemas.microsoft.com/office/drawing/2014/main" id="{DF26B61D-FF12-4CA4-A083-CFEDF3FE5D6A}"/>
              </a:ext>
            </a:extLst>
          </p:cNvPr>
          <p:cNvSpPr>
            <a:spLocks noGrp="1"/>
          </p:cNvSpPr>
          <p:nvPr>
            <p:ph idx="1"/>
          </p:nvPr>
        </p:nvSpPr>
        <p:spPr>
          <a:xfrm>
            <a:off x="838200" y="5223641"/>
            <a:ext cx="10515600" cy="953322"/>
          </a:xfrm>
        </p:spPr>
        <p:txBody>
          <a:bodyPr/>
          <a:lstStyle/>
          <a:p>
            <a:pPr marL="0" indent="0">
              <a:buNone/>
            </a:pPr>
            <a:r>
              <a:rPr lang="cs-CZ" dirty="0"/>
              <a:t> </a:t>
            </a:r>
            <a:endParaRPr lang="en-GB" dirty="0"/>
          </a:p>
        </p:txBody>
      </p:sp>
    </p:spTree>
    <p:extLst>
      <p:ext uri="{BB962C8B-B14F-4D97-AF65-F5344CB8AC3E}">
        <p14:creationId xmlns:p14="http://schemas.microsoft.com/office/powerpoint/2010/main" val="164513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41970E-C733-4F45-9372-C1197300E2CF}"/>
              </a:ext>
            </a:extLst>
          </p:cNvPr>
          <p:cNvSpPr>
            <a:spLocks noGrp="1"/>
          </p:cNvSpPr>
          <p:nvPr>
            <p:ph type="title"/>
          </p:nvPr>
        </p:nvSpPr>
        <p:spPr>
          <a:xfrm>
            <a:off x="838200" y="314735"/>
            <a:ext cx="5667703" cy="1325563"/>
          </a:xfrm>
        </p:spPr>
        <p:txBody>
          <a:bodyPr/>
          <a:lstStyle/>
          <a:p>
            <a:r>
              <a:rPr lang="cs-CZ" dirty="0"/>
              <a:t>Úrovně strukturovanosti a moc nad diskurzem</a:t>
            </a:r>
            <a:endParaRPr lang="en-GB" dirty="0"/>
          </a:p>
        </p:txBody>
      </p:sp>
      <p:sp>
        <p:nvSpPr>
          <p:cNvPr id="3" name="Zástupný obsah 2">
            <a:extLst>
              <a:ext uri="{FF2B5EF4-FFF2-40B4-BE49-F238E27FC236}">
                <a16:creationId xmlns:a16="http://schemas.microsoft.com/office/drawing/2014/main" id="{8F7DF721-789B-4786-8E87-503338481495}"/>
              </a:ext>
            </a:extLst>
          </p:cNvPr>
          <p:cNvSpPr>
            <a:spLocks noGrp="1"/>
          </p:cNvSpPr>
          <p:nvPr>
            <p:ph idx="1"/>
          </p:nvPr>
        </p:nvSpPr>
        <p:spPr>
          <a:xfrm>
            <a:off x="304800" y="6176963"/>
            <a:ext cx="11887200" cy="732604"/>
          </a:xfrm>
        </p:spPr>
        <p:txBody>
          <a:bodyPr>
            <a:normAutofit fontScale="77500" lnSpcReduction="20000"/>
          </a:bodyPr>
          <a:lstStyle/>
          <a:p>
            <a:pPr marL="0" indent="0">
              <a:buNone/>
            </a:pPr>
            <a:r>
              <a:rPr lang="cs-CZ" dirty="0"/>
              <a:t>dotazník s uzavřenými otázkami </a:t>
            </a:r>
            <a:r>
              <a:rPr lang="cs-CZ" dirty="0">
                <a:sym typeface="Wingdings" panose="05000000000000000000" pitchFamily="2" charset="2"/>
              </a:rPr>
              <a:t> strukturovaný rozhovor (osobně nebo telefonicky kladete otevřené i uzavřené otázky)  polostrukturovaný rozhovor  …  volný/nestrukturovaný/královský rozhovor</a:t>
            </a:r>
            <a:endParaRPr lang="cs-CZ" dirty="0"/>
          </a:p>
        </p:txBody>
      </p:sp>
      <p:graphicFrame>
        <p:nvGraphicFramePr>
          <p:cNvPr id="6" name="Diagram 5">
            <a:extLst>
              <a:ext uri="{FF2B5EF4-FFF2-40B4-BE49-F238E27FC236}">
                <a16:creationId xmlns:a16="http://schemas.microsoft.com/office/drawing/2014/main" id="{DF6B72B8-061A-479F-B563-5F1A8B3D68F4}"/>
              </a:ext>
            </a:extLst>
          </p:cNvPr>
          <p:cNvGraphicFramePr/>
          <p:nvPr>
            <p:extLst>
              <p:ext uri="{D42A27DB-BD31-4B8C-83A1-F6EECF244321}">
                <p14:modId xmlns:p14="http://schemas.microsoft.com/office/powerpoint/2010/main" val="1952771720"/>
              </p:ext>
            </p:extLst>
          </p:nvPr>
        </p:nvGraphicFramePr>
        <p:xfrm>
          <a:off x="2032000" y="68103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bdélník 6">
            <a:extLst>
              <a:ext uri="{FF2B5EF4-FFF2-40B4-BE49-F238E27FC236}">
                <a16:creationId xmlns:a16="http://schemas.microsoft.com/office/drawing/2014/main" id="{D5591B56-310A-49D4-BB65-E5C319B6B5BC}"/>
              </a:ext>
            </a:extLst>
          </p:cNvPr>
          <p:cNvSpPr/>
          <p:nvPr/>
        </p:nvSpPr>
        <p:spPr>
          <a:xfrm>
            <a:off x="5186559" y="1819073"/>
            <a:ext cx="3821986" cy="3142593"/>
          </a:xfrm>
          <a:prstGeom prst="rect">
            <a:avLst/>
          </a:prstGeom>
          <a:solidFill>
            <a:srgbClr val="0082B0">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cs-CZ" dirty="0">
                <a:solidFill>
                  <a:schemeClr val="bg1"/>
                </a:solidFill>
              </a:rPr>
              <a:t>Kvalitativní rozhovor</a:t>
            </a:r>
            <a:endParaRPr lang="en-GB" dirty="0">
              <a:solidFill>
                <a:schemeClr val="bg1"/>
              </a:solidFill>
            </a:endParaRPr>
          </a:p>
        </p:txBody>
      </p:sp>
      <p:cxnSp>
        <p:nvCxnSpPr>
          <p:cNvPr id="9" name="Přímá spojnice se šipkou 8">
            <a:extLst>
              <a:ext uri="{FF2B5EF4-FFF2-40B4-BE49-F238E27FC236}">
                <a16:creationId xmlns:a16="http://schemas.microsoft.com/office/drawing/2014/main" id="{7A428615-B6D2-410D-9D88-43776D5B045F}"/>
              </a:ext>
            </a:extLst>
          </p:cNvPr>
          <p:cNvCxnSpPr>
            <a:cxnSpLocks/>
          </p:cNvCxnSpPr>
          <p:nvPr/>
        </p:nvCxnSpPr>
        <p:spPr>
          <a:xfrm flipV="1">
            <a:off x="1954924" y="681037"/>
            <a:ext cx="7767145" cy="462455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 name="TextovéPole 9">
            <a:extLst>
              <a:ext uri="{FF2B5EF4-FFF2-40B4-BE49-F238E27FC236}">
                <a16:creationId xmlns:a16="http://schemas.microsoft.com/office/drawing/2014/main" id="{783E1F11-94C0-46B7-8D7B-A918BF5D9D30}"/>
              </a:ext>
            </a:extLst>
          </p:cNvPr>
          <p:cNvSpPr txBox="1"/>
          <p:nvPr/>
        </p:nvSpPr>
        <p:spPr>
          <a:xfrm>
            <a:off x="1082566" y="5305589"/>
            <a:ext cx="3653207" cy="646331"/>
          </a:xfrm>
          <a:prstGeom prst="rect">
            <a:avLst/>
          </a:prstGeom>
          <a:noFill/>
        </p:spPr>
        <p:txBody>
          <a:bodyPr wrap="square" rtlCol="0">
            <a:spAutoFit/>
          </a:bodyPr>
          <a:lstStyle/>
          <a:p>
            <a:r>
              <a:rPr lang="cs-CZ" dirty="0"/>
              <a:t>Moc a svoboda komunikačního partnera/partnerky</a:t>
            </a:r>
            <a:endParaRPr lang="en-GB" dirty="0"/>
          </a:p>
        </p:txBody>
      </p:sp>
    </p:spTree>
    <p:extLst>
      <p:ext uri="{BB962C8B-B14F-4D97-AF65-F5344CB8AC3E}">
        <p14:creationId xmlns:p14="http://schemas.microsoft.com/office/powerpoint/2010/main" val="112235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342BD-71F1-4CA7-BD8D-91CEA4513C44}"/>
              </a:ext>
            </a:extLst>
          </p:cNvPr>
          <p:cNvSpPr>
            <a:spLocks noGrp="1"/>
          </p:cNvSpPr>
          <p:nvPr>
            <p:ph type="title"/>
          </p:nvPr>
        </p:nvSpPr>
        <p:spPr/>
        <p:txBody>
          <a:bodyPr/>
          <a:lstStyle/>
          <a:p>
            <a:r>
              <a:rPr lang="cs-CZ" dirty="0"/>
              <a:t>Co je kvalitativní rozhovor?</a:t>
            </a:r>
            <a:endParaRPr lang="en-GB" dirty="0"/>
          </a:p>
        </p:txBody>
      </p:sp>
      <p:sp>
        <p:nvSpPr>
          <p:cNvPr id="3" name="Zástupný obsah 2">
            <a:extLst>
              <a:ext uri="{FF2B5EF4-FFF2-40B4-BE49-F238E27FC236}">
                <a16:creationId xmlns:a16="http://schemas.microsoft.com/office/drawing/2014/main" id="{C841B135-88B2-402E-8A8F-53C86063A5E5}"/>
              </a:ext>
            </a:extLst>
          </p:cNvPr>
          <p:cNvSpPr>
            <a:spLocks noGrp="1"/>
          </p:cNvSpPr>
          <p:nvPr>
            <p:ph idx="1"/>
          </p:nvPr>
        </p:nvSpPr>
        <p:spPr>
          <a:xfrm>
            <a:off x="838200" y="2711669"/>
            <a:ext cx="10515600" cy="3465294"/>
          </a:xfrm>
        </p:spPr>
        <p:txBody>
          <a:bodyPr>
            <a:normAutofit/>
          </a:bodyPr>
          <a:lstStyle/>
          <a:p>
            <a:r>
              <a:rPr lang="cs-CZ" dirty="0"/>
              <a:t>Konverzace mezi minimálně dvěma lidmi, z nichž jeden je v pozici výzkumníka/výzkumnice (</a:t>
            </a:r>
            <a:r>
              <a:rPr lang="cs-CZ" dirty="0" err="1"/>
              <a:t>Arksey</a:t>
            </a:r>
            <a:r>
              <a:rPr lang="cs-CZ" dirty="0"/>
              <a:t> a </a:t>
            </a:r>
            <a:r>
              <a:rPr lang="cs-CZ" dirty="0" err="1"/>
              <a:t>Knight</a:t>
            </a:r>
            <a:r>
              <a:rPr lang="cs-CZ" dirty="0"/>
              <a:t>, 1999)</a:t>
            </a:r>
          </a:p>
          <a:p>
            <a:r>
              <a:rPr lang="cs-CZ" dirty="0"/>
              <a:t>Druhý je v pozici komunikačního partnera/komunikační partnerky či informanta/informantky</a:t>
            </a:r>
          </a:p>
          <a:p>
            <a:r>
              <a:rPr lang="cs-CZ" strike="sngStrike" dirty="0"/>
              <a:t>Respondent</a:t>
            </a:r>
          </a:p>
          <a:p>
            <a:r>
              <a:rPr lang="cs-CZ" dirty="0"/>
              <a:t>Co potřebujete? Jazykové, sociální a technologické kompetence</a:t>
            </a:r>
          </a:p>
          <a:p>
            <a:r>
              <a:rPr lang="cs-CZ" dirty="0"/>
              <a:t>Co získáte? Pohledy, postoje, zkušenosti, názory</a:t>
            </a:r>
          </a:p>
        </p:txBody>
      </p:sp>
    </p:spTree>
    <p:extLst>
      <p:ext uri="{BB962C8B-B14F-4D97-AF65-F5344CB8AC3E}">
        <p14:creationId xmlns:p14="http://schemas.microsoft.com/office/powerpoint/2010/main" val="354823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8B56D8-78A4-4A88-8B87-61BB90549D0C}"/>
              </a:ext>
            </a:extLst>
          </p:cNvPr>
          <p:cNvSpPr>
            <a:spLocks noGrp="1"/>
          </p:cNvSpPr>
          <p:nvPr>
            <p:ph type="title"/>
          </p:nvPr>
        </p:nvSpPr>
        <p:spPr>
          <a:xfrm>
            <a:off x="115613" y="365125"/>
            <a:ext cx="11971283" cy="1325563"/>
          </a:xfrm>
        </p:spPr>
        <p:txBody>
          <a:bodyPr>
            <a:normAutofit/>
          </a:bodyPr>
          <a:lstStyle/>
          <a:p>
            <a:pPr algn="ctr"/>
            <a:r>
              <a:rPr lang="cs-CZ" sz="4000" dirty="0"/>
              <a:t>Okolnosti polostrukturovaného </a:t>
            </a:r>
            <a:r>
              <a:rPr lang="cs-CZ" sz="4000" dirty="0">
                <a:sym typeface="Wingdings" panose="05000000000000000000" pitchFamily="2" charset="2"/>
              </a:rPr>
              <a:t> volného </a:t>
            </a:r>
            <a:r>
              <a:rPr lang="cs-CZ" sz="4000" dirty="0"/>
              <a:t>rozhovoru</a:t>
            </a:r>
            <a:endParaRPr lang="en-GB" sz="4000" dirty="0"/>
          </a:p>
        </p:txBody>
      </p:sp>
      <p:sp>
        <p:nvSpPr>
          <p:cNvPr id="3" name="Zástupný obsah 2">
            <a:extLst>
              <a:ext uri="{FF2B5EF4-FFF2-40B4-BE49-F238E27FC236}">
                <a16:creationId xmlns:a16="http://schemas.microsoft.com/office/drawing/2014/main" id="{33D53383-E1AE-4CA7-AEAB-402A76254707}"/>
              </a:ext>
            </a:extLst>
          </p:cNvPr>
          <p:cNvSpPr>
            <a:spLocks noGrp="1"/>
          </p:cNvSpPr>
          <p:nvPr>
            <p:ph idx="1"/>
          </p:nvPr>
        </p:nvSpPr>
        <p:spPr>
          <a:xfrm>
            <a:off x="838200" y="1825624"/>
            <a:ext cx="10515600" cy="4930017"/>
          </a:xfrm>
        </p:spPr>
        <p:txBody>
          <a:bodyPr>
            <a:normAutofit fontScale="92500" lnSpcReduction="10000"/>
          </a:bodyPr>
          <a:lstStyle/>
          <a:p>
            <a:r>
              <a:rPr lang="cs-CZ" dirty="0"/>
              <a:t>Otevřenost, přátelskost (nebo alespoň korektnost), </a:t>
            </a:r>
            <a:r>
              <a:rPr lang="cs-CZ" b="1" dirty="0"/>
              <a:t>slušnost</a:t>
            </a:r>
          </a:p>
          <a:p>
            <a:r>
              <a:rPr lang="cs-CZ" dirty="0"/>
              <a:t>Trend: </a:t>
            </a:r>
            <a:r>
              <a:rPr lang="cs-CZ" b="1" dirty="0"/>
              <a:t>sdílení</a:t>
            </a:r>
            <a:r>
              <a:rPr lang="cs-CZ" dirty="0"/>
              <a:t> </a:t>
            </a:r>
            <a:r>
              <a:rPr lang="cs-CZ" dirty="0">
                <a:sym typeface="Wingdings" panose="05000000000000000000" pitchFamily="2" charset="2"/>
              </a:rPr>
              <a:t> budování důvěry</a:t>
            </a:r>
            <a:endParaRPr lang="cs-CZ" dirty="0"/>
          </a:p>
          <a:p>
            <a:r>
              <a:rPr lang="cs-CZ" dirty="0"/>
              <a:t>Prostředí</a:t>
            </a:r>
          </a:p>
          <a:p>
            <a:r>
              <a:rPr lang="cs-CZ" dirty="0"/>
              <a:t>Role-</a:t>
            </a:r>
            <a:r>
              <a:rPr lang="cs-CZ" dirty="0" err="1"/>
              <a:t>playing</a:t>
            </a:r>
            <a:r>
              <a:rPr lang="cs-CZ" dirty="0"/>
              <a:t> (oblečení, chování) – GŘ ČT X místní legenda techno-punkové scény</a:t>
            </a:r>
          </a:p>
          <a:p>
            <a:r>
              <a:rPr lang="cs-CZ" b="1" dirty="0"/>
              <a:t>Nahrávání</a:t>
            </a:r>
            <a:r>
              <a:rPr lang="cs-CZ" dirty="0"/>
              <a:t>? + Zeptat se!</a:t>
            </a:r>
          </a:p>
          <a:p>
            <a:r>
              <a:rPr lang="cs-CZ" b="1" dirty="0"/>
              <a:t>Terénní poznámky</a:t>
            </a:r>
            <a:r>
              <a:rPr lang="cs-CZ" dirty="0"/>
              <a:t>, které rozhovor doprovází (viz </a:t>
            </a:r>
            <a:r>
              <a:rPr lang="cs-CZ" dirty="0" err="1"/>
              <a:t>Phillippi</a:t>
            </a:r>
            <a:r>
              <a:rPr lang="cs-CZ" dirty="0"/>
              <a:t> a </a:t>
            </a:r>
            <a:r>
              <a:rPr lang="cs-CZ" dirty="0" err="1"/>
              <a:t>Lauderdale</a:t>
            </a:r>
            <a:r>
              <a:rPr lang="cs-CZ" dirty="0"/>
              <a:t>, 2018)</a:t>
            </a:r>
          </a:p>
          <a:p>
            <a:r>
              <a:rPr lang="cs-CZ" b="1" dirty="0"/>
              <a:t>Přepis</a:t>
            </a:r>
            <a:r>
              <a:rPr lang="cs-CZ" dirty="0"/>
              <a:t> – různé úrovně detailu (parafráze </a:t>
            </a:r>
            <a:r>
              <a:rPr lang="cs-CZ" dirty="0">
                <a:sym typeface="Wingdings" panose="05000000000000000000" pitchFamily="2" charset="2"/>
              </a:rPr>
              <a:t> fonetické značky)</a:t>
            </a:r>
          </a:p>
          <a:p>
            <a:r>
              <a:rPr lang="cs-CZ" b="1" dirty="0">
                <a:sym typeface="Wingdings" panose="05000000000000000000" pitchFamily="2" charset="2"/>
              </a:rPr>
              <a:t>Informovaný souhlas</a:t>
            </a:r>
          </a:p>
          <a:p>
            <a:r>
              <a:rPr lang="cs-CZ" b="1" dirty="0">
                <a:sym typeface="Wingdings" panose="05000000000000000000" pitchFamily="2" charset="2"/>
              </a:rPr>
              <a:t>Anonymizace</a:t>
            </a:r>
            <a:endParaRPr lang="en-GB" dirty="0"/>
          </a:p>
        </p:txBody>
      </p:sp>
    </p:spTree>
    <p:extLst>
      <p:ext uri="{BB962C8B-B14F-4D97-AF65-F5344CB8AC3E}">
        <p14:creationId xmlns:p14="http://schemas.microsoft.com/office/powerpoint/2010/main" val="243795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7B26-63B8-4AC1-BE2A-8777C28274CF}"/>
              </a:ext>
            </a:extLst>
          </p:cNvPr>
          <p:cNvSpPr>
            <a:spLocks noGrp="1"/>
          </p:cNvSpPr>
          <p:nvPr>
            <p:ph type="title"/>
          </p:nvPr>
        </p:nvSpPr>
        <p:spPr/>
        <p:txBody>
          <a:bodyPr/>
          <a:lstStyle/>
          <a:p>
            <a:r>
              <a:rPr lang="cs-CZ" dirty="0"/>
              <a:t>Interview </a:t>
            </a:r>
            <a:r>
              <a:rPr lang="cs-CZ" dirty="0" err="1"/>
              <a:t>guide</a:t>
            </a:r>
            <a:endParaRPr lang="en-GB" dirty="0"/>
          </a:p>
        </p:txBody>
      </p:sp>
      <p:sp>
        <p:nvSpPr>
          <p:cNvPr id="3" name="Zástupný obsah 2">
            <a:extLst>
              <a:ext uri="{FF2B5EF4-FFF2-40B4-BE49-F238E27FC236}">
                <a16:creationId xmlns:a16="http://schemas.microsoft.com/office/drawing/2014/main" id="{A15A9594-7F03-41AE-BDD3-49991BE21547}"/>
              </a:ext>
            </a:extLst>
          </p:cNvPr>
          <p:cNvSpPr>
            <a:spLocks noGrp="1"/>
          </p:cNvSpPr>
          <p:nvPr>
            <p:ph idx="1"/>
          </p:nvPr>
        </p:nvSpPr>
        <p:spPr/>
        <p:txBody>
          <a:bodyPr/>
          <a:lstStyle/>
          <a:p>
            <a:r>
              <a:rPr lang="cs-CZ" dirty="0"/>
              <a:t>Interview </a:t>
            </a:r>
            <a:r>
              <a:rPr lang="cs-CZ" dirty="0" err="1"/>
              <a:t>guide</a:t>
            </a:r>
            <a:r>
              <a:rPr lang="cs-CZ" dirty="0"/>
              <a:t> jako scénář </a:t>
            </a:r>
            <a:r>
              <a:rPr lang="cs-CZ" b="1" dirty="0"/>
              <a:t>odpovídající</a:t>
            </a:r>
            <a:r>
              <a:rPr lang="cs-CZ" dirty="0"/>
              <a:t> výzkumným otázkám (přizpůsobení kódu, překlad výzkumných otázek do otázek analytických)</a:t>
            </a:r>
          </a:p>
          <a:p>
            <a:r>
              <a:rPr lang="cs-CZ" dirty="0"/>
              <a:t>Interview </a:t>
            </a:r>
            <a:r>
              <a:rPr lang="cs-CZ" dirty="0" err="1"/>
              <a:t>guide</a:t>
            </a:r>
            <a:r>
              <a:rPr lang="cs-CZ" dirty="0"/>
              <a:t> vyžaduje </a:t>
            </a:r>
            <a:r>
              <a:rPr lang="cs-CZ" b="1" dirty="0"/>
              <a:t>zkoušení</a:t>
            </a:r>
            <a:r>
              <a:rPr lang="cs-CZ" dirty="0"/>
              <a:t> a čas </a:t>
            </a:r>
            <a:r>
              <a:rPr lang="cs-CZ" dirty="0">
                <a:sym typeface="Wingdings" panose="05000000000000000000" pitchFamily="2" charset="2"/>
              </a:rPr>
              <a:t> na začátku je dlouho prozatímní</a:t>
            </a:r>
          </a:p>
          <a:p>
            <a:r>
              <a:rPr lang="cs-CZ" dirty="0"/>
              <a:t>Interview </a:t>
            </a:r>
            <a:r>
              <a:rPr lang="cs-CZ" dirty="0" err="1"/>
              <a:t>guide</a:t>
            </a:r>
            <a:r>
              <a:rPr lang="cs-CZ" dirty="0"/>
              <a:t> je dobré znát nazpaměť</a:t>
            </a:r>
          </a:p>
          <a:p>
            <a:r>
              <a:rPr lang="cs-CZ" dirty="0"/>
              <a:t>Méně otázek/témat </a:t>
            </a:r>
            <a:r>
              <a:rPr lang="cs-CZ" dirty="0">
                <a:sym typeface="Wingdings" panose="05000000000000000000" pitchFamily="2" charset="2"/>
              </a:rPr>
              <a:t> víc prostoru komunikační/mu partnerovi/</a:t>
            </a:r>
            <a:r>
              <a:rPr lang="cs-CZ" dirty="0" err="1">
                <a:sym typeface="Wingdings" panose="05000000000000000000" pitchFamily="2" charset="2"/>
              </a:rPr>
              <a:t>ce</a:t>
            </a:r>
            <a:endParaRPr lang="en-GB" dirty="0"/>
          </a:p>
        </p:txBody>
      </p:sp>
    </p:spTree>
    <p:extLst>
      <p:ext uri="{BB962C8B-B14F-4D97-AF65-F5344CB8AC3E}">
        <p14:creationId xmlns:p14="http://schemas.microsoft.com/office/powerpoint/2010/main" val="4182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11D2D3-0F04-4665-9DE2-E1F1A191363F}"/>
              </a:ext>
            </a:extLst>
          </p:cNvPr>
          <p:cNvSpPr>
            <a:spLocks noGrp="1"/>
          </p:cNvSpPr>
          <p:nvPr>
            <p:ph type="title"/>
          </p:nvPr>
        </p:nvSpPr>
        <p:spPr/>
        <p:txBody>
          <a:bodyPr/>
          <a:lstStyle/>
          <a:p>
            <a:r>
              <a:rPr lang="cs-CZ" dirty="0"/>
              <a:t>Otázka:</a:t>
            </a:r>
            <a:endParaRPr lang="en-GB" dirty="0"/>
          </a:p>
        </p:txBody>
      </p:sp>
      <p:sp>
        <p:nvSpPr>
          <p:cNvPr id="3" name="Zástupný obsah 2">
            <a:extLst>
              <a:ext uri="{FF2B5EF4-FFF2-40B4-BE49-F238E27FC236}">
                <a16:creationId xmlns:a16="http://schemas.microsoft.com/office/drawing/2014/main" id="{8C149B67-4AE4-4280-BFE3-8DD8FB29ED83}"/>
              </a:ext>
            </a:extLst>
          </p:cNvPr>
          <p:cNvSpPr>
            <a:spLocks noGrp="1"/>
          </p:cNvSpPr>
          <p:nvPr>
            <p:ph idx="1"/>
          </p:nvPr>
        </p:nvSpPr>
        <p:spPr/>
        <p:txBody>
          <a:bodyPr/>
          <a:lstStyle/>
          <a:p>
            <a:r>
              <a:rPr lang="cs-CZ" dirty="0"/>
              <a:t>Jaký je rozdíl mezi </a:t>
            </a:r>
            <a:r>
              <a:rPr lang="cs-CZ" i="1" dirty="0"/>
              <a:t>interview </a:t>
            </a:r>
            <a:r>
              <a:rPr lang="cs-CZ" i="1" dirty="0" err="1"/>
              <a:t>guide</a:t>
            </a:r>
            <a:r>
              <a:rPr lang="cs-CZ" i="1" dirty="0"/>
              <a:t> </a:t>
            </a:r>
            <a:r>
              <a:rPr lang="cs-CZ" dirty="0"/>
              <a:t>a </a:t>
            </a:r>
            <a:r>
              <a:rPr lang="cs-CZ" i="1" dirty="0"/>
              <a:t>interview </a:t>
            </a:r>
            <a:r>
              <a:rPr lang="cs-CZ" i="1" dirty="0" err="1"/>
              <a:t>schedule</a:t>
            </a:r>
            <a:r>
              <a:rPr lang="cs-CZ" dirty="0"/>
              <a:t>?</a:t>
            </a:r>
            <a:endParaRPr lang="en-GB" dirty="0"/>
          </a:p>
        </p:txBody>
      </p:sp>
    </p:spTree>
    <p:extLst>
      <p:ext uri="{BB962C8B-B14F-4D97-AF65-F5344CB8AC3E}">
        <p14:creationId xmlns:p14="http://schemas.microsoft.com/office/powerpoint/2010/main" val="995266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33D868-455D-4106-AEA4-9AC3EBC1BA6B}"/>
              </a:ext>
            </a:extLst>
          </p:cNvPr>
          <p:cNvSpPr>
            <a:spLocks noGrp="1"/>
          </p:cNvSpPr>
          <p:nvPr>
            <p:ph type="title"/>
          </p:nvPr>
        </p:nvSpPr>
        <p:spPr>
          <a:xfrm>
            <a:off x="838200" y="0"/>
            <a:ext cx="10515600" cy="1325563"/>
          </a:xfrm>
        </p:spPr>
        <p:txBody>
          <a:bodyPr/>
          <a:lstStyle/>
          <a:p>
            <a:r>
              <a:rPr lang="cs-CZ" dirty="0"/>
              <a:t>Jak klást otázky?</a:t>
            </a:r>
            <a:endParaRPr lang="en-GB" dirty="0"/>
          </a:p>
        </p:txBody>
      </p:sp>
      <p:sp>
        <p:nvSpPr>
          <p:cNvPr id="3" name="Zástupný obsah 2">
            <a:extLst>
              <a:ext uri="{FF2B5EF4-FFF2-40B4-BE49-F238E27FC236}">
                <a16:creationId xmlns:a16="http://schemas.microsoft.com/office/drawing/2014/main" id="{19901BB9-F2BB-4675-B065-FEE19626B302}"/>
              </a:ext>
            </a:extLst>
          </p:cNvPr>
          <p:cNvSpPr>
            <a:spLocks noGrp="1"/>
          </p:cNvSpPr>
          <p:nvPr>
            <p:ph idx="1"/>
          </p:nvPr>
        </p:nvSpPr>
        <p:spPr>
          <a:xfrm>
            <a:off x="177421" y="1173707"/>
            <a:ext cx="12014579" cy="5684293"/>
          </a:xfrm>
        </p:spPr>
        <p:txBody>
          <a:bodyPr>
            <a:normAutofit fontScale="85000" lnSpcReduction="20000"/>
          </a:bodyPr>
          <a:lstStyle/>
          <a:p>
            <a:r>
              <a:rPr lang="cs-CZ" dirty="0"/>
              <a:t>Jazyk! – Jasnost, srozumitelnost, promyšlenost, přesnost, bez žargonu a termínů</a:t>
            </a:r>
          </a:p>
          <a:p>
            <a:r>
              <a:rPr lang="cs-CZ" dirty="0"/>
              <a:t>Přizpůsobení </a:t>
            </a:r>
            <a:r>
              <a:rPr lang="cs-CZ" b="1" dirty="0"/>
              <a:t>komunikačního kódu </a:t>
            </a:r>
            <a:r>
              <a:rPr lang="cs-CZ" dirty="0"/>
              <a:t>komunikačním partnerům/</a:t>
            </a:r>
            <a:r>
              <a:rPr lang="cs-CZ" dirty="0" err="1"/>
              <a:t>kám</a:t>
            </a:r>
            <a:endParaRPr lang="cs-CZ" dirty="0"/>
          </a:p>
          <a:p>
            <a:r>
              <a:rPr lang="cs-CZ" b="1" dirty="0"/>
              <a:t>Pozor na sugestivní formulace </a:t>
            </a:r>
            <a:r>
              <a:rPr lang="cs-CZ" dirty="0"/>
              <a:t>(„Nemyslíte si, že…“) a předpoklady v otázkách („Jezdíte do práce autem?“)</a:t>
            </a:r>
          </a:p>
          <a:p>
            <a:r>
              <a:rPr lang="cs-CZ" dirty="0"/>
              <a:t>Neptat se na dvě věci najednou</a:t>
            </a:r>
          </a:p>
          <a:p>
            <a:r>
              <a:rPr lang="cs-CZ" dirty="0"/>
              <a:t>Možnost </a:t>
            </a:r>
            <a:r>
              <a:rPr lang="cs-CZ" b="1" dirty="0"/>
              <a:t>projekčních</a:t>
            </a:r>
            <a:r>
              <a:rPr lang="cs-CZ" dirty="0"/>
              <a:t> otázek a vinět/příběhů („Představte si, že…“)</a:t>
            </a:r>
          </a:p>
          <a:p>
            <a:r>
              <a:rPr lang="cs-CZ" dirty="0"/>
              <a:t>Jak se ptát na </a:t>
            </a:r>
            <a:r>
              <a:rPr lang="cs-CZ" b="1" dirty="0"/>
              <a:t>citlivé</a:t>
            </a:r>
            <a:r>
              <a:rPr lang="cs-CZ" dirty="0"/>
              <a:t> otázky? Citlivě a nakonec. („Stalo se vám někdy…“, „Slyšel jste o někom…“)</a:t>
            </a:r>
          </a:p>
          <a:p>
            <a:r>
              <a:rPr lang="cs-CZ" b="1" dirty="0" err="1"/>
              <a:t>Ice-breakers</a:t>
            </a:r>
            <a:r>
              <a:rPr lang="cs-CZ" dirty="0"/>
              <a:t>: na začátek</a:t>
            </a:r>
          </a:p>
          <a:p>
            <a:r>
              <a:rPr lang="cs-CZ" dirty="0"/>
              <a:t>Posloupnost, ale </a:t>
            </a:r>
            <a:r>
              <a:rPr lang="cs-CZ" b="1" dirty="0"/>
              <a:t>možnost měnit pořadí </a:t>
            </a:r>
            <a:r>
              <a:rPr lang="cs-CZ" dirty="0">
                <a:sym typeface="Wingdings" panose="05000000000000000000" pitchFamily="2" charset="2"/>
              </a:rPr>
              <a:t> návaznost</a:t>
            </a:r>
          </a:p>
          <a:p>
            <a:r>
              <a:rPr lang="cs-CZ" dirty="0">
                <a:sym typeface="Wingdings" panose="05000000000000000000" pitchFamily="2" charset="2"/>
              </a:rPr>
              <a:t>(Snažit se) neuhýbat od tématu + usměrňovat kom. partnera/partnerku (vs. skákání do řeči)</a:t>
            </a:r>
          </a:p>
          <a:p>
            <a:r>
              <a:rPr lang="cs-CZ" dirty="0">
                <a:sym typeface="Wingdings" panose="05000000000000000000" pitchFamily="2" charset="2"/>
              </a:rPr>
              <a:t>Doptávat se (</a:t>
            </a:r>
            <a:r>
              <a:rPr lang="cs-CZ" b="1" dirty="0" err="1">
                <a:sym typeface="Wingdings" panose="05000000000000000000" pitchFamily="2" charset="2"/>
              </a:rPr>
              <a:t>follow</a:t>
            </a:r>
            <a:r>
              <a:rPr lang="cs-CZ" b="1" dirty="0">
                <a:sym typeface="Wingdings" panose="05000000000000000000" pitchFamily="2" charset="2"/>
              </a:rPr>
              <a:t>-up otázky</a:t>
            </a:r>
            <a:r>
              <a:rPr lang="cs-CZ" dirty="0">
                <a:sym typeface="Wingdings" panose="05000000000000000000" pitchFamily="2" charset="2"/>
              </a:rPr>
              <a:t>) a ujistit se, že si navzájem rozumíte (!)</a:t>
            </a:r>
          </a:p>
          <a:p>
            <a:r>
              <a:rPr lang="cs-CZ" dirty="0">
                <a:sym typeface="Wingdings" panose="05000000000000000000" pitchFamily="2" charset="2"/>
              </a:rPr>
              <a:t>Všímat si používaných pojmů, tónu, důrazů</a:t>
            </a:r>
          </a:p>
          <a:p>
            <a:r>
              <a:rPr lang="cs-CZ" b="1" dirty="0">
                <a:sym typeface="Wingdings" panose="05000000000000000000" pitchFamily="2" charset="2"/>
              </a:rPr>
              <a:t>Reagovat</a:t>
            </a:r>
            <a:r>
              <a:rPr lang="cs-CZ" dirty="0">
                <a:sym typeface="Wingdings" panose="05000000000000000000" pitchFamily="2" charset="2"/>
              </a:rPr>
              <a:t> na to, co komunikační partner/</a:t>
            </a:r>
            <a:r>
              <a:rPr lang="cs-CZ" dirty="0" err="1">
                <a:sym typeface="Wingdings" panose="05000000000000000000" pitchFamily="2" charset="2"/>
              </a:rPr>
              <a:t>ka</a:t>
            </a:r>
            <a:r>
              <a:rPr lang="cs-CZ" dirty="0">
                <a:sym typeface="Wingdings" panose="05000000000000000000" pitchFamily="2" charset="2"/>
              </a:rPr>
              <a:t> říká</a:t>
            </a:r>
          </a:p>
          <a:p>
            <a:r>
              <a:rPr lang="cs-CZ" dirty="0">
                <a:sym typeface="Wingdings" panose="05000000000000000000" pitchFamily="2" charset="2"/>
              </a:rPr>
              <a:t>Nezkoušet!</a:t>
            </a:r>
            <a:endParaRPr lang="cs-CZ" dirty="0"/>
          </a:p>
          <a:p>
            <a:endParaRPr lang="cs-CZ" dirty="0"/>
          </a:p>
          <a:p>
            <a:endParaRPr lang="cs-CZ" dirty="0"/>
          </a:p>
          <a:p>
            <a:endParaRPr lang="en-GB" dirty="0"/>
          </a:p>
        </p:txBody>
      </p:sp>
    </p:spTree>
    <p:extLst>
      <p:ext uri="{BB962C8B-B14F-4D97-AF65-F5344CB8AC3E}">
        <p14:creationId xmlns:p14="http://schemas.microsoft.com/office/powerpoint/2010/main" val="394873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49820C-914D-4343-BF97-07544F7FC8AF}"/>
              </a:ext>
            </a:extLst>
          </p:cNvPr>
          <p:cNvSpPr>
            <a:spLocks noGrp="1"/>
          </p:cNvSpPr>
          <p:nvPr>
            <p:ph type="title"/>
          </p:nvPr>
        </p:nvSpPr>
        <p:spPr/>
        <p:txBody>
          <a:bodyPr/>
          <a:lstStyle/>
          <a:p>
            <a:r>
              <a:rPr lang="cs-CZ" dirty="0"/>
              <a:t>K jakým datům se dostanete?</a:t>
            </a:r>
            <a:endParaRPr lang="en-GB" dirty="0"/>
          </a:p>
        </p:txBody>
      </p:sp>
      <p:sp>
        <p:nvSpPr>
          <p:cNvPr id="3" name="Zástupný obsah 2">
            <a:extLst>
              <a:ext uri="{FF2B5EF4-FFF2-40B4-BE49-F238E27FC236}">
                <a16:creationId xmlns:a16="http://schemas.microsoft.com/office/drawing/2014/main" id="{9CBA9178-73CD-45D8-A411-55B01055F950}"/>
              </a:ext>
            </a:extLst>
          </p:cNvPr>
          <p:cNvSpPr>
            <a:spLocks noGrp="1"/>
          </p:cNvSpPr>
          <p:nvPr>
            <p:ph idx="1"/>
          </p:nvPr>
        </p:nvSpPr>
        <p:spPr/>
        <p:txBody>
          <a:bodyPr/>
          <a:lstStyle/>
          <a:p>
            <a:r>
              <a:rPr lang="cs-CZ" dirty="0"/>
              <a:t>Pomocí rozhovorů nezjistíte přímo, co se děje nebo dělo. </a:t>
            </a:r>
          </a:p>
          <a:p>
            <a:r>
              <a:rPr lang="cs-CZ" dirty="0"/>
              <a:t>Zjistíte, co si komunikační partneři/partnerky pamatují, myslí, věří, že se děje/dělo. </a:t>
            </a:r>
          </a:p>
          <a:p>
            <a:r>
              <a:rPr lang="cs-CZ" dirty="0"/>
              <a:t>Zkrátka zjistíte, jaký význam/smysl přisuzují tomu, co zažívají/zažili.</a:t>
            </a:r>
          </a:p>
        </p:txBody>
      </p:sp>
      <p:sp>
        <p:nvSpPr>
          <p:cNvPr id="4" name="Šipka: doprava 3">
            <a:extLst>
              <a:ext uri="{FF2B5EF4-FFF2-40B4-BE49-F238E27FC236}">
                <a16:creationId xmlns:a16="http://schemas.microsoft.com/office/drawing/2014/main" id="{1D1EC0E9-F1B1-41D8-BC4D-F483EFC1C6C7}"/>
              </a:ext>
            </a:extLst>
          </p:cNvPr>
          <p:cNvSpPr/>
          <p:nvPr/>
        </p:nvSpPr>
        <p:spPr>
          <a:xfrm>
            <a:off x="5076496" y="4584219"/>
            <a:ext cx="2039007" cy="1114073"/>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783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7609BA-0BEC-4412-9EEB-6DA56843EF13}"/>
              </a:ext>
            </a:extLst>
          </p:cNvPr>
          <p:cNvSpPr>
            <a:spLocks noGrp="1"/>
          </p:cNvSpPr>
          <p:nvPr>
            <p:ph type="title"/>
          </p:nvPr>
        </p:nvSpPr>
        <p:spPr/>
        <p:txBody>
          <a:bodyPr/>
          <a:lstStyle/>
          <a:p>
            <a:r>
              <a:rPr lang="cs-CZ" dirty="0" err="1"/>
              <a:t>Sensemaking</a:t>
            </a:r>
            <a:r>
              <a:rPr lang="cs-CZ" dirty="0"/>
              <a:t> (</a:t>
            </a:r>
            <a:r>
              <a:rPr lang="cs-CZ" dirty="0" err="1"/>
              <a:t>Weick</a:t>
            </a:r>
            <a:r>
              <a:rPr lang="cs-CZ" dirty="0"/>
              <a:t>, 1995)</a:t>
            </a:r>
            <a:endParaRPr lang="en-GB" dirty="0"/>
          </a:p>
        </p:txBody>
      </p:sp>
      <p:sp>
        <p:nvSpPr>
          <p:cNvPr id="3" name="Zástupný obsah 2">
            <a:extLst>
              <a:ext uri="{FF2B5EF4-FFF2-40B4-BE49-F238E27FC236}">
                <a16:creationId xmlns:a16="http://schemas.microsoft.com/office/drawing/2014/main" id="{6BFCB7E8-85DA-41E1-892F-9E51659F6FEC}"/>
              </a:ext>
            </a:extLst>
          </p:cNvPr>
          <p:cNvSpPr>
            <a:spLocks noGrp="1"/>
          </p:cNvSpPr>
          <p:nvPr>
            <p:ph idx="1"/>
          </p:nvPr>
        </p:nvSpPr>
        <p:spPr>
          <a:xfrm>
            <a:off x="838200" y="1502980"/>
            <a:ext cx="6739759" cy="5202620"/>
          </a:xfrm>
        </p:spPr>
        <p:txBody>
          <a:bodyPr>
            <a:normAutofit fontScale="92500" lnSpcReduction="20000"/>
          </a:bodyPr>
          <a:lstStyle/>
          <a:p>
            <a:r>
              <a:rPr lang="cs-CZ" dirty="0"/>
              <a:t>Kontinuální redefinice </a:t>
            </a:r>
            <a:r>
              <a:rPr lang="cs-CZ" dirty="0" err="1"/>
              <a:t>sensemakerova</a:t>
            </a:r>
            <a:r>
              <a:rPr lang="cs-CZ" dirty="0"/>
              <a:t> </a:t>
            </a:r>
            <a:r>
              <a:rPr lang="cs-CZ" dirty="0" err="1"/>
              <a:t>self</a:t>
            </a:r>
            <a:endParaRPr lang="cs-CZ" dirty="0"/>
          </a:p>
          <a:p>
            <a:endParaRPr lang="cs-CZ" dirty="0"/>
          </a:p>
          <a:p>
            <a:endParaRPr lang="cs-CZ" dirty="0"/>
          </a:p>
          <a:p>
            <a:r>
              <a:rPr lang="en-GB" dirty="0" err="1"/>
              <a:t>Retrospe</a:t>
            </a:r>
            <a:r>
              <a:rPr lang="cs-CZ" dirty="0" err="1"/>
              <a:t>ktivní</a:t>
            </a:r>
            <a:r>
              <a:rPr lang="cs-CZ" dirty="0"/>
              <a:t>, založené na minulých událostech</a:t>
            </a:r>
          </a:p>
          <a:p>
            <a:r>
              <a:rPr lang="cs-CZ" dirty="0"/>
              <a:t>S</a:t>
            </a:r>
            <a:r>
              <a:rPr lang="en-GB" dirty="0" err="1"/>
              <a:t>oci</a:t>
            </a:r>
            <a:r>
              <a:rPr lang="cs-CZ" dirty="0" err="1"/>
              <a:t>ální</a:t>
            </a:r>
            <a:endParaRPr lang="cs-CZ" dirty="0"/>
          </a:p>
          <a:p>
            <a:r>
              <a:rPr lang="cs-CZ" dirty="0"/>
              <a:t>Neustávající </a:t>
            </a:r>
          </a:p>
          <a:p>
            <a:r>
              <a:rPr lang="cs-CZ" dirty="0"/>
              <a:t>Ukotvený v konstrukci identity </a:t>
            </a:r>
          </a:p>
          <a:p>
            <a:r>
              <a:rPr lang="cs-CZ" dirty="0"/>
              <a:t>Vtahující do hry prostředí (spojený s organizační image)</a:t>
            </a:r>
          </a:p>
          <a:p>
            <a:r>
              <a:rPr lang="cs-CZ" dirty="0"/>
              <a:t>Využívající vodítka (</a:t>
            </a:r>
            <a:r>
              <a:rPr lang="cs-CZ" dirty="0" err="1"/>
              <a:t>clues</a:t>
            </a:r>
            <a:r>
              <a:rPr lang="cs-CZ" dirty="0"/>
              <a:t>)</a:t>
            </a:r>
          </a:p>
          <a:p>
            <a:r>
              <a:rPr lang="cs-CZ" dirty="0"/>
              <a:t>Řízený spíš proveditelností (plauzibility) než přesností (</a:t>
            </a:r>
            <a:r>
              <a:rPr lang="cs-CZ" dirty="0" err="1"/>
              <a:t>accuracy</a:t>
            </a:r>
            <a:r>
              <a:rPr lang="cs-CZ" dirty="0"/>
              <a:t>)</a:t>
            </a:r>
            <a:endParaRPr lang="en-GB" dirty="0"/>
          </a:p>
        </p:txBody>
      </p:sp>
      <p:sp>
        <p:nvSpPr>
          <p:cNvPr id="4" name="Myšlenková bublina: obláček 3">
            <a:extLst>
              <a:ext uri="{FF2B5EF4-FFF2-40B4-BE49-F238E27FC236}">
                <a16:creationId xmlns:a16="http://schemas.microsoft.com/office/drawing/2014/main" id="{260138AC-F1E1-4EDF-8000-974C9845255A}"/>
              </a:ext>
            </a:extLst>
          </p:cNvPr>
          <p:cNvSpPr/>
          <p:nvPr/>
        </p:nvSpPr>
        <p:spPr>
          <a:xfrm>
            <a:off x="7577959" y="240260"/>
            <a:ext cx="4214648" cy="2900856"/>
          </a:xfrm>
          <a:prstGeom prst="cloud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800" dirty="0">
                <a:solidFill>
                  <a:schemeClr val="tx1"/>
                </a:solidFill>
              </a:rPr>
              <a:t>„</a:t>
            </a:r>
            <a:r>
              <a:rPr lang="cs-CZ" sz="2800" dirty="0" err="1">
                <a:solidFill>
                  <a:schemeClr val="tx1"/>
                </a:solidFill>
              </a:rPr>
              <a:t>How</a:t>
            </a:r>
            <a:r>
              <a:rPr lang="cs-CZ" sz="2800" dirty="0">
                <a:solidFill>
                  <a:schemeClr val="tx1"/>
                </a:solidFill>
              </a:rPr>
              <a:t> </a:t>
            </a:r>
            <a:r>
              <a:rPr lang="cs-CZ" sz="2800" dirty="0" err="1">
                <a:solidFill>
                  <a:schemeClr val="tx1"/>
                </a:solidFill>
              </a:rPr>
              <a:t>can</a:t>
            </a:r>
            <a:r>
              <a:rPr lang="cs-CZ" sz="2800" dirty="0">
                <a:solidFill>
                  <a:schemeClr val="tx1"/>
                </a:solidFill>
              </a:rPr>
              <a:t> I </a:t>
            </a:r>
            <a:r>
              <a:rPr lang="cs-CZ" sz="2800" dirty="0" err="1">
                <a:solidFill>
                  <a:schemeClr val="tx1"/>
                </a:solidFill>
              </a:rPr>
              <a:t>know</a:t>
            </a:r>
            <a:r>
              <a:rPr lang="cs-CZ" sz="2800" dirty="0">
                <a:solidFill>
                  <a:schemeClr val="tx1"/>
                </a:solidFill>
              </a:rPr>
              <a:t> </a:t>
            </a:r>
            <a:r>
              <a:rPr lang="cs-CZ" sz="2800" dirty="0" err="1">
                <a:solidFill>
                  <a:schemeClr val="tx1"/>
                </a:solidFill>
              </a:rPr>
              <a:t>what</a:t>
            </a:r>
            <a:r>
              <a:rPr lang="cs-CZ" sz="2800" dirty="0">
                <a:solidFill>
                  <a:schemeClr val="tx1"/>
                </a:solidFill>
              </a:rPr>
              <a:t> I </a:t>
            </a:r>
            <a:r>
              <a:rPr lang="cs-CZ" sz="2800" dirty="0" err="1">
                <a:solidFill>
                  <a:schemeClr val="tx1"/>
                </a:solidFill>
              </a:rPr>
              <a:t>think</a:t>
            </a:r>
            <a:r>
              <a:rPr lang="cs-CZ" sz="2800" dirty="0">
                <a:solidFill>
                  <a:schemeClr val="tx1"/>
                </a:solidFill>
              </a:rPr>
              <a:t> </a:t>
            </a:r>
            <a:r>
              <a:rPr lang="cs-CZ" sz="2800" dirty="0" err="1">
                <a:solidFill>
                  <a:schemeClr val="tx1"/>
                </a:solidFill>
              </a:rPr>
              <a:t>until</a:t>
            </a:r>
            <a:r>
              <a:rPr lang="cs-CZ" sz="2800" dirty="0">
                <a:solidFill>
                  <a:schemeClr val="tx1"/>
                </a:solidFill>
              </a:rPr>
              <a:t> I </a:t>
            </a:r>
            <a:r>
              <a:rPr lang="cs-CZ" sz="2800" dirty="0" err="1">
                <a:solidFill>
                  <a:schemeClr val="tx1"/>
                </a:solidFill>
              </a:rPr>
              <a:t>see</a:t>
            </a:r>
            <a:r>
              <a:rPr lang="cs-CZ" sz="2800" dirty="0">
                <a:solidFill>
                  <a:schemeClr val="tx1"/>
                </a:solidFill>
              </a:rPr>
              <a:t> </a:t>
            </a:r>
            <a:r>
              <a:rPr lang="cs-CZ" sz="2800" dirty="0" err="1">
                <a:solidFill>
                  <a:schemeClr val="tx1"/>
                </a:solidFill>
              </a:rPr>
              <a:t>what</a:t>
            </a:r>
            <a:r>
              <a:rPr lang="cs-CZ" sz="2800" dirty="0">
                <a:solidFill>
                  <a:schemeClr val="tx1"/>
                </a:solidFill>
              </a:rPr>
              <a:t> I </a:t>
            </a:r>
            <a:r>
              <a:rPr lang="cs-CZ" sz="2800" dirty="0" err="1">
                <a:solidFill>
                  <a:schemeClr val="tx1"/>
                </a:solidFill>
              </a:rPr>
              <a:t>say</a:t>
            </a:r>
            <a:r>
              <a:rPr lang="cs-CZ" sz="2800" dirty="0">
                <a:solidFill>
                  <a:schemeClr val="tx1"/>
                </a:solidFill>
              </a:rPr>
              <a:t>?“</a:t>
            </a:r>
          </a:p>
        </p:txBody>
      </p:sp>
      <p:sp>
        <p:nvSpPr>
          <p:cNvPr id="6" name="Obdélník 5">
            <a:extLst>
              <a:ext uri="{FF2B5EF4-FFF2-40B4-BE49-F238E27FC236}">
                <a16:creationId xmlns:a16="http://schemas.microsoft.com/office/drawing/2014/main" id="{F4AF8AFF-B680-4B85-BC00-95D946335477}"/>
              </a:ext>
            </a:extLst>
          </p:cNvPr>
          <p:cNvSpPr/>
          <p:nvPr/>
        </p:nvSpPr>
        <p:spPr>
          <a:xfrm>
            <a:off x="7577959" y="4001293"/>
            <a:ext cx="4214647" cy="270430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dirty="0"/>
              <a:t>“experience as we know it exists in the form of distinct events. But the only way we get this impression is by stepping outside the stream of experience and directing attention to it. And it is only possible to direct attention to what exists, that is, what has already passed” (Weick, 1995: 25)</a:t>
            </a:r>
          </a:p>
        </p:txBody>
      </p:sp>
    </p:spTree>
    <p:extLst>
      <p:ext uri="{BB962C8B-B14F-4D97-AF65-F5344CB8AC3E}">
        <p14:creationId xmlns:p14="http://schemas.microsoft.com/office/powerpoint/2010/main" val="309331180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753</Words>
  <Application>Microsoft Office PowerPoint</Application>
  <PresentationFormat>Širokoúhlá obrazovka</PresentationFormat>
  <Paragraphs>89</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Rozhovor</vt:lpstr>
      <vt:lpstr>Úrovně strukturovanosti a moc nad diskurzem</vt:lpstr>
      <vt:lpstr>Co je kvalitativní rozhovor?</vt:lpstr>
      <vt:lpstr>Okolnosti polostrukturovaného  volného rozhovoru</vt:lpstr>
      <vt:lpstr>Interview guide</vt:lpstr>
      <vt:lpstr>Otázka:</vt:lpstr>
      <vt:lpstr>Jak klást otázky?</vt:lpstr>
      <vt:lpstr>K jakým datům se dostanete?</vt:lpstr>
      <vt:lpstr>Sensemaking (Weick, 1995)</vt:lpstr>
      <vt:lpstr>Informovaný souhlas</vt:lpstr>
      <vt:lpstr>Interview guide</vt:lpstr>
      <vt:lpstr>Zadání 2. úkolu: rozhovor</vt:lpstr>
      <vt:lpstr> -- Diskuze terénních poznámek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Rozhovor</dc:title>
  <dc:creator>Johana</dc:creator>
  <cp:lastModifiedBy>Johana</cp:lastModifiedBy>
  <cp:revision>28</cp:revision>
  <dcterms:created xsi:type="dcterms:W3CDTF">2019-10-16T07:19:38Z</dcterms:created>
  <dcterms:modified xsi:type="dcterms:W3CDTF">2019-10-16T13:00:51Z</dcterms:modified>
</cp:coreProperties>
</file>