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c5456ae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6c5456aeb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c5456aeb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6c5456aeb0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c5456aeb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6c5456aeb0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c5456aeb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6c5456aeb0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hyperlink" Target="http://www.brnosmrdi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</a:pPr>
            <a:r>
              <a:rPr b="1" lang="cs-CZ" sz="8800">
                <a:latin typeface="Georgia"/>
                <a:ea typeface="Georgia"/>
                <a:cs typeface="Georgia"/>
                <a:sym typeface="Georgia"/>
              </a:rPr>
              <a:t>SWOT analýza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>
                <a:latin typeface="Georgia"/>
                <a:ea typeface="Georgia"/>
                <a:cs typeface="Georgia"/>
                <a:sym typeface="Georgia"/>
              </a:rPr>
              <a:t>Martina Pejchlová (441388)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>
                <a:latin typeface="Georgia"/>
                <a:ea typeface="Georgia"/>
                <a:cs typeface="Georgia"/>
                <a:sym typeface="Georgia"/>
              </a:rPr>
              <a:t>Denisa Burešová (483641)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>
                <a:latin typeface="Georgia"/>
                <a:ea typeface="Georgia"/>
                <a:cs typeface="Georgia"/>
                <a:sym typeface="Georgia"/>
              </a:rPr>
              <a:t>Barbora Pačová (456589)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</a:pPr>
            <a:r>
              <a:rPr b="1" lang="cs-CZ" sz="8800">
                <a:latin typeface="Georgia"/>
                <a:ea typeface="Georgia"/>
                <a:cs typeface="Georgia"/>
                <a:sym typeface="Georgia"/>
              </a:rPr>
              <a:t>Hrozby</a:t>
            </a:r>
            <a:endParaRPr/>
          </a:p>
        </p:txBody>
      </p:sp>
      <p:sp>
        <p:nvSpPr>
          <p:cNvPr id="141" name="Google Shape;141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eorgia"/>
              <a:buNone/>
            </a:pPr>
            <a:r>
              <a:rPr b="1" lang="cs-CZ" sz="6600">
                <a:latin typeface="Georgia"/>
                <a:ea typeface="Georgia"/>
                <a:cs typeface="Georgia"/>
                <a:sym typeface="Georgia"/>
              </a:rPr>
              <a:t>Hrozby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-"/>
            </a:pPr>
            <a:r>
              <a:rPr lang="cs-CZ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silní konkurenti - třeba i z Česka</a:t>
            </a: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-"/>
            </a:pPr>
            <a:r>
              <a:rPr lang="cs-CZ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otázka, proč se Brno nevěnuje závažnějším problémům - neschopnost uspokojivě vysvětlit výhody zapojení do soutěže</a:t>
            </a: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-"/>
            </a:pPr>
            <a:r>
              <a:rPr lang="cs-CZ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velká medializace nesouhlasících politiků</a:t>
            </a: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-"/>
            </a:pPr>
            <a:r>
              <a:rPr lang="cs-CZ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nárůst počtu turistů - hluk, růst cen, přeplněné MHD</a:t>
            </a: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-"/>
            </a:pPr>
            <a:r>
              <a:rPr lang="cs-CZ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nezajištění dostatečných finančních zdrojů</a:t>
            </a: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-"/>
            </a:pPr>
            <a:r>
              <a:rPr lang="cs-CZ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neúspěch - škoda peněz</a:t>
            </a: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eorgia"/>
              <a:buNone/>
            </a:pPr>
            <a:r>
              <a:rPr b="1" lang="cs-CZ" sz="4800">
                <a:latin typeface="Georgia"/>
                <a:ea typeface="Georgia"/>
                <a:cs typeface="Georgia"/>
                <a:sym typeface="Georgia"/>
              </a:rPr>
              <a:t>Možné otázky a odpovědi</a:t>
            </a:r>
            <a:endParaRPr b="1" sz="4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>
                <a:latin typeface="Georgia"/>
                <a:ea typeface="Georgia"/>
                <a:cs typeface="Georgia"/>
                <a:sym typeface="Georgia"/>
              </a:rPr>
              <a:t>1. </a:t>
            </a:r>
            <a:r>
              <a:rPr b="1" lang="cs-CZ">
                <a:latin typeface="Georgia"/>
                <a:ea typeface="Georgia"/>
                <a:cs typeface="Georgia"/>
                <a:sym typeface="Georgia"/>
              </a:rPr>
              <a:t>Co mi kandidatura města přinese? 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Pokud Brno zvítězí, dostane finanční dotace nejen na rozvoj kulturních zařízení, ale také infrastruktury.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>
                <a:latin typeface="Georgia"/>
                <a:ea typeface="Georgia"/>
                <a:cs typeface="Georgia"/>
                <a:sym typeface="Georgia"/>
              </a:rPr>
              <a:t>2. Proč by se Brno mělo soutěže účastnit?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 Už samotná kandidatura město zviditelní a může do něj přilákat turisty. Jiná města takto vydělala na turismu až 800 mil. Ze závěrečné zprávy EU vyplývá, že průměrná návratnost do programu je dvojnásobná.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eorgia"/>
              <a:buNone/>
            </a:pPr>
            <a:r>
              <a:rPr b="1" lang="cs-CZ" sz="4800">
                <a:latin typeface="Georgia"/>
                <a:ea typeface="Georgia"/>
                <a:cs typeface="Georgia"/>
                <a:sym typeface="Georgia"/>
              </a:rPr>
              <a:t>Možné otázky a odpovědi</a:t>
            </a:r>
            <a:endParaRPr b="1" sz="4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>
                <a:latin typeface="Georgia"/>
                <a:ea typeface="Georgia"/>
                <a:cs typeface="Georgia"/>
                <a:sym typeface="Georgia"/>
              </a:rPr>
              <a:t>3. Kdy budou známy výsledky? 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V roce 2028.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>
                <a:latin typeface="Georgia"/>
                <a:ea typeface="Georgia"/>
                <a:cs typeface="Georgia"/>
                <a:sym typeface="Georgia"/>
              </a:rPr>
              <a:t>4. Co Brno může vyhrát? 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Vítěz soutěže obdrží titul Evropské hlavní město kultury k užívání na dobu neurčitou a 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1,5 mil. eur (přes 38 mil. korun)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. Tyto prostředky použijeme na rozvoj města.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>
                <a:latin typeface="Georgia"/>
                <a:ea typeface="Georgia"/>
                <a:cs typeface="Georgia"/>
                <a:sym typeface="Georgia"/>
              </a:rPr>
              <a:t>5. Co když bude mít zvýšený turismus negativní dopady na město?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 Hrozby existují, ale výrazných negativních dopadů se není třeba bát. Město v případě potřeby zvýší policejní ochranu.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eorgia"/>
              <a:buNone/>
            </a:pPr>
            <a:r>
              <a:rPr b="1" lang="cs-CZ" sz="4800">
                <a:latin typeface="Georgia"/>
                <a:ea typeface="Georgia"/>
                <a:cs typeface="Georgia"/>
                <a:sym typeface="Georgia"/>
              </a:rPr>
              <a:t>Možné otázky a odpovědi</a:t>
            </a:r>
            <a:endParaRPr b="1" sz="4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>
                <a:latin typeface="Georgia"/>
                <a:ea typeface="Georgia"/>
                <a:cs typeface="Georgia"/>
                <a:sym typeface="Georgia"/>
              </a:rPr>
              <a:t>6. Kolik bude kandidatura stát? 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Záleží na rozsahu kampaně, přípravná fáze stojí 30 mil. Tyto peníze se však městu vrátí v podobě utracených peněz od turistů.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>
                <a:latin typeface="Georgia"/>
                <a:ea typeface="Georgia"/>
                <a:cs typeface="Georgia"/>
                <a:sym typeface="Georgia"/>
              </a:rPr>
              <a:t>7. Proč se s přípravou začíná tak brzy, když je soutěž až v roce 2028? 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Ze zkušeností ostatních měst víme, že je dobré začít zhruba deset let předem a vytvořit samostatný tým, který se přípravě kandidatury bude věnovat naplno.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eorgia"/>
              <a:buNone/>
            </a:pPr>
            <a:r>
              <a:rPr b="1" lang="cs-CZ" sz="4800">
                <a:latin typeface="Georgia"/>
                <a:ea typeface="Georgia"/>
                <a:cs typeface="Georgia"/>
                <a:sym typeface="Georgia"/>
              </a:rPr>
              <a:t>Možné otázky a odpovědi</a:t>
            </a:r>
            <a:endParaRPr b="1" sz="4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1096675" y="15280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>
                <a:latin typeface="Georgia"/>
                <a:ea typeface="Georgia"/>
                <a:cs typeface="Georgia"/>
                <a:sym typeface="Georgia"/>
              </a:rPr>
              <a:t>8. Proč se město nevěnuje důležitějším problémům? 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V samotném průběhu soutěže můžeme vyřešit problémy, které město trápí, ať už se to týká infrastruktury nebo dopravy.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>
                <a:latin typeface="Georgia"/>
                <a:ea typeface="Georgia"/>
                <a:cs typeface="Georgia"/>
                <a:sym typeface="Georgia"/>
              </a:rPr>
              <a:t>9. Co chcete po mně? 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Abychom mohli uspět, je potřeba rozšířit povědomí o kandidatuře Brna a kvalitě života v něm. K tomu potřebujeme vaši pomoc.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>
                <a:latin typeface="Georgia"/>
                <a:ea typeface="Georgia"/>
                <a:cs typeface="Georgia"/>
                <a:sym typeface="Georgia"/>
              </a:rPr>
              <a:t>10. Co když Brno titul nezíská?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 Rozhodně na tom nebude tratit. D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íky vám b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ěhem soutěže zjistíme, na čem je třeba zapracovat a zlepšit.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19"/>
              <a:buFont typeface="Georgia"/>
              <a:buNone/>
            </a:pPr>
            <a:r>
              <a:rPr b="1" lang="cs-CZ" sz="7919">
                <a:latin typeface="Georgia"/>
                <a:ea typeface="Georgia"/>
                <a:cs typeface="Georgia"/>
                <a:sym typeface="Georgia"/>
              </a:rPr>
              <a:t>Děkujeme za pozornost</a:t>
            </a:r>
            <a:endParaRPr/>
          </a:p>
        </p:txBody>
      </p:sp>
      <p:sp>
        <p:nvSpPr>
          <p:cNvPr id="177" name="Google Shape;177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>
                <a:latin typeface="Georgia"/>
                <a:ea typeface="Georgia"/>
                <a:cs typeface="Georgia"/>
                <a:sym typeface="Georgia"/>
              </a:rPr>
              <a:t>Martina Pejchlová (441388)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>
                <a:latin typeface="Georgia"/>
                <a:ea typeface="Georgia"/>
                <a:cs typeface="Georgia"/>
                <a:sym typeface="Georgia"/>
              </a:rPr>
              <a:t>Denisa Burešová (483641)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>
                <a:latin typeface="Georgia"/>
                <a:ea typeface="Georgia"/>
                <a:cs typeface="Georgia"/>
                <a:sym typeface="Georgia"/>
              </a:rPr>
              <a:t>Barbora Pačová (456589)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eorgia"/>
              <a:buNone/>
            </a:pPr>
            <a:r>
              <a:rPr b="1" lang="cs-CZ" sz="6600">
                <a:latin typeface="Georgia"/>
                <a:ea typeface="Georgia"/>
                <a:cs typeface="Georgia"/>
                <a:sym typeface="Georgia"/>
              </a:rPr>
              <a:t>Překlad otázek</a:t>
            </a:r>
            <a:endParaRPr b="1" sz="6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Georgia"/>
                <a:ea typeface="Georgia"/>
                <a:cs typeface="Georgia"/>
                <a:sym typeface="Georgia"/>
              </a:rPr>
              <a:t>1. </a:t>
            </a:r>
            <a:r>
              <a:rPr b="1" lang="cs-CZ" sz="2400">
                <a:latin typeface="Georgia"/>
                <a:ea typeface="Georgia"/>
                <a:cs typeface="Georgia"/>
                <a:sym typeface="Georgia"/>
              </a:rPr>
              <a:t>What keeps you awake at night? </a:t>
            </a:r>
            <a:r>
              <a:rPr lang="cs-CZ" sz="2400">
                <a:latin typeface="Georgia"/>
                <a:ea typeface="Georgia"/>
                <a:cs typeface="Georgia"/>
                <a:sym typeface="Georgia"/>
              </a:rPr>
              <a:t>Co vás na Brně nejvíc pálí?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Georgia"/>
                <a:ea typeface="Georgia"/>
                <a:cs typeface="Georgia"/>
                <a:sym typeface="Georgia"/>
              </a:rPr>
              <a:t>2. </a:t>
            </a:r>
            <a:r>
              <a:rPr b="1" lang="cs-CZ" sz="2400">
                <a:latin typeface="Georgia"/>
                <a:ea typeface="Georgia"/>
                <a:cs typeface="Georgia"/>
                <a:sym typeface="Georgia"/>
              </a:rPr>
              <a:t>What makes you happy? </a:t>
            </a:r>
            <a:r>
              <a:rPr lang="cs-CZ" sz="2400">
                <a:latin typeface="Georgia"/>
                <a:ea typeface="Georgia"/>
                <a:cs typeface="Georgia"/>
                <a:sym typeface="Georgia"/>
              </a:rPr>
              <a:t>Kdy jste v Brně nejvíc šťastní?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Georgia"/>
                <a:ea typeface="Georgia"/>
                <a:cs typeface="Georgia"/>
                <a:sym typeface="Georgia"/>
              </a:rPr>
              <a:t>3. </a:t>
            </a:r>
            <a:r>
              <a:rPr b="1" lang="cs-CZ" sz="2400">
                <a:latin typeface="Georgia"/>
                <a:ea typeface="Georgia"/>
                <a:cs typeface="Georgia"/>
                <a:sym typeface="Georgia"/>
              </a:rPr>
              <a:t>What says Brno about you? </a:t>
            </a:r>
            <a:r>
              <a:rPr lang="cs-CZ" sz="2400">
                <a:latin typeface="Georgia"/>
                <a:ea typeface="Georgia"/>
                <a:cs typeface="Georgia"/>
                <a:sym typeface="Georgia"/>
              </a:rPr>
              <a:t>Co pro vás znamená žít v Brně?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</a:pPr>
            <a:r>
              <a:rPr b="1" lang="cs-CZ" sz="8800">
                <a:latin typeface="Georgia"/>
                <a:ea typeface="Georgia"/>
                <a:cs typeface="Georgia"/>
                <a:sym typeface="Georgia"/>
              </a:rPr>
              <a:t>Silné stránky</a:t>
            </a:r>
            <a:endParaRPr/>
          </a:p>
        </p:txBody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eorgia"/>
              <a:buNone/>
            </a:pPr>
            <a:r>
              <a:rPr b="1" lang="cs-CZ" sz="6600">
                <a:latin typeface="Georgia"/>
                <a:ea typeface="Georgia"/>
                <a:cs typeface="Georgia"/>
                <a:sym typeface="Georgia"/>
              </a:rPr>
              <a:t>Silné stránky</a:t>
            </a:r>
            <a:endParaRPr b="1" sz="6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cs-CZ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univerzitní město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cs-CZ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podpora startupů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cs-CZ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vztah mezi Brnem a Prahou - narážky, urážky, vtípky 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cs-CZ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kultovní monumenty - brněnský orloj, socha Jošta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cs-CZ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udržování tradic - folklor, hody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cs-CZ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parky přímo v centru 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cs-CZ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okolí Brna - spousta lesů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-"/>
            </a:pPr>
            <a:r>
              <a:rPr lang="cs-CZ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Vila Tugendhat - UNESCO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eorgia"/>
              <a:buNone/>
            </a:pPr>
            <a:r>
              <a:rPr b="1" lang="cs-CZ" sz="6600">
                <a:latin typeface="Georgia"/>
                <a:ea typeface="Georgia"/>
                <a:cs typeface="Georgia"/>
                <a:sym typeface="Georgia"/>
              </a:rPr>
              <a:t>Silné stránky</a:t>
            </a:r>
            <a:endParaRPr b="1" sz="6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-"/>
            </a:pPr>
            <a:r>
              <a:rPr lang="cs-CZ" sz="2600">
                <a:latin typeface="Georgia"/>
                <a:ea typeface="Georgia"/>
                <a:cs typeface="Georgia"/>
                <a:sym typeface="Georgia"/>
              </a:rPr>
              <a:t>sídlo velkých firem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-"/>
            </a:pPr>
            <a:r>
              <a:rPr lang="cs-CZ" sz="2600">
                <a:latin typeface="Georgia"/>
                <a:ea typeface="Georgia"/>
                <a:cs typeface="Georgia"/>
                <a:sym typeface="Georgia"/>
              </a:rPr>
              <a:t>brněnská ekonomika je silná (technologie, IT)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-"/>
            </a:pPr>
            <a:r>
              <a:rPr lang="cs-CZ" sz="2600">
                <a:latin typeface="Georgia"/>
                <a:ea typeface="Georgia"/>
                <a:cs typeface="Georgia"/>
                <a:sym typeface="Georgia"/>
              </a:rPr>
              <a:t>dobrá dopravní poloha - Bratislava, Vídeň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-"/>
            </a:pPr>
            <a:r>
              <a:rPr lang="cs-CZ" sz="2600">
                <a:latin typeface="Georgia"/>
                <a:ea typeface="Georgia"/>
                <a:cs typeface="Georgia"/>
                <a:sym typeface="Georgia"/>
              </a:rPr>
              <a:t>MHD, noční doprava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-"/>
            </a:pPr>
            <a:r>
              <a:rPr lang="cs-CZ" sz="2600">
                <a:latin typeface="Georgia"/>
                <a:ea typeface="Georgia"/>
                <a:cs typeface="Georgia"/>
                <a:sym typeface="Georgia"/>
              </a:rPr>
              <a:t>kavárenské město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-"/>
            </a:pPr>
            <a:r>
              <a:rPr lang="cs-CZ" sz="2600">
                <a:latin typeface="Georgia"/>
                <a:ea typeface="Georgia"/>
                <a:cs typeface="Georgia"/>
                <a:sym typeface="Georgia"/>
              </a:rPr>
              <a:t>identita města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-"/>
            </a:pPr>
            <a:r>
              <a:rPr lang="cs-CZ" sz="2600"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cs-CZ" sz="2600">
                <a:latin typeface="Georgia"/>
                <a:ea typeface="Georgia"/>
                <a:cs typeface="Georgia"/>
                <a:sym typeface="Georgia"/>
              </a:rPr>
              <a:t>ostatečné sportovní vyžití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</a:pPr>
            <a:r>
              <a:rPr b="1" lang="cs-CZ" sz="8800">
                <a:latin typeface="Georgia"/>
                <a:ea typeface="Georgia"/>
                <a:cs typeface="Georgia"/>
                <a:sym typeface="Georgia"/>
              </a:rPr>
              <a:t>Příležitosti</a:t>
            </a:r>
            <a:endParaRPr/>
          </a:p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eorgia"/>
              <a:buNone/>
            </a:pPr>
            <a:r>
              <a:rPr b="1" lang="cs-CZ" sz="6600">
                <a:latin typeface="Georgia"/>
                <a:ea typeface="Georgia"/>
                <a:cs typeface="Georgia"/>
                <a:sym typeface="Georgia"/>
              </a:rPr>
              <a:t>Příležitosti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Char char="-"/>
            </a:pPr>
            <a:r>
              <a:rPr lang="cs-CZ">
                <a:latin typeface="Georgia"/>
                <a:ea typeface="Georgia"/>
                <a:cs typeface="Georgia"/>
                <a:sym typeface="Georgia"/>
              </a:rPr>
              <a:t>r</a:t>
            </a:r>
            <a:r>
              <a:rPr lang="cs-CZ">
                <a:latin typeface="Georgia"/>
                <a:ea typeface="Georgia"/>
                <a:cs typeface="Georgia"/>
                <a:sym typeface="Georgia"/>
              </a:rPr>
              <a:t>ozvoj brněnských brownfieldů - Špitálka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Char char="-"/>
            </a:pPr>
            <a:r>
              <a:rPr lang="cs-CZ">
                <a:latin typeface="Georgia"/>
                <a:ea typeface="Georgia"/>
                <a:cs typeface="Georgia"/>
                <a:sym typeface="Georgia"/>
              </a:rPr>
              <a:t>historické vodojemy pod Žlutým kopcem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Char char="-"/>
            </a:pPr>
            <a:r>
              <a:rPr lang="cs-CZ">
                <a:latin typeface="Georgia"/>
                <a:ea typeface="Georgia"/>
                <a:cs typeface="Georgia"/>
                <a:sym typeface="Georgia"/>
              </a:rPr>
              <a:t>spojit výročí 1838 a 2028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Char char="-"/>
            </a:pPr>
            <a:r>
              <a:rPr lang="cs-CZ">
                <a:latin typeface="Georgia"/>
                <a:ea typeface="Georgia"/>
                <a:cs typeface="Georgia"/>
                <a:sym typeface="Georgia"/>
              </a:rPr>
              <a:t>investice do sportovních hal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b="15430" l="26475" r="27600" t="23046"/>
          <a:stretch/>
        </p:blipFill>
        <p:spPr>
          <a:xfrm>
            <a:off x="8934151" y="173449"/>
            <a:ext cx="2986973" cy="2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2075" y="2625343"/>
            <a:ext cx="3919050" cy="26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</a:pPr>
            <a:r>
              <a:rPr b="1" lang="cs-CZ" sz="8800">
                <a:latin typeface="Georgia"/>
                <a:ea typeface="Georgia"/>
                <a:cs typeface="Georgia"/>
                <a:sym typeface="Georgia"/>
              </a:rPr>
              <a:t>Slabé stránky</a:t>
            </a:r>
            <a:endParaRPr/>
          </a:p>
        </p:txBody>
      </p:sp>
      <p:sp>
        <p:nvSpPr>
          <p:cNvPr id="129" name="Google Shape;129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eorgia"/>
              <a:buNone/>
            </a:pPr>
            <a:r>
              <a:rPr b="1" lang="cs-CZ" sz="6600">
                <a:latin typeface="Georgia"/>
                <a:ea typeface="Georgia"/>
                <a:cs typeface="Georgia"/>
                <a:sym typeface="Georgia"/>
              </a:rPr>
              <a:t>Slabé stránky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</a:pPr>
            <a:r>
              <a:rPr lang="cs-CZ" sz="2400">
                <a:latin typeface="Georgia"/>
                <a:ea typeface="Georgia"/>
                <a:cs typeface="Georgia"/>
                <a:sym typeface="Georgia"/>
              </a:rPr>
              <a:t>stav dopravní infrastruktury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</a:pPr>
            <a:r>
              <a:rPr lang="cs-CZ" sz="2400">
                <a:latin typeface="Georgia"/>
                <a:ea typeface="Georgia"/>
                <a:cs typeface="Georgia"/>
                <a:sym typeface="Georgia"/>
              </a:rPr>
              <a:t>b</a:t>
            </a:r>
            <a:r>
              <a:rPr lang="cs-CZ" sz="2400">
                <a:latin typeface="Georgia"/>
                <a:ea typeface="Georgia"/>
                <a:cs typeface="Georgia"/>
                <a:sym typeface="Georgia"/>
              </a:rPr>
              <a:t>ezdomovectví a některá nevzhledná a zapáchající místa  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http://www.brnosmrdi.cz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</a:pPr>
            <a:r>
              <a:rPr lang="cs-CZ" sz="2400">
                <a:latin typeface="Georgia"/>
                <a:ea typeface="Georgia"/>
                <a:cs typeface="Georgia"/>
                <a:sym typeface="Georgia"/>
              </a:rPr>
              <a:t>zanedbané sta</a:t>
            </a:r>
            <a:r>
              <a:rPr lang="cs-CZ" sz="2400">
                <a:latin typeface="Georgia"/>
                <a:ea typeface="Georgia"/>
                <a:cs typeface="Georgia"/>
                <a:sym typeface="Georgia"/>
              </a:rPr>
              <a:t>vby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</a:pPr>
            <a:r>
              <a:rPr lang="cs-CZ" sz="2400">
                <a:latin typeface="Georgia"/>
                <a:ea typeface="Georgia"/>
                <a:cs typeface="Georgia"/>
                <a:sym typeface="Georgia"/>
              </a:rPr>
              <a:t>chybí velké koncertní haly - pro vážnou hudbu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