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59" r:id="rId4"/>
    <p:sldId id="260" r:id="rId5"/>
    <p:sldId id="268" r:id="rId6"/>
    <p:sldId id="261" r:id="rId7"/>
    <p:sldId id="262" r:id="rId8"/>
    <p:sldId id="263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3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AF69C-C908-44AC-BF87-D65BF3997E0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B2BD2-146C-48C0-9134-F38B759B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7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B2BD2-146C-48C0-9134-F38B759BE0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51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B1F46FE-21E2-4C1A-81ED-5A03736AF65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89B4BB3-BAF9-4ADC-8D35-208759FB20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US Media System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Professor Elavsky</a:t>
            </a:r>
          </a:p>
          <a:p>
            <a:r>
              <a:rPr lang="en-US"/>
              <a:t>Week 1/2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2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9D87-AE28-4DD7-9A94-130B5BC8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09EB3-1CE8-46E1-A822-0C4760E4E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876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Where have you been in the world? What countries have you visited?</a:t>
            </a:r>
          </a:p>
          <a:p>
            <a:pPr lvl="0"/>
            <a:r>
              <a:rPr lang="en-US" dirty="0"/>
              <a:t>What countries or regions of the world do you feel that you have some familiarity with? Why?</a:t>
            </a:r>
          </a:p>
          <a:p>
            <a:pPr lvl="0"/>
            <a:r>
              <a:rPr lang="en-US" dirty="0"/>
              <a:t>What countries or regions of the world do you feel that you know very little about? Why?</a:t>
            </a:r>
          </a:p>
          <a:p>
            <a:pPr lvl="0"/>
            <a:r>
              <a:rPr lang="en-US" dirty="0"/>
              <a:t>What kinds of foreign newspapers, radio programs, television shows, and web sites from other countries have you been exposed to?</a:t>
            </a:r>
          </a:p>
          <a:p>
            <a:pPr lvl="0"/>
            <a:r>
              <a:rPr lang="en-US" sz="2400" dirty="0"/>
              <a:t>What is the distinction between Entertainment and News ?</a:t>
            </a:r>
          </a:p>
          <a:p>
            <a:pPr lvl="0"/>
            <a:r>
              <a:rPr lang="en-US" dirty="0"/>
              <a:t>What are the main sources of information in your life (media sources and non-media sources) that have taught you about those countries and regions of the world that you have not visited?</a:t>
            </a:r>
          </a:p>
          <a:p>
            <a:pPr lvl="0"/>
            <a:r>
              <a:rPr lang="en-US" sz="2400" dirty="0"/>
              <a:t>Do </a:t>
            </a:r>
            <a:r>
              <a:rPr lang="en-US" dirty="0"/>
              <a:t>you f</a:t>
            </a:r>
            <a:r>
              <a:rPr lang="en-US" sz="2400" dirty="0"/>
              <a:t>ollow the news?</a:t>
            </a:r>
          </a:p>
          <a:p>
            <a:pPr lvl="0"/>
            <a:r>
              <a:rPr lang="en-US" dirty="0"/>
              <a:t>How do you understand the media? The media system from your culture</a:t>
            </a:r>
          </a:p>
          <a:p>
            <a:pPr lvl="1"/>
            <a:r>
              <a:rPr lang="en-US" dirty="0"/>
              <a:t>Comparing?</a:t>
            </a:r>
          </a:p>
          <a:p>
            <a:pPr lvl="0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18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does it mean to compare?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Baskerville Old Face" pitchFamily="18" charset="0"/>
              </a:rPr>
              <a:t>United States </a:t>
            </a:r>
          </a:p>
          <a:p>
            <a:pPr marL="0" indent="0">
              <a:buNone/>
            </a:pPr>
            <a:r>
              <a:rPr lang="en-US" sz="2800" dirty="0">
                <a:latin typeface="Baskerville Old Face" pitchFamily="18" charset="0"/>
              </a:rPr>
              <a:t>		</a:t>
            </a:r>
          </a:p>
          <a:p>
            <a:pPr marL="0" indent="0">
              <a:buNone/>
            </a:pPr>
            <a:r>
              <a:rPr lang="en-US" sz="2800" dirty="0">
                <a:latin typeface="Baskerville Old Face" pitchFamily="18" charset="0"/>
              </a:rPr>
              <a:t>		Czech Republic </a:t>
            </a:r>
          </a:p>
          <a:p>
            <a:pPr marL="0" indent="0">
              <a:buNone/>
            </a:pPr>
            <a:r>
              <a:rPr lang="en-US" sz="2800" dirty="0">
                <a:latin typeface="Baskerville Old Face" pitchFamily="18" charset="0"/>
              </a:rPr>
              <a:t> 			 		</a:t>
            </a:r>
          </a:p>
          <a:p>
            <a:pPr marL="0" indent="0">
              <a:buNone/>
            </a:pPr>
            <a:r>
              <a:rPr lang="en-US" sz="2800" dirty="0">
                <a:latin typeface="Baskerville Old Face" pitchFamily="18" charset="0"/>
              </a:rPr>
              <a:t>					Your Country</a:t>
            </a:r>
          </a:p>
          <a:p>
            <a:pPr marL="0" indent="0">
              <a:buNone/>
            </a:pPr>
            <a:r>
              <a:rPr lang="en-US" sz="2800" dirty="0">
                <a:latin typeface="Baskerville Old Face" pitchFamily="18" charset="0"/>
              </a:rPr>
              <a:t>				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077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How do we grasp the Structure of Feeling &amp; Cultural Logics in a country?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What are the pros/cons of interpreting foreign ideas, belief systems, policies, symbols, meanings, and actions through your cultural lens?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What is cultural myopia?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How can we interpret the dynamics of media/cultural systems?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Difficulties of “Interpreting”?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Interpreting “America”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7794F-8199-465B-9F19-62D213E5F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Critical Thinking?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544B8-F6CB-4D3D-BAB2-8DF76907E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Putting it all together so it makes “sense”: </a:t>
            </a:r>
          </a:p>
          <a:p>
            <a:pPr lvl="1"/>
            <a:r>
              <a:rPr lang="en-US" dirty="0"/>
              <a:t>Culture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Logics</a:t>
            </a:r>
          </a:p>
          <a:p>
            <a:pPr lvl="1"/>
            <a:r>
              <a:rPr lang="en-US" dirty="0"/>
              <a:t>Representation</a:t>
            </a:r>
          </a:p>
          <a:p>
            <a:pPr lvl="1"/>
            <a:r>
              <a:rPr lang="en-US" dirty="0"/>
              <a:t>Observation</a:t>
            </a:r>
          </a:p>
          <a:p>
            <a:pPr lvl="1"/>
            <a:r>
              <a:rPr lang="en-US" dirty="0"/>
              <a:t>Interpretation</a:t>
            </a:r>
          </a:p>
          <a:p>
            <a:pPr lvl="1"/>
            <a:r>
              <a:rPr lang="en-US" dirty="0"/>
              <a:t>Understanding (your own culture)</a:t>
            </a:r>
          </a:p>
        </p:txBody>
      </p:sp>
    </p:spTree>
    <p:extLst>
      <p:ext uri="{BB962C8B-B14F-4D97-AF65-F5344CB8AC3E}">
        <p14:creationId xmlns:p14="http://schemas.microsoft.com/office/powerpoint/2010/main" val="343591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en-US" dirty="0"/>
              <a:t>Rhetorical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419600"/>
          </a:xfrm>
        </p:spPr>
        <p:txBody>
          <a:bodyPr>
            <a:normAutofit/>
          </a:bodyPr>
          <a:lstStyle/>
          <a:p>
            <a:r>
              <a:rPr lang="en-US" dirty="0"/>
              <a:t>Refers to how the audience is invited to think/feel/behave in a particular context</a:t>
            </a:r>
            <a:endParaRPr lang="en-US" sz="2000" dirty="0"/>
          </a:p>
          <a:p>
            <a:pPr lvl="0"/>
            <a:r>
              <a:rPr lang="en-US" dirty="0"/>
              <a:t>There is no fixed meaning to a phenomenon</a:t>
            </a:r>
          </a:p>
          <a:p>
            <a:pPr lvl="1"/>
            <a:r>
              <a:rPr lang="en-US" dirty="0"/>
              <a:t>meaning emerges in context with audience proclivities (i.e. audiences are active and contextualized)</a:t>
            </a:r>
            <a:endParaRPr lang="en-US" sz="1800" dirty="0"/>
          </a:p>
          <a:p>
            <a:pPr lvl="0"/>
            <a:r>
              <a:rPr lang="en-US" dirty="0"/>
              <a:t>It provides a way to analyze what we THINK we know through the media</a:t>
            </a:r>
            <a:endParaRPr lang="en-US" sz="2000" dirty="0"/>
          </a:p>
          <a:p>
            <a:pPr lvl="2"/>
            <a:r>
              <a:rPr lang="en-US" dirty="0"/>
              <a:t>looks at how thoughts and opinions are shaped by routine sources of information and entertainment, which are further shaped by the unique elements and dynamics of a country’s media system in its larger systemic interactions</a:t>
            </a:r>
          </a:p>
          <a:p>
            <a:pPr marL="320040" lvl="1" indent="0">
              <a:buNone/>
            </a:pPr>
            <a:endParaRPr lang="en-US" sz="1600" dirty="0"/>
          </a:p>
          <a:p>
            <a:pPr lvl="3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3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648200"/>
            <a:ext cx="6781800" cy="1524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5438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/>
              <a:t>Comparisons</a:t>
            </a:r>
            <a:r>
              <a:rPr lang="en-US" sz="3800" dirty="0"/>
              <a:t>: denaturalize social relations, helping us understand that media systems are historically constructed, culturally inflected and mutable</a:t>
            </a:r>
          </a:p>
          <a:p>
            <a:endParaRPr lang="en-US" sz="3800" dirty="0"/>
          </a:p>
          <a:p>
            <a:r>
              <a:rPr lang="en-US" sz="3800" dirty="0"/>
              <a:t>Society and </a:t>
            </a:r>
            <a:r>
              <a:rPr lang="en-US" sz="3800" u="sng" dirty="0"/>
              <a:t>Nation-State</a:t>
            </a:r>
            <a:r>
              <a:rPr lang="en-US" sz="3800" dirty="0"/>
              <a:t> are intertwined; organizes rights and duties of citizens</a:t>
            </a:r>
          </a:p>
          <a:p>
            <a:endParaRPr lang="en-US" sz="3800" dirty="0"/>
          </a:p>
          <a:p>
            <a:r>
              <a:rPr lang="en-US" sz="3800" dirty="0"/>
              <a:t>The relationships between society, culture, and the media = complex and constantly changing</a:t>
            </a:r>
          </a:p>
          <a:p>
            <a:endParaRPr lang="en-US" sz="3400" dirty="0"/>
          </a:p>
          <a:p>
            <a:pPr marL="640080" lvl="2" indent="0">
              <a:buNone/>
            </a:pPr>
            <a:endParaRPr lang="en-US" sz="3400" dirty="0"/>
          </a:p>
          <a:p>
            <a:pPr marL="320040" lvl="1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1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81600"/>
          </a:xfrm>
        </p:spPr>
        <p:txBody>
          <a:bodyPr>
            <a:normAutofit/>
          </a:bodyPr>
          <a:lstStyle/>
          <a:p>
            <a:r>
              <a:rPr lang="en-US" sz="2000" b="1" dirty="0"/>
              <a:t>Comparisons allow for </a:t>
            </a:r>
          </a:p>
          <a:p>
            <a:pPr lvl="2"/>
            <a:r>
              <a:rPr lang="en-US" sz="1800" dirty="0">
                <a:solidFill>
                  <a:srgbClr val="0070C0"/>
                </a:solidFill>
              </a:rPr>
              <a:t>A vision of relationships in a society</a:t>
            </a:r>
          </a:p>
          <a:p>
            <a:pPr lvl="2"/>
            <a:r>
              <a:rPr lang="en-US" sz="1800" dirty="0">
                <a:solidFill>
                  <a:srgbClr val="0070C0"/>
                </a:solidFill>
              </a:rPr>
              <a:t>A better understanding of that society in its context</a:t>
            </a:r>
          </a:p>
          <a:p>
            <a:pPr lvl="2"/>
            <a:r>
              <a:rPr lang="en-US" sz="1800" dirty="0">
                <a:solidFill>
                  <a:srgbClr val="0070C0"/>
                </a:solidFill>
              </a:rPr>
              <a:t>A vision of the complexity and constant changing of those relationships between culture, society, and media</a:t>
            </a:r>
          </a:p>
          <a:p>
            <a:pPr marL="640080" lvl="2" indent="0">
              <a:buNone/>
            </a:pPr>
            <a:endParaRPr lang="en-US" sz="1800" dirty="0"/>
          </a:p>
          <a:p>
            <a:r>
              <a:rPr lang="en-US" sz="2000" b="1" dirty="0"/>
              <a:t>Comparing media environments against one another</a:t>
            </a:r>
          </a:p>
          <a:p>
            <a:pPr lvl="1"/>
            <a:r>
              <a:rPr lang="en-US" sz="1800" dirty="0">
                <a:solidFill>
                  <a:srgbClr val="0070C0"/>
                </a:solidFill>
              </a:rPr>
              <a:t>illuminates how media environments are part of </a:t>
            </a:r>
            <a:r>
              <a:rPr lang="en-US" sz="1800" b="1" dirty="0">
                <a:solidFill>
                  <a:srgbClr val="0070C0"/>
                </a:solidFill>
              </a:rPr>
              <a:t>overlapping nationally and internationally</a:t>
            </a:r>
            <a:r>
              <a:rPr lang="en-US" sz="1800" dirty="0">
                <a:solidFill>
                  <a:srgbClr val="0070C0"/>
                </a:solidFill>
              </a:rPr>
              <a:t> defined sociocultural and political milieu</a:t>
            </a:r>
          </a:p>
          <a:p>
            <a:pPr lvl="1"/>
            <a:r>
              <a:rPr lang="en-US" sz="1800" dirty="0">
                <a:solidFill>
                  <a:srgbClr val="0070C0"/>
                </a:solidFill>
              </a:rPr>
              <a:t>allows us to explore the different ways in which the relationships between </a:t>
            </a:r>
            <a:r>
              <a:rPr lang="en-US" sz="1800" b="1" dirty="0">
                <a:solidFill>
                  <a:srgbClr val="0070C0"/>
                </a:solidFill>
              </a:rPr>
              <a:t>society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b="1" dirty="0">
                <a:solidFill>
                  <a:srgbClr val="0070C0"/>
                </a:solidFill>
              </a:rPr>
              <a:t>culture</a:t>
            </a:r>
            <a:r>
              <a:rPr lang="en-US" sz="1800" dirty="0">
                <a:solidFill>
                  <a:srgbClr val="0070C0"/>
                </a:solidFill>
              </a:rPr>
              <a:t>, and the </a:t>
            </a:r>
            <a:r>
              <a:rPr lang="en-US" sz="1800" b="1" dirty="0">
                <a:solidFill>
                  <a:srgbClr val="0070C0"/>
                </a:solidFill>
              </a:rPr>
              <a:t>media</a:t>
            </a:r>
            <a:r>
              <a:rPr lang="en-US" sz="1800" dirty="0">
                <a:solidFill>
                  <a:srgbClr val="0070C0"/>
                </a:solidFill>
              </a:rPr>
              <a:t> have been </a:t>
            </a:r>
            <a:r>
              <a:rPr lang="en-US" sz="1800" u="sng" dirty="0">
                <a:solidFill>
                  <a:srgbClr val="0070C0"/>
                </a:solidFill>
              </a:rPr>
              <a:t>defined</a:t>
            </a:r>
            <a:r>
              <a:rPr lang="en-US" sz="1800" dirty="0">
                <a:solidFill>
                  <a:srgbClr val="0070C0"/>
                </a:solidFill>
              </a:rPr>
              <a:t> within each system and the ways in which they have </a:t>
            </a:r>
            <a:r>
              <a:rPr lang="en-US" sz="1800" u="sng" dirty="0">
                <a:solidFill>
                  <a:srgbClr val="0070C0"/>
                </a:solidFill>
              </a:rPr>
              <a:t>changed over time</a:t>
            </a:r>
            <a:r>
              <a:rPr lang="en-US" sz="1800" dirty="0">
                <a:solidFill>
                  <a:srgbClr val="0070C0"/>
                </a:solidFill>
              </a:rPr>
              <a:t>, as they deal with numerous internal and external pressures</a:t>
            </a:r>
          </a:p>
        </p:txBody>
      </p:sp>
    </p:spTree>
    <p:extLst>
      <p:ext uri="{BB962C8B-B14F-4D97-AF65-F5344CB8AC3E}">
        <p14:creationId xmlns:p14="http://schemas.microsoft.com/office/powerpoint/2010/main" val="3403773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00DB-E0F1-4F55-8B8A-5F784DD9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Nation State as Framework for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3D834-2C87-4E6F-B91F-E4111BBEA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3 Critiques</a:t>
            </a:r>
          </a:p>
          <a:p>
            <a:pPr lvl="1"/>
            <a:r>
              <a:rPr lang="en-US" dirty="0"/>
              <a:t>concept is outdated and methodologically flawed; </a:t>
            </a:r>
          </a:p>
          <a:p>
            <a:pPr lvl="1"/>
            <a:r>
              <a:rPr lang="en-US" dirty="0"/>
              <a:t>ties media cultures to nation-states in ways that are no longer appropriate; </a:t>
            </a:r>
          </a:p>
          <a:p>
            <a:pPr lvl="1"/>
            <a:r>
              <a:rPr lang="en-US" dirty="0"/>
              <a:t>a ‘system’ itself is not an analytical unit for comparative study</a:t>
            </a:r>
          </a:p>
          <a:p>
            <a:pPr marL="320040" lvl="1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Nation-State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“Global” Culture/Media vs. “National” Culture/Media</a:t>
            </a:r>
          </a:p>
          <a:p>
            <a:endParaRPr lang="en-US" dirty="0"/>
          </a:p>
          <a:p>
            <a:r>
              <a:rPr lang="en-US" dirty="0"/>
              <a:t>‘the national remains a powerful mode for engaging the spatial and temporal practices that organize the contemporary media industries across various economies of scale … [and] have created a powerful incentive for media industries to continue to “think nationally” even in a globally dispersed field of cultural production’ </a:t>
            </a:r>
          </a:p>
        </p:txBody>
      </p:sp>
    </p:spTree>
    <p:extLst>
      <p:ext uri="{BB962C8B-B14F-4D97-AF65-F5344CB8AC3E}">
        <p14:creationId xmlns:p14="http://schemas.microsoft.com/office/powerpoint/2010/main" val="10400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481</TotalTime>
  <Words>612</Words>
  <Application>Microsoft Office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Baskerville Old Face</vt:lpstr>
      <vt:lpstr>Calibri</vt:lpstr>
      <vt:lpstr>Impact</vt:lpstr>
      <vt:lpstr>Times New Roman</vt:lpstr>
      <vt:lpstr>Wingdings</vt:lpstr>
      <vt:lpstr>NewsPrint</vt:lpstr>
      <vt:lpstr>US Media System </vt:lpstr>
      <vt:lpstr>Questions</vt:lpstr>
      <vt:lpstr>What does it mean to compare?</vt:lpstr>
      <vt:lpstr>PowerPoint Presentation</vt:lpstr>
      <vt:lpstr>What is Critical Thinking?  </vt:lpstr>
      <vt:lpstr>Rhetorical Perspective</vt:lpstr>
      <vt:lpstr> </vt:lpstr>
      <vt:lpstr>PowerPoint Presentation</vt:lpstr>
      <vt:lpstr>The Nation State as Framework for Analysis</vt:lpstr>
    </vt:vector>
  </TitlesOfParts>
  <Company>PSU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Media Systems</dc:title>
  <dc:creator>cme16</dc:creator>
  <cp:lastModifiedBy>Charles Elavsky</cp:lastModifiedBy>
  <cp:revision>27</cp:revision>
  <dcterms:created xsi:type="dcterms:W3CDTF">2012-08-28T19:51:20Z</dcterms:created>
  <dcterms:modified xsi:type="dcterms:W3CDTF">2019-10-08T07:14:05Z</dcterms:modified>
</cp:coreProperties>
</file>