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3"/>
  </p:notesMasterIdLst>
  <p:sldIdLst>
    <p:sldId id="256" r:id="rId2"/>
    <p:sldId id="257" r:id="rId3"/>
    <p:sldId id="258" r:id="rId4"/>
    <p:sldId id="30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98" r:id="rId15"/>
    <p:sldId id="268" r:id="rId16"/>
    <p:sldId id="269" r:id="rId17"/>
    <p:sldId id="270" r:id="rId18"/>
    <p:sldId id="271" r:id="rId19"/>
    <p:sldId id="272" r:id="rId20"/>
    <p:sldId id="273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9" r:id="rId29"/>
    <p:sldId id="297" r:id="rId30"/>
    <p:sldId id="300" r:id="rId31"/>
    <p:sldId id="289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E69B2-5F13-4CF3-A957-29061F9AEFB8}" type="datetimeFigureOut">
              <a:rPr lang="cs-CZ" smtClean="0"/>
              <a:pPr/>
              <a:t>22.10.2020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2ED10-7C3B-4950-B79E-719A36972D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22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391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22.10.2020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22.10.2020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22.10.2020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DCE3A-3BA7-4E10-9480-EF8C4A7ABFD0}" type="datetimeFigureOut">
              <a:rPr lang="cs-CZ"/>
              <a:pPr>
                <a:defRPr/>
              </a:pPr>
              <a:t>22.10.2020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9D7C7-4F0D-47EF-89D5-2761CB6FEE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22.10.2020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22.10.2020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22.10.2020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22.10.2020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22.10.2020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22.10.2020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22.10.2020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22.10.2020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87B9795-9204-416D-BC3D-AB5DF595CEE6}" type="datetimeFigureOut">
              <a:rPr lang="cs-CZ" smtClean="0"/>
              <a:pPr/>
              <a:t>22.10.2020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POL 181, BSS104, BSSb1104,POLb1006 22.10.2020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Výzkum v SOCIÁLNÍCH VĚDÁCH I. (TYPY VÝZKUMU, STRUKTURA, TÉMA, RELEVANCE, VÝZKUMNÉ OTÁZKY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Plán výzkumu (obsah- VYUŽIJE SE I VE VÝZKUMNÉ ZPRÁVĚ)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Název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Popis problému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Motivace a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Výzkumné otázky a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Přehled literatury k tématu (s jejím krátkým zhodnocením či srovnáním)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Volba výzkumných strategií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Výběr relevantních konceptů, teorií, modelů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Operacionalizace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Rozhodnutí o typu získávání a typu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Výběr vzorku a „terénu“ pro sběr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Sběr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Transformace a redukce dat, jejich analýza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Závěrečná zpráva, problémy a limity výzkumu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/>
              <a:t>NEBOLI (Blaikie 2001:42)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>
                <a:latin typeface="+mj-lt"/>
              </a:rPr>
              <a:t>Co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latin typeface="+mj-lt"/>
              </a:rPr>
              <a:t>Proč to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latin typeface="+mj-lt"/>
              </a:rPr>
              <a:t>Jak to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solidFill>
                  <a:schemeClr val="hlink"/>
                </a:solidFill>
                <a:latin typeface="+mj-lt"/>
              </a:rPr>
              <a:t>Jaká výzkumná strategie bude využita?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solidFill>
                  <a:schemeClr val="hlink"/>
                </a:solidFill>
                <a:latin typeface="+mj-lt"/>
              </a:rPr>
              <a:t>Kde jsou k dispozici data?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solidFill>
                  <a:schemeClr val="hlink"/>
                </a:solidFill>
                <a:latin typeface="+mj-lt"/>
              </a:rPr>
              <a:t>Jak budou sebrána a analyzována?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solidFill>
                  <a:schemeClr val="hlink"/>
                </a:solidFill>
                <a:latin typeface="+mj-lt"/>
              </a:rPr>
              <a:t>Jaký bude harmonogram výzkumu?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latin typeface="+mj-lt"/>
              </a:rPr>
              <a:t>Tento krok zároveň znamená rozhodnutí o </a:t>
            </a:r>
            <a:r>
              <a:rPr lang="cs-CZ" sz="2800" b="1" dirty="0">
                <a:latin typeface="+mj-lt"/>
              </a:rPr>
              <a:t>míře a způsobu redukce informací</a:t>
            </a:r>
            <a:r>
              <a:rPr lang="cs-CZ" sz="2800" dirty="0">
                <a:latin typeface="+mj-lt"/>
              </a:rPr>
              <a:t> v rámci výzkumu.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VÝZKUM (VÝZVY)</a:t>
            </a:r>
          </a:p>
        </p:txBody>
      </p:sp>
      <p:graphicFrame>
        <p:nvGraphicFramePr>
          <p:cNvPr id="40990" name="Group 30"/>
          <p:cNvGraphicFramePr>
            <a:graphicFrameLocks noGrp="1"/>
          </p:cNvGraphicFramePr>
          <p:nvPr>
            <p:ph type="tbl" idx="1"/>
          </p:nvPr>
        </p:nvGraphicFramePr>
        <p:xfrm>
          <a:off x="612775" y="1600200"/>
          <a:ext cx="8153400" cy="4525963"/>
        </p:xfrm>
        <a:graphic>
          <a:graphicData uri="http://schemas.openxmlformats.org/drawingml/2006/table">
            <a:tbl>
              <a:tblPr/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Fáze výzkumu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Klíčová výzva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Výzkumný problém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Relevance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Koncepty a teorie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Přesná specifikace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Měření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Validita a reliabilita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Konstrukce vzorku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Interpretace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Validní a nejlepší vysvětlení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Teoretické závěry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Vědecký pokrok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/>
              <a:t>Výzkumné téma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Výzkumné téma obvykle souvisí s </a:t>
            </a:r>
            <a:r>
              <a:rPr lang="cs-CZ" sz="2400" b="1" dirty="0">
                <a:latin typeface="+mj-lt"/>
              </a:rPr>
              <a:t>politickým</a:t>
            </a:r>
            <a:r>
              <a:rPr lang="cs-CZ" sz="2400" dirty="0">
                <a:latin typeface="+mj-lt"/>
              </a:rPr>
              <a:t> (tj. s politickou realitou) nebo </a:t>
            </a:r>
            <a:r>
              <a:rPr lang="cs-CZ" sz="2400" b="1" dirty="0">
                <a:latin typeface="+mj-lt"/>
              </a:rPr>
              <a:t>politologickým/</a:t>
            </a:r>
            <a:r>
              <a:rPr lang="cs-CZ" sz="2400" b="1" dirty="0" err="1">
                <a:latin typeface="+mj-lt"/>
              </a:rPr>
              <a:t>bss</a:t>
            </a:r>
            <a:r>
              <a:rPr lang="cs-CZ" sz="2400" dirty="0">
                <a:latin typeface="+mj-lt"/>
              </a:rPr>
              <a:t> problémem (tj. způsobem, jakým politologie/BSS přistupuje k politické realitě).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Na výběr výzkumného tématu má vliv osobní, akademická a sociální </a:t>
            </a:r>
            <a:r>
              <a:rPr lang="cs-CZ" sz="2400" b="1" dirty="0">
                <a:latin typeface="+mj-lt"/>
              </a:rPr>
              <a:t>motivace</a:t>
            </a:r>
            <a:r>
              <a:rPr lang="cs-CZ" sz="2400" dirty="0">
                <a:latin typeface="+mj-lt"/>
              </a:rPr>
              <a:t> vědce, </a:t>
            </a:r>
            <a:r>
              <a:rPr lang="cs-CZ" sz="2400" b="1" dirty="0">
                <a:latin typeface="+mj-lt"/>
              </a:rPr>
              <a:t>stav dosavadního výzkumu</a:t>
            </a:r>
            <a:r>
              <a:rPr lang="cs-CZ" sz="2400" dirty="0">
                <a:latin typeface="+mj-lt"/>
              </a:rPr>
              <a:t>, </a:t>
            </a:r>
            <a:r>
              <a:rPr lang="cs-CZ" sz="2400" b="1" dirty="0">
                <a:latin typeface="+mj-lt"/>
              </a:rPr>
              <a:t>omezení </a:t>
            </a:r>
            <a:r>
              <a:rPr lang="cs-CZ" sz="2400" dirty="0">
                <a:latin typeface="+mj-lt"/>
              </a:rPr>
              <a:t>(publikum, politický faktor, finanční otázky)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Motivy pro výzkum se zásadně liší podle toho, zda jde o </a:t>
            </a:r>
            <a:r>
              <a:rPr lang="cs-CZ" sz="2400" b="1" dirty="0">
                <a:latin typeface="+mj-lt"/>
              </a:rPr>
              <a:t>základní</a:t>
            </a:r>
            <a:r>
              <a:rPr lang="cs-CZ" sz="2400" dirty="0">
                <a:latin typeface="+mj-lt"/>
              </a:rPr>
              <a:t> nebo </a:t>
            </a:r>
            <a:r>
              <a:rPr lang="cs-CZ" sz="2400" b="1" dirty="0">
                <a:latin typeface="+mj-lt"/>
              </a:rPr>
              <a:t>aplikovaný</a:t>
            </a:r>
            <a:r>
              <a:rPr lang="cs-CZ" sz="2400" dirty="0">
                <a:latin typeface="+mj-lt"/>
              </a:rPr>
              <a:t> výzkum 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Příklad: JSOU TÉMATA, KTERÁ ZAJÍMAJÍ VĚDU, HORŠÍ NEŽ Ta, KTERÁ ZAJÍMAJÍ PRAXI?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Uvažujeme například o tom, </a:t>
            </a:r>
            <a:r>
              <a:rPr lang="cs-CZ" b="1" dirty="0"/>
              <a:t>jak přesně definovat extremistickou stranu</a:t>
            </a:r>
            <a:r>
              <a:rPr lang="cs-CZ" dirty="0"/>
              <a:t>. Diskuse souvisí zejména s tím, jak pracovat s koncepty v sociálních vědách (jejich definicemi a definičními kritérii). Nepadají žádná jména reálných stran.</a:t>
            </a:r>
          </a:p>
          <a:p>
            <a:pPr>
              <a:buNone/>
            </a:pPr>
            <a:r>
              <a:rPr lang="cs-CZ" dirty="0"/>
              <a:t>Přesto výsledek (definiční kritéria a dohoda, jak je používat) velmi následně ovlivní praxi (některé strany podle určité definice zařadíme k extremistickým, podle jiné ne).</a:t>
            </a:r>
          </a:p>
          <a:p>
            <a:pPr algn="ctr">
              <a:buNone/>
            </a:pPr>
            <a:r>
              <a:rPr lang="cs-CZ" b="1" dirty="0"/>
              <a:t>NEJSOU HORŠÍ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Hledání výzkumného tématu podle von Alemanna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dirty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Který problém je v politice/politologii často diskutován?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Který problém je málo zohledňován?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Která samozřejmost musí být jednou zpochybněna?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Která nepravděpodobnost si zaslouží být zkoumána?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Jak to bylo doopravdy?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Proč se toho dosáhlo?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Kdo něco činí, kdy, proč a s jakými výsledky?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Co lze dělat?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Co se stane, když?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Co jsem četl, slyšel, myslel, co mě zaujalo, znepokojilo, mobilizovalo?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Teoretická a sociální relevance výzkumné otázky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>
                <a:latin typeface="+mj-lt"/>
              </a:rPr>
              <a:t>Důležité kritérium pro posouzení hodnoty výzkumu</a:t>
            </a:r>
          </a:p>
          <a:p>
            <a:pPr eaLnBrk="1" hangingPunct="1"/>
            <a:r>
              <a:rPr lang="cs-CZ" dirty="0">
                <a:latin typeface="+mj-lt"/>
              </a:rPr>
              <a:t>Nemusí být nutně kompromisem</a:t>
            </a:r>
          </a:p>
          <a:p>
            <a:pPr eaLnBrk="1" hangingPunct="1"/>
            <a:endParaRPr lang="cs-CZ" dirty="0">
              <a:latin typeface="+mj-lt"/>
            </a:endParaRPr>
          </a:p>
          <a:p>
            <a:pPr eaLnBrk="1" hangingPunct="1"/>
            <a:r>
              <a:rPr lang="cs-CZ" b="1" dirty="0">
                <a:latin typeface="+mj-lt"/>
              </a:rPr>
              <a:t>Teoretická relevance</a:t>
            </a:r>
            <a:r>
              <a:rPr lang="cs-CZ" dirty="0">
                <a:latin typeface="+mj-lt"/>
              </a:rPr>
              <a:t>: výsledek výzkumu pomáhá lépe porozumět fenoménu, který je teoreticky nebo empiricky studován</a:t>
            </a:r>
          </a:p>
          <a:p>
            <a:pPr eaLnBrk="1" hangingPunct="1"/>
            <a:r>
              <a:rPr lang="cs-CZ" b="1" dirty="0">
                <a:latin typeface="+mj-lt"/>
              </a:rPr>
              <a:t>Sociální relevance: </a:t>
            </a:r>
            <a:r>
              <a:rPr lang="cs-CZ" dirty="0">
                <a:latin typeface="+mj-lt"/>
              </a:rPr>
              <a:t>výsledek výzkumu má 1.sociální dopad, neboť poskytuje nějaký návod pro praxi.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Teoretická relevance (způsoby- POKUD TÉMA VYHOVUJE ASPOŇ V JEDNOM, JE TO OK)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Empirické testování dosud netestovaných hypotéz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Identifikace logických inkonzistencí v doposud platné teorii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Identifikace empirických případů, které není stávající teorie schopná vysvětlit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Návrh teoretických konceptů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Formulace alternativního vysvětlení (vlastního nebo syntéza stávajících přístupů)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Aplikace teorie do nové oblasti (např. geografické)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Syntéza různých teorií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/>
              <a:t>Sociální relevance (kritéria)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cs-CZ" dirty="0">
              <a:latin typeface="+mj-lt"/>
            </a:endParaRPr>
          </a:p>
          <a:p>
            <a:pPr eaLnBrk="1" hangingPunct="1"/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Jakou praktickou aplikaci výzkum nabízí?</a:t>
            </a:r>
          </a:p>
          <a:p>
            <a:pPr eaLnBrk="1" hangingPunct="1"/>
            <a:r>
              <a:rPr lang="cs-CZ" dirty="0">
                <a:latin typeface="+mj-lt"/>
              </a:rPr>
              <a:t>Koho se výzkumná otázka potenciálně týká a jak?</a:t>
            </a:r>
          </a:p>
          <a:p>
            <a:pPr eaLnBrk="1" hangingPunct="1"/>
            <a:r>
              <a:rPr lang="cs-CZ" dirty="0">
                <a:latin typeface="+mj-lt"/>
              </a:rPr>
              <a:t>Jaké jsou zabudovány ve výzkumu hodnotící mechanismy (jak na jeho základě může řešitel, zadavatel, subjekt, hodnotit, co je lepší a co horší)?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Banalita vs. Zkoumatelnost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348037"/>
              </p:ext>
            </p:extLst>
          </p:nvPr>
        </p:nvGraphicFramePr>
        <p:xfrm>
          <a:off x="1475656" y="3140968"/>
          <a:ext cx="60960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Banální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Zajímavé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Dobře </a:t>
                      </a:r>
                      <a:r>
                        <a:rPr lang="cs-CZ" dirty="0" err="1">
                          <a:latin typeface="+mj-lt"/>
                        </a:rPr>
                        <a:t>zkoumatelné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Nejčastější, potřeba se vyhnout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IDEÁL (neexistuje?)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Špatně </a:t>
                      </a:r>
                      <a:r>
                        <a:rPr lang="cs-CZ" dirty="0" err="1">
                          <a:latin typeface="+mj-lt"/>
                        </a:rPr>
                        <a:t>zkoumatelné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  <a:sym typeface="Wingdings" pitchFamily="2" charset="2"/>
                        </a:rPr>
                        <a:t>:-)</a:t>
                      </a:r>
                    </a:p>
                    <a:p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Nejčastější, proto je teorie</a:t>
                      </a:r>
                      <a:r>
                        <a:rPr lang="cs-CZ" baseline="0" dirty="0">
                          <a:latin typeface="+mj-lt"/>
                        </a:rPr>
                        <a:t> výzkumné praxe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Sociálněvědný</a:t>
            </a:r>
            <a:r>
              <a:rPr lang="cs-CZ" dirty="0"/>
              <a:t> výzkum (</a:t>
            </a:r>
            <a:r>
              <a:rPr lang="cs-CZ" i="1" dirty="0" err="1"/>
              <a:t>research</a:t>
            </a:r>
            <a:r>
              <a:rPr lang="cs-CZ" dirty="0"/>
              <a:t>): definice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b="1" dirty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b="1" dirty="0">
                <a:latin typeface="+mj-lt"/>
              </a:rPr>
              <a:t>Výzkum</a:t>
            </a:r>
            <a:r>
              <a:rPr lang="cs-CZ" dirty="0">
                <a:latin typeface="+mj-lt"/>
              </a:rPr>
              <a:t>: </a:t>
            </a:r>
            <a:r>
              <a:rPr lang="cs-CZ" u="sng" dirty="0">
                <a:latin typeface="+mj-lt"/>
              </a:rPr>
              <a:t>1.</a:t>
            </a:r>
            <a:r>
              <a:rPr lang="cs-CZ" dirty="0">
                <a:latin typeface="+mj-lt"/>
              </a:rPr>
              <a:t> aktivní, soustavný a systematický proces bádání s cílem zjišťování, interpretace a prověřování fakt, událostí, chování či teorií a/(„základní výzkum“) nebo </a:t>
            </a:r>
            <a:r>
              <a:rPr lang="cs-CZ" u="sng" dirty="0">
                <a:latin typeface="+mj-lt"/>
              </a:rPr>
              <a:t>2.</a:t>
            </a:r>
            <a:r>
              <a:rPr lang="cs-CZ" dirty="0">
                <a:latin typeface="+mj-lt"/>
              </a:rPr>
              <a:t> praktická aplikace </a:t>
            </a:r>
            <a:r>
              <a:rPr lang="cs-CZ" u="sng" dirty="0">
                <a:latin typeface="+mj-lt"/>
              </a:rPr>
              <a:t>1. („aplikovaný výzkum“).</a:t>
            </a:r>
          </a:p>
          <a:p>
            <a:pPr eaLnBrk="1" hangingPunct="1">
              <a:buFont typeface="Wingdings" pitchFamily="2" charset="2"/>
              <a:buNone/>
            </a:pPr>
            <a:endParaRPr lang="cs-CZ" u="sng" dirty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dirty="0">
                <a:latin typeface="+mj-lt"/>
              </a:rPr>
              <a:t>Slova </a:t>
            </a:r>
            <a:r>
              <a:rPr lang="cs-CZ" u="sng" dirty="0">
                <a:latin typeface="+mj-lt"/>
              </a:rPr>
              <a:t>výzkum</a:t>
            </a:r>
            <a:r>
              <a:rPr lang="cs-CZ" dirty="0">
                <a:latin typeface="+mj-lt"/>
              </a:rPr>
              <a:t> se používá i v souvislosti s určitým objemem informací o určitém předmětu.  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Cíle výzkumu a výzkumné otázky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600200"/>
            <a:ext cx="6400800" cy="5068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cs-CZ" sz="2400" dirty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Výzkumné otázky představují první redukcí zkoumaného tématu. Měly by (</a:t>
            </a:r>
            <a:r>
              <a:rPr lang="cs-CZ" sz="2400" dirty="0" err="1">
                <a:latin typeface="+mj-lt"/>
              </a:rPr>
              <a:t>Mason</a:t>
            </a:r>
            <a:r>
              <a:rPr lang="cs-CZ" sz="2400" dirty="0">
                <a:latin typeface="+mj-lt"/>
              </a:rPr>
              <a:t> 1996):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>
                <a:latin typeface="+mj-lt"/>
              </a:rPr>
              <a:t>„být jasně formulované, intelektuálně plnohodnotné a </a:t>
            </a:r>
            <a:r>
              <a:rPr lang="cs-CZ" sz="2400" dirty="0" err="1">
                <a:latin typeface="+mj-lt"/>
              </a:rPr>
              <a:t>zkoumatelné</a:t>
            </a:r>
            <a:r>
              <a:rPr lang="cs-CZ" sz="2400" dirty="0">
                <a:latin typeface="+mj-lt"/>
              </a:rPr>
              <a:t>, neboť spojují přání vědce -</a:t>
            </a:r>
            <a:r>
              <a:rPr lang="cs-CZ" sz="2400" b="1" dirty="0">
                <a:latin typeface="+mj-lt"/>
              </a:rPr>
              <a:t>co zkoumat-</a:t>
            </a:r>
            <a:r>
              <a:rPr lang="cs-CZ" sz="2400" dirty="0">
                <a:latin typeface="+mj-lt"/>
              </a:rPr>
              <a:t> se </a:t>
            </a:r>
            <a:r>
              <a:rPr lang="cs-CZ" sz="2400" b="1" dirty="0">
                <a:latin typeface="+mj-lt"/>
              </a:rPr>
              <a:t>způsobem zkoumání</a:t>
            </a:r>
            <a:r>
              <a:rPr lang="cs-CZ" sz="2400" dirty="0">
                <a:latin typeface="+mj-lt"/>
              </a:rPr>
              <a:t>.“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0571775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Klíčová rada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>
                <a:latin typeface="+mj-lt"/>
              </a:rPr>
              <a:t>Stavte „co“ před „jak“</a:t>
            </a:r>
          </a:p>
          <a:p>
            <a:r>
              <a:rPr lang="cs-CZ" dirty="0">
                <a:latin typeface="+mj-lt"/>
              </a:rPr>
              <a:t>Téma, teorie, celý výzkum </a:t>
            </a:r>
            <a:r>
              <a:rPr lang="cs-CZ" u="sng" dirty="0">
                <a:latin typeface="+mj-lt"/>
              </a:rPr>
              <a:t>se nesmí </a:t>
            </a:r>
            <a:r>
              <a:rPr lang="cs-CZ" dirty="0">
                <a:latin typeface="+mj-lt"/>
              </a:rPr>
              <a:t>podřizovat metodám</a:t>
            </a:r>
          </a:p>
          <a:p>
            <a:r>
              <a:rPr lang="cs-CZ" b="1" u="sng" dirty="0">
                <a:latin typeface="+mj-lt"/>
              </a:rPr>
              <a:t>Důležité je zkoumat teoreticky a sociálně relevantní problémy, ne používat přehnaně sofistikované metody nebo jazyk</a:t>
            </a:r>
          </a:p>
          <a:p>
            <a:r>
              <a:rPr lang="cs-CZ" b="1" u="sng" dirty="0">
                <a:latin typeface="+mj-lt"/>
              </a:rPr>
              <a:t>Snažte se, aby výzkum posouval kupředu vědu i vás</a:t>
            </a:r>
          </a:p>
        </p:txBody>
      </p:sp>
    </p:spTree>
    <p:extLst>
      <p:ext uri="{BB962C8B-B14F-4D97-AF65-F5344CB8AC3E}">
        <p14:creationId xmlns:p14="http://schemas.microsoft.com/office/powerpoint/2010/main" val="4305734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Hierarchie výzkumných otázek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j-lt"/>
              </a:rPr>
              <a:t>Váš výzkum můžete (měli byste</a:t>
            </a:r>
            <a:r>
              <a:rPr lang="cs-CZ" dirty="0">
                <a:latin typeface="+mj-lt"/>
                <a:sym typeface="Wingdings" pitchFamily="2" charset="2"/>
              </a:rPr>
              <a:t>) uchopit na pěti úrovních: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Výzkumná oblast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Výzkumné téma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Obecná výzkumná otázka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Specifická výzkumná otázka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Otázky při sběru dat</a:t>
            </a:r>
          </a:p>
          <a:p>
            <a:pPr marL="514350" indent="-514350" algn="ctr">
              <a:buNone/>
            </a:pPr>
            <a:endParaRPr lang="cs-CZ" b="1" dirty="0">
              <a:latin typeface="+mj-lt"/>
              <a:sym typeface="Wingdings" pitchFamily="2" charset="2"/>
            </a:endParaRPr>
          </a:p>
          <a:p>
            <a:pPr marL="514350" indent="-514350" algn="ctr">
              <a:buNone/>
            </a:pPr>
            <a:r>
              <a:rPr lang="cs-CZ" b="1" dirty="0">
                <a:latin typeface="+mj-lt"/>
                <a:sym typeface="Wingdings" pitchFamily="2" charset="2"/>
              </a:rPr>
              <a:t>HIERARCHIE! Postupujeme mnohem častěji shora dolů</a:t>
            </a:r>
          </a:p>
          <a:p>
            <a:pPr marL="514350" indent="-51435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5147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oblasti a témata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>
              <a:latin typeface="+mj-lt"/>
            </a:endParaRPr>
          </a:p>
          <a:p>
            <a:endParaRPr lang="cs-CZ" b="1" dirty="0">
              <a:latin typeface="+mj-lt"/>
            </a:endParaRPr>
          </a:p>
          <a:p>
            <a:r>
              <a:rPr lang="cs-CZ" b="1" dirty="0">
                <a:latin typeface="+mj-lt"/>
              </a:rPr>
              <a:t>Oblast výzkumu: </a:t>
            </a:r>
            <a:r>
              <a:rPr lang="cs-CZ" dirty="0">
                <a:latin typeface="+mj-lt"/>
              </a:rPr>
              <a:t>to co nás zajímá (neproblematické)</a:t>
            </a:r>
          </a:p>
          <a:p>
            <a:endParaRPr lang="cs-CZ" dirty="0">
              <a:latin typeface="+mj-lt"/>
            </a:endParaRPr>
          </a:p>
          <a:p>
            <a:r>
              <a:rPr lang="cs-CZ" b="1" dirty="0">
                <a:latin typeface="+mj-lt"/>
              </a:rPr>
              <a:t>Témata výzkumu</a:t>
            </a:r>
            <a:r>
              <a:rPr lang="cs-CZ" dirty="0">
                <a:latin typeface="+mj-lt"/>
              </a:rPr>
              <a:t>: složitější (musíte se něčeho vzdát, zároveň limituje literaturu, kterou je potřeba posoudit).</a:t>
            </a:r>
          </a:p>
        </p:txBody>
      </p:sp>
    </p:spTree>
    <p:extLst>
      <p:ext uri="{BB962C8B-B14F-4D97-AF65-F5344CB8AC3E}">
        <p14:creationId xmlns:p14="http://schemas.microsoft.com/office/powerpoint/2010/main" val="9585978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>
                <a:latin typeface="+mj-lt"/>
              </a:rPr>
              <a:t>Oblasti:</a:t>
            </a:r>
          </a:p>
          <a:p>
            <a:r>
              <a:rPr lang="cs-CZ" dirty="0">
                <a:latin typeface="+mj-lt"/>
              </a:rPr>
              <a:t>Česká politika, Demokratizace, Antikomunismus, Emoce v politice, Propaganda, Konflikty</a:t>
            </a:r>
          </a:p>
          <a:p>
            <a:endParaRPr lang="cs-CZ" dirty="0">
              <a:latin typeface="+mj-lt"/>
            </a:endParaRPr>
          </a:p>
          <a:p>
            <a:pPr>
              <a:buNone/>
            </a:pPr>
            <a:r>
              <a:rPr lang="cs-CZ" dirty="0">
                <a:latin typeface="+mj-lt"/>
              </a:rPr>
              <a:t>Témata:</a:t>
            </a:r>
          </a:p>
          <a:p>
            <a:pPr>
              <a:buNone/>
            </a:pPr>
            <a:r>
              <a:rPr lang="cs-CZ" dirty="0">
                <a:latin typeface="+mj-lt"/>
              </a:rPr>
              <a:t>Opoziční smlouva, Institucionalizace demokratických pravidel, Rozšíření antikomunistických postojů v populaci, Emoce a politická participace, Propaganda mocností v ČR, </a:t>
            </a:r>
            <a:r>
              <a:rPr lang="cs-CZ" dirty="0" err="1">
                <a:latin typeface="+mj-lt"/>
              </a:rPr>
              <a:t>Postkonfliktní</a:t>
            </a:r>
            <a:r>
              <a:rPr lang="cs-CZ" dirty="0">
                <a:latin typeface="+mj-lt"/>
              </a:rPr>
              <a:t> rekonstrukce.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6289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a specifické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>
                <a:latin typeface="+mj-lt"/>
              </a:rPr>
              <a:t>Dále omezují téma. Obecná otázka je obvykle příliš „obecná“, je nutné ji dále specifikovat ve specifických otázkách (nejčastěji několika).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Každá obecná otázka obvykle připouští celou řadu specifických, vybíráme si (náš zájem + relevance)</a:t>
            </a:r>
          </a:p>
        </p:txBody>
      </p:sp>
    </p:spTree>
    <p:extLst>
      <p:ext uri="{BB962C8B-B14F-4D97-AF65-F5344CB8AC3E}">
        <p14:creationId xmlns:p14="http://schemas.microsoft.com/office/powerpoint/2010/main" val="1043734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+mj-lt"/>
              </a:rPr>
              <a:t>Výzkumné téma: Emoce a politická participace</a:t>
            </a:r>
          </a:p>
          <a:p>
            <a:endParaRPr lang="cs-CZ" dirty="0">
              <a:latin typeface="+mj-lt"/>
            </a:endParaRPr>
          </a:p>
          <a:p>
            <a:r>
              <a:rPr lang="cs-CZ" b="1" dirty="0">
                <a:latin typeface="+mj-lt"/>
              </a:rPr>
              <a:t>Obecná otázka: </a:t>
            </a:r>
            <a:r>
              <a:rPr lang="cs-CZ" dirty="0">
                <a:latin typeface="+mj-lt"/>
              </a:rPr>
              <a:t>Liší se nějak jednotlivé emoce v tom, jak ovlivňují ochotu politicky participovat?</a:t>
            </a:r>
          </a:p>
          <a:p>
            <a:r>
              <a:rPr lang="cs-CZ" b="1" dirty="0">
                <a:latin typeface="+mj-lt"/>
              </a:rPr>
              <a:t>Specifická otázka</a:t>
            </a:r>
            <a:r>
              <a:rPr lang="cs-CZ" dirty="0">
                <a:latin typeface="+mj-lt"/>
              </a:rPr>
              <a:t>: Ovlivňují vztek a sklíčenost ochotu politicky participovat stejně nebo různě?</a:t>
            </a:r>
          </a:p>
          <a:p>
            <a:pPr>
              <a:buNone/>
            </a:pPr>
            <a:r>
              <a:rPr lang="cs-CZ" dirty="0">
                <a:latin typeface="+mj-lt"/>
              </a:rPr>
              <a:t>NEBO</a:t>
            </a:r>
          </a:p>
          <a:p>
            <a:r>
              <a:rPr lang="cs-CZ" b="1" dirty="0">
                <a:latin typeface="+mj-lt"/>
              </a:rPr>
              <a:t>Obecná otázka: </a:t>
            </a:r>
            <a:r>
              <a:rPr lang="cs-CZ" dirty="0">
                <a:latin typeface="+mj-lt"/>
              </a:rPr>
              <a:t>Jaké emoce vyvolává politická participace?</a:t>
            </a:r>
          </a:p>
          <a:p>
            <a:r>
              <a:rPr lang="cs-CZ" b="1" dirty="0">
                <a:latin typeface="+mj-lt"/>
              </a:rPr>
              <a:t>Specifická otázka: </a:t>
            </a:r>
            <a:r>
              <a:rPr lang="cs-CZ" dirty="0">
                <a:latin typeface="+mj-lt"/>
              </a:rPr>
              <a:t>Vnímají emociálně politickou participaci různé věkové skupiny stejně nebo různě?</a:t>
            </a:r>
          </a:p>
        </p:txBody>
      </p:sp>
    </p:spTree>
    <p:extLst>
      <p:ext uri="{BB962C8B-B14F-4D97-AF65-F5344CB8AC3E}">
        <p14:creationId xmlns:p14="http://schemas.microsoft.com/office/powerpoint/2010/main" val="37221247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Specifičnost otázky a úroveň sběru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+mj-lt"/>
              </a:rPr>
              <a:t>Dostatečně specifickou otázku máme v případě, pokud jsme již schopni jednoznačně určit, jaká </a:t>
            </a:r>
            <a:r>
              <a:rPr lang="cs-CZ" b="1" dirty="0">
                <a:latin typeface="+mj-lt"/>
              </a:rPr>
              <a:t>data</a:t>
            </a:r>
            <a:r>
              <a:rPr lang="cs-CZ" dirty="0">
                <a:latin typeface="+mj-lt"/>
              </a:rPr>
              <a:t> potřebujeme k jejímu zodpovězení</a:t>
            </a:r>
          </a:p>
          <a:p>
            <a:endParaRPr lang="cs-CZ" dirty="0">
              <a:latin typeface="+mj-lt"/>
            </a:endParaRPr>
          </a:p>
          <a:p>
            <a:pPr>
              <a:buNone/>
            </a:pPr>
            <a:r>
              <a:rPr lang="cs-CZ" dirty="0">
                <a:latin typeface="+mj-lt"/>
              </a:rPr>
              <a:t>neboli</a:t>
            </a:r>
          </a:p>
          <a:p>
            <a:pPr>
              <a:buNone/>
            </a:pPr>
            <a:endParaRPr lang="cs-CZ" dirty="0">
              <a:latin typeface="+mj-lt"/>
            </a:endParaRPr>
          </a:p>
          <a:p>
            <a:pPr>
              <a:buNone/>
            </a:pPr>
            <a:r>
              <a:rPr lang="cs-CZ" b="1" dirty="0">
                <a:latin typeface="+mj-lt"/>
              </a:rPr>
              <a:t>zaměřte se na pozorovatelné (</a:t>
            </a:r>
            <a:r>
              <a:rPr lang="cs-CZ" dirty="0">
                <a:latin typeface="+mj-lt"/>
              </a:rPr>
              <a:t>klaďte si otázky jako „Jaké jsou pozorovatelné důsledky této teorie?“, ale také „Mají tato data význam pro mou teorii?“)</a:t>
            </a:r>
          </a:p>
          <a:p>
            <a:pPr>
              <a:buNone/>
            </a:pPr>
            <a:r>
              <a:rPr lang="cs-CZ" b="1" dirty="0">
                <a:latin typeface="+mj-lt"/>
              </a:rPr>
              <a:t>Data (standardizované svědectví o tom, co pozorujeme ve světě) potřebujeme ve výzkumu skoro vždy </a:t>
            </a:r>
            <a:r>
              <a:rPr lang="cs-CZ" dirty="0">
                <a:latin typeface="+mj-lt"/>
              </a:rPr>
              <a:t>(viz hokejový výzkum- všechna paradigmata měla nějaká „data“), otázky </a:t>
            </a:r>
            <a:r>
              <a:rPr lang="cs-CZ" b="1" dirty="0">
                <a:latin typeface="+mj-lt"/>
              </a:rPr>
              <a:t>neodpovídáme spekulativně</a:t>
            </a:r>
            <a:r>
              <a:rPr lang="cs-CZ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9318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při sběru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Specifická otázka:</a:t>
            </a:r>
          </a:p>
          <a:p>
            <a:pPr>
              <a:buNone/>
            </a:pPr>
            <a:r>
              <a:rPr lang="cs-CZ" dirty="0">
                <a:latin typeface="+mj-lt"/>
              </a:rPr>
              <a:t>Ovlivňují vztek a sklíčenost ochotu politicky participovat stejně nebo různě?</a:t>
            </a:r>
          </a:p>
          <a:p>
            <a:pPr>
              <a:buNone/>
            </a:pPr>
            <a:endParaRPr lang="cs-CZ" dirty="0">
              <a:latin typeface="+mj-lt"/>
            </a:endParaRPr>
          </a:p>
          <a:p>
            <a:pPr>
              <a:buNone/>
            </a:pPr>
            <a:r>
              <a:rPr lang="cs-CZ" dirty="0">
                <a:latin typeface="+mj-lt"/>
              </a:rPr>
              <a:t>Potřebujeme data od lidí, kterým přesvědčivě indukujeme vztek a/nebo sklíčenost o tom, jak pak budou (ochotni) politicky participovat. Získat je můžeme buďto experimentálně nebo i dotazníkem (tam je ale problém, jak v populaci najít vzteklé a sklíčené lidi).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Empirické kritérium pro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Problém s některými </a:t>
            </a:r>
            <a:r>
              <a:rPr lang="cs-CZ" b="1" dirty="0">
                <a:latin typeface="+mj-lt"/>
              </a:rPr>
              <a:t>normativními</a:t>
            </a:r>
            <a:r>
              <a:rPr lang="cs-CZ" dirty="0">
                <a:latin typeface="+mj-lt"/>
              </a:rPr>
              <a:t> otázkami (na vstupu): „Jaká má být dobrá internetová kampaň?“, „Má ČR provést volební reformu?“</a:t>
            </a:r>
          </a:p>
          <a:p>
            <a:endParaRPr lang="cs-CZ" dirty="0">
              <a:latin typeface="+mj-lt"/>
            </a:endParaRPr>
          </a:p>
          <a:p>
            <a:pPr>
              <a:buNone/>
            </a:pPr>
            <a:r>
              <a:rPr lang="cs-CZ" dirty="0">
                <a:latin typeface="+mj-lt"/>
              </a:rPr>
              <a:t>(je nutné přeformulovat, aby bylo jasné, jaká data potřebujeme, není jasné, na základě jakých dat máme odpovědět)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215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Politologie/</a:t>
            </a:r>
            <a:r>
              <a:rPr lang="cs-CZ" dirty="0" err="1"/>
              <a:t>bss</a:t>
            </a:r>
            <a:r>
              <a:rPr lang="cs-CZ" dirty="0"/>
              <a:t>- aplikovaný nebo základní výzkum?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sz="2800" dirty="0">
                <a:latin typeface="+mj-lt"/>
              </a:rPr>
              <a:t>V politologii převažuje základní výzkum, případně kombinace základního a aplikovaného výzkumu. Tím se politologie odlišuje od některých jiných </a:t>
            </a:r>
            <a:r>
              <a:rPr lang="cs-CZ" sz="2800" dirty="0" err="1">
                <a:latin typeface="+mj-lt"/>
              </a:rPr>
              <a:t>sociálněvědních</a:t>
            </a:r>
            <a:r>
              <a:rPr lang="cs-CZ" sz="2800" dirty="0">
                <a:latin typeface="+mj-lt"/>
              </a:rPr>
              <a:t> disciplín (např. sociální politiky, ale i BSS).</a:t>
            </a:r>
          </a:p>
          <a:p>
            <a:pPr eaLnBrk="1" hangingPunct="1"/>
            <a:r>
              <a:rPr lang="cs-CZ" sz="2800" dirty="0">
                <a:latin typeface="+mj-lt"/>
              </a:rPr>
              <a:t>Čistě aplikovaný výzkum souvisí s rozvojem </a:t>
            </a:r>
            <a:r>
              <a:rPr lang="cs-CZ" sz="2800" b="1" dirty="0">
                <a:latin typeface="+mj-lt"/>
              </a:rPr>
              <a:t>politického poradenství</a:t>
            </a:r>
            <a:r>
              <a:rPr lang="cs-CZ" sz="2800" dirty="0">
                <a:latin typeface="+mj-lt"/>
              </a:rPr>
              <a:t>, které probíhá obvykle mimo akademickou sféru, a </a:t>
            </a:r>
            <a:r>
              <a:rPr lang="cs-CZ" sz="2800" b="1" dirty="0">
                <a:latin typeface="+mj-lt"/>
              </a:rPr>
              <a:t>výzkumem </a:t>
            </a:r>
            <a:r>
              <a:rPr lang="cs-CZ" sz="2800" b="1" i="1" dirty="0">
                <a:latin typeface="+mj-lt"/>
              </a:rPr>
              <a:t>policy (</a:t>
            </a:r>
            <a:r>
              <a:rPr lang="cs-CZ" sz="2800" b="1" dirty="0">
                <a:latin typeface="+mj-lt"/>
              </a:rPr>
              <a:t>veřejná politika</a:t>
            </a:r>
            <a:r>
              <a:rPr lang="cs-CZ" sz="2800" b="1" i="1" dirty="0">
                <a:latin typeface="+mj-lt"/>
              </a:rPr>
              <a:t>)</a:t>
            </a:r>
            <a:r>
              <a:rPr lang="cs-CZ" sz="2800" dirty="0">
                <a:latin typeface="+mj-lt"/>
              </a:rPr>
              <a:t>.</a:t>
            </a:r>
          </a:p>
          <a:p>
            <a:pPr eaLnBrk="1" hangingPunct="1"/>
            <a:r>
              <a:rPr lang="cs-CZ" sz="2800" dirty="0">
                <a:latin typeface="+mj-lt"/>
              </a:rPr>
              <a:t>BSS- o něco silnější „trojí závislost“ s politikou než politologie (víc k nim směřují požadavky z politiky, víc aplikovaného výzkumu).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Př. „Má ČR provést volební reformu?“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+mj-lt"/>
              </a:rPr>
              <a:t>Není jasné, jaká </a:t>
            </a:r>
            <a:r>
              <a:rPr lang="cs-CZ" b="1" dirty="0">
                <a:latin typeface="+mj-lt"/>
              </a:rPr>
              <a:t>empirická data </a:t>
            </a:r>
            <a:r>
              <a:rPr lang="cs-CZ" dirty="0">
                <a:latin typeface="+mj-lt"/>
              </a:rPr>
              <a:t>použít, aby se tato otázka vědecky zodpověděla.</a:t>
            </a:r>
          </a:p>
          <a:p>
            <a:r>
              <a:rPr lang="cs-CZ" dirty="0">
                <a:latin typeface="+mj-lt"/>
              </a:rPr>
              <a:t>Můžeme spočítat některé přímé účinky volebního systému, např. jeho proporcionalitu, ale stejně není žádný konsensus, zda jde o „správnou“ a/nebo „špatnou“ míru proporcionality ani v tom, že proporcionalita je klíčová vlastnost volebního systému.</a:t>
            </a:r>
          </a:p>
          <a:p>
            <a:r>
              <a:rPr lang="cs-CZ" dirty="0">
                <a:latin typeface="+mj-lt"/>
              </a:rPr>
              <a:t>Místo toho se např. můžeme ptát (a zkoumat), jaká je v ČR dostupnost voleb, pro různé okrajové skupiny (handicapovaní, vězni, bezdomovci atd.) a srovnávat to se světem/mezinárodními standardy. Pokud zjistíme anomálie, můžeme navrhnout změnu, děje se tak na základě empirického kritéria.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„Machiavellistická“ pravidla pro výzkumné otázky (Shively)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b="1" dirty="0">
                <a:latin typeface="+mj-lt"/>
              </a:rPr>
              <a:t>měly by připouštět možnost, že budou učiněny co nejširší závěry</a:t>
            </a:r>
          </a:p>
          <a:p>
            <a:pPr marL="514350" indent="-514350">
              <a:buNone/>
            </a:pPr>
            <a:r>
              <a:rPr lang="cs-CZ" dirty="0">
                <a:latin typeface="+mj-lt"/>
              </a:rPr>
              <a:t>	(příklad: prezidentství- politická biografie vs. srovnání prvního a druhého období např. v otázce využívání pravomocí a otázka, jaké faktory ovlivňují rozdíly mezi nimi).</a:t>
            </a:r>
          </a:p>
          <a:p>
            <a:pPr marL="514350" indent="-514350">
              <a:buNone/>
            </a:pPr>
            <a:r>
              <a:rPr lang="cs-CZ" b="1" dirty="0">
                <a:latin typeface="+mj-lt"/>
              </a:rPr>
              <a:t>2. striktně dodržovat kritéria teoretické relevance </a:t>
            </a:r>
            <a:r>
              <a:rPr lang="cs-CZ" dirty="0">
                <a:latin typeface="+mj-lt"/>
              </a:rPr>
              <a:t>(zaměřovat se na teoretické anomálie, nově aplikovat geograficky).</a:t>
            </a:r>
          </a:p>
          <a:p>
            <a:pPr marL="514350" indent="-514350">
              <a:buNone/>
            </a:pPr>
            <a:r>
              <a:rPr lang="cs-CZ" dirty="0">
                <a:latin typeface="+mj-lt"/>
              </a:rPr>
              <a:t>3. </a:t>
            </a:r>
            <a:r>
              <a:rPr lang="cs-CZ" b="1" dirty="0">
                <a:latin typeface="+mj-lt"/>
              </a:rPr>
              <a:t>pište o nich co nejpoutavěji- </a:t>
            </a:r>
            <a:r>
              <a:rPr lang="cs-CZ" dirty="0">
                <a:latin typeface="+mj-lt"/>
              </a:rPr>
              <a:t>dobrá výzkumná otázka musí zaujmout nejen vás, není to v jazyce ani metodách, ale v tom, že píšete o věcech, o kterých se chtějí dozvědět i ostatní</a:t>
            </a:r>
          </a:p>
          <a:p>
            <a:pPr marL="514350" indent="-51435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088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D73C44-7400-4866-920F-98CA691FB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Rozdíly v základním a aplikovaném výzkumu: PŘÍKLADY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5B7B02-232A-4D63-A81D-715FFBDF1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výzkum: možné přístupy k segmentaci v politickém marketingu</a:t>
            </a:r>
          </a:p>
          <a:p>
            <a:r>
              <a:rPr lang="cs-CZ" dirty="0"/>
              <a:t>Aplikovaný výzkum: segmentace voličů ANO2011, navržení kampaně, reflektující segmentaci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Základní výzkum: srovnání pandemických opatření autoritativních a demokratických států</a:t>
            </a:r>
          </a:p>
          <a:p>
            <a:r>
              <a:rPr lang="cs-CZ" dirty="0"/>
              <a:t>Aplikovaný výzkum: návrh pandemických opatření pro „neliberální demokracii“.</a:t>
            </a:r>
          </a:p>
        </p:txBody>
      </p:sp>
    </p:spTree>
    <p:extLst>
      <p:ext uri="{BB962C8B-B14F-4D97-AF65-F5344CB8AC3E}">
        <p14:creationId xmlns:p14="http://schemas.microsoft.com/office/powerpoint/2010/main" val="206866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397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Základní a aplikovaný výzkum: rozdíly v motivaci vědce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981075"/>
            <a:ext cx="7772400" cy="5616575"/>
          </a:xfrm>
        </p:spPr>
        <p:txBody>
          <a:bodyPr/>
          <a:lstStyle/>
          <a:p>
            <a:pPr eaLnBrk="1" hangingPunct="1"/>
            <a:endParaRPr lang="cs-CZ" dirty="0"/>
          </a:p>
        </p:txBody>
      </p:sp>
      <p:graphicFrame>
        <p:nvGraphicFramePr>
          <p:cNvPr id="14380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012717"/>
              </p:ext>
            </p:extLst>
          </p:nvPr>
        </p:nvGraphicFramePr>
        <p:xfrm>
          <a:off x="1187624" y="1844824"/>
          <a:ext cx="6409432" cy="4619456"/>
        </p:xfrm>
        <a:graphic>
          <a:graphicData uri="http://schemas.openxmlformats.org/drawingml/2006/table">
            <a:tbl>
              <a:tblPr/>
              <a:tblGrid>
                <a:gridCol w="3205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3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2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výzkum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Aplikovaný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Poskytuje emoční uspokojení, je posuzován vědeckou komunitou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Je součástí pracovních povinností, posuzován jeho iniciátory a sponzory, tj. i mimo vědeckou komunitu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Svoboda volby výzkumných témat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Volba výzkumných témat podřízena požadavkům zadavatele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9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Podřízení paradigmatu vědy, striktní postupy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Striktně vědecký postup je méně zaručen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Primární snaha o koherenci výzkumu a korektnost výzkumného plánu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Základním cílem snaha o aplikaci výsledků na oblast, která zajímá zadavatele.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motivací snaha o rozvoj teorie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motivací zisk nebo využití (aplikace)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Měřítkem úspěchu publikace a citovanost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Úspěch měřen spokojeností zadavatele.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823913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dirty="0"/>
              <a:t>Cíle výzkumu (</a:t>
            </a:r>
            <a:r>
              <a:rPr lang="cs-CZ" sz="3200" dirty="0" err="1"/>
              <a:t>Blaikie</a:t>
            </a:r>
            <a:r>
              <a:rPr lang="cs-CZ" sz="3200" dirty="0"/>
              <a:t> 2001:72)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981075"/>
            <a:ext cx="6400800" cy="5114925"/>
          </a:xfrm>
        </p:spPr>
        <p:txBody>
          <a:bodyPr/>
          <a:lstStyle/>
          <a:p>
            <a:pPr eaLnBrk="1" hangingPunct="1"/>
            <a:r>
              <a:rPr lang="cs-CZ" sz="1600" dirty="0">
                <a:latin typeface="+mj-lt"/>
              </a:rPr>
              <a:t>Na základě znalosti pramenů a stanovení výzkumných otázek je možné definovat cíle (</a:t>
            </a:r>
            <a:r>
              <a:rPr lang="cs-CZ" sz="1600" i="1" dirty="0">
                <a:latin typeface="+mj-lt"/>
              </a:rPr>
              <a:t>goals, </a:t>
            </a:r>
            <a:r>
              <a:rPr lang="cs-CZ" sz="1600" i="1" dirty="0" err="1">
                <a:latin typeface="+mj-lt"/>
              </a:rPr>
              <a:t>objectives</a:t>
            </a:r>
            <a:r>
              <a:rPr lang="cs-CZ" sz="1600" dirty="0">
                <a:latin typeface="+mj-lt"/>
              </a:rPr>
              <a:t>) výzkumu, které se liší pro základní a aplikovaný výzkum</a:t>
            </a:r>
          </a:p>
          <a:p>
            <a:pPr eaLnBrk="1" hangingPunct="1"/>
            <a:endParaRPr lang="cs-CZ" sz="1600" dirty="0"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sz="1600" dirty="0">
              <a:latin typeface="Tahoma" pitchFamily="34" charset="0"/>
            </a:endParaRPr>
          </a:p>
        </p:txBody>
      </p:sp>
      <p:graphicFrame>
        <p:nvGraphicFramePr>
          <p:cNvPr id="27691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200173"/>
              </p:ext>
            </p:extLst>
          </p:nvPr>
        </p:nvGraphicFramePr>
        <p:xfrm>
          <a:off x="179512" y="1700808"/>
          <a:ext cx="8964488" cy="5650775"/>
        </p:xfrm>
        <a:graphic>
          <a:graphicData uri="http://schemas.openxmlformats.org/drawingml/2006/table">
            <a:tbl>
              <a:tblPr/>
              <a:tblGrid>
                <a:gridCol w="4384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9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3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výzkum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Aplikovaný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0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PROZKOUMAT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získat hrubý popis a jistý stupeň porozumění o studovaném fenoménu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ZMĚNIT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intervenovat do sociální situace prostřednictvím manipulace s některými jejími aspekty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0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POPSAT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detailní znalost o zkoumaném problému (populaci) se zaměřením se na pravidelnosti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EVALUOVAT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posouzení současného stavu/výsledků a účinnosti provedené intervence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VYSVĚTLIT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identifikovat faktory a mechanismy, produkující pravidelnosti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HODNOCENÍ SOCIÁLNÍCH DOPADŮ-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 analýza širšího kontextu změny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1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POROZUMĚT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identifikovat důvody pro určitý proces, obvykle na základě výpovědí (jednání) těch, kdo se ho účastní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0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PŘEDPOVĚDĚT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na základě porozumění a vysvětlení se prognózuje vývoj za určitých podmínek.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(Praktický) výzkumný design </a:t>
            </a:r>
            <a:r>
              <a:rPr lang="cs-CZ" dirty="0" err="1"/>
              <a:t>sociálněvědního</a:t>
            </a:r>
            <a:r>
              <a:rPr lang="cs-CZ" dirty="0"/>
              <a:t> výzkumu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dirty="0" err="1">
                <a:latin typeface="+mj-lt"/>
              </a:rPr>
              <a:t>Sociálněvědný</a:t>
            </a:r>
            <a:r>
              <a:rPr lang="cs-CZ" dirty="0">
                <a:latin typeface="+mj-lt"/>
              </a:rPr>
              <a:t> výzkum lze rozfázovat, přičemž v každé fázi musí výzkumník učinit řadu rozhodnutí, vyplývajících z nutnosti </a:t>
            </a:r>
            <a:r>
              <a:rPr lang="cs-CZ" b="1" dirty="0">
                <a:latin typeface="+mj-lt"/>
              </a:rPr>
              <a:t>1.transformovat informace</a:t>
            </a:r>
            <a:r>
              <a:rPr lang="cs-CZ" dirty="0">
                <a:latin typeface="+mj-lt"/>
              </a:rPr>
              <a:t> a 2. </a:t>
            </a:r>
            <a:r>
              <a:rPr lang="cs-CZ" b="1" dirty="0">
                <a:latin typeface="+mj-lt"/>
              </a:rPr>
              <a:t>redukovat zkoumanou realitu.</a:t>
            </a:r>
          </a:p>
          <a:p>
            <a:pPr eaLnBrk="1" hangingPunct="1">
              <a:lnSpc>
                <a:spcPct val="80000"/>
              </a:lnSpc>
            </a:pPr>
            <a:endParaRPr lang="cs-CZ" b="1" dirty="0"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b="1" dirty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 err="1">
                <a:latin typeface="+mj-lt"/>
              </a:rPr>
              <a:t>Blaikie</a:t>
            </a:r>
            <a:r>
              <a:rPr lang="cs-CZ" dirty="0">
                <a:latin typeface="+mj-lt"/>
              </a:rPr>
              <a:t> rozlišuje tři základní fáze: </a:t>
            </a:r>
            <a:r>
              <a:rPr lang="cs-CZ" b="1" dirty="0">
                <a:latin typeface="+mj-lt"/>
              </a:rPr>
              <a:t>1. plánovací 2. provedení výzkumu 3. zpráva o provedeném výzkumu</a:t>
            </a:r>
            <a:r>
              <a:rPr lang="cs-CZ" dirty="0">
                <a:latin typeface="+mj-lt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cs-CZ" dirty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>
                <a:latin typeface="+mj-lt"/>
              </a:rPr>
              <a:t>Zpráva (vědecký text) v podstatě shrnuje fáze výzkumu, je i tak napsaná.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/>
              <a:t>1. fáze (plánovací)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852988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Formálními výsledky této fáze jsou </a:t>
            </a:r>
            <a:r>
              <a:rPr lang="cs-CZ" sz="2400" b="1" dirty="0">
                <a:latin typeface="+mj-lt"/>
              </a:rPr>
              <a:t>návrh výzkumu</a:t>
            </a:r>
            <a:r>
              <a:rPr lang="cs-CZ" sz="2400" dirty="0">
                <a:latin typeface="+mj-lt"/>
              </a:rPr>
              <a:t> (</a:t>
            </a:r>
            <a:r>
              <a:rPr lang="cs-CZ" sz="2400" i="1" dirty="0" err="1">
                <a:latin typeface="+mj-lt"/>
              </a:rPr>
              <a:t>research</a:t>
            </a:r>
            <a:r>
              <a:rPr lang="cs-CZ" sz="2400" i="1" dirty="0">
                <a:latin typeface="+mj-lt"/>
              </a:rPr>
              <a:t> </a:t>
            </a:r>
            <a:r>
              <a:rPr lang="cs-CZ" sz="2400" i="1" dirty="0" err="1">
                <a:latin typeface="+mj-lt"/>
              </a:rPr>
              <a:t>proposal</a:t>
            </a:r>
            <a:r>
              <a:rPr lang="cs-CZ" sz="2400" dirty="0">
                <a:latin typeface="+mj-lt"/>
              </a:rPr>
              <a:t>) a </a:t>
            </a:r>
            <a:r>
              <a:rPr lang="cs-CZ" sz="2400" b="1" dirty="0">
                <a:latin typeface="+mj-lt"/>
              </a:rPr>
              <a:t>plán výzkumu</a:t>
            </a:r>
            <a:r>
              <a:rPr lang="cs-CZ" sz="2400" dirty="0">
                <a:latin typeface="+mj-lt"/>
              </a:rPr>
              <a:t> (</a:t>
            </a:r>
            <a:r>
              <a:rPr lang="cs-CZ" sz="2400" i="1" dirty="0" err="1">
                <a:latin typeface="+mj-lt"/>
              </a:rPr>
              <a:t>research</a:t>
            </a:r>
            <a:r>
              <a:rPr lang="cs-CZ" sz="2400" i="1" dirty="0">
                <a:latin typeface="+mj-lt"/>
              </a:rPr>
              <a:t> design</a:t>
            </a:r>
            <a:r>
              <a:rPr lang="cs-CZ" sz="2400" dirty="0">
                <a:latin typeface="+mj-lt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Mezi oběma dokumenty existují podobnosti i rozdíly. </a:t>
            </a:r>
            <a:r>
              <a:rPr lang="cs-CZ" sz="2400" u="sng" dirty="0">
                <a:latin typeface="+mj-lt"/>
              </a:rPr>
              <a:t>Návrh výzkumu</a:t>
            </a:r>
            <a:r>
              <a:rPr lang="cs-CZ" sz="2400" dirty="0">
                <a:latin typeface="+mj-lt"/>
              </a:rPr>
              <a:t> je určen pro veřejnou prezentaci, získání byrokratického souhlasu s projektem či grantovou podporu výzkumu. </a:t>
            </a:r>
            <a:r>
              <a:rPr lang="cs-CZ" sz="2400" u="sng" dirty="0">
                <a:latin typeface="+mj-lt"/>
              </a:rPr>
              <a:t>Plán výzkumu</a:t>
            </a:r>
            <a:r>
              <a:rPr lang="cs-CZ" sz="2400" dirty="0">
                <a:latin typeface="+mj-lt"/>
              </a:rPr>
              <a:t> je specifičtější, podává </a:t>
            </a:r>
            <a:r>
              <a:rPr lang="cs-CZ" sz="2400" b="1" dirty="0">
                <a:latin typeface="+mj-lt"/>
              </a:rPr>
              <a:t>explicitní</a:t>
            </a:r>
            <a:r>
              <a:rPr lang="cs-CZ" sz="2400" dirty="0">
                <a:latin typeface="+mj-lt"/>
              </a:rPr>
              <a:t> informaci o rozhodnutích, vyplývajících z nutnosti redukce a transformace informací, snaží se je vysvětlit a obhájit jejich konzistenci způsobem, který umožňuje zpětné přezkoušení.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Fáze výzkumu se často navzájem prolínají. 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985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Návrh výzkumu (obsah)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052513"/>
            <a:ext cx="7772400" cy="5656262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Titul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Formulace tématu (problému)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Cíle výzkumu a jejich význam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rozvoj teoretické nebo metodologické oblasti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získání sumy nových informací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rozvoj výzkumných metod a technik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zisk znalosti o/porozumění problému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návod pro praxi (např. konkrétní politika)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Pozadí (diskuse o dosavadních výsledcích výzkumu v dané oblasti)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Výzkumný plán a metody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Finanční náročnost (odůvodnění), Harmonogram, Etické otázky, Očekávaný přínos, Problémy a omezení, Způsob prezentace výsledků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>
              <a:latin typeface="Calibri" pitchFamily="34" charset="0"/>
            </a:endParaRP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cs-CZ" sz="2000" dirty="0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Century Gothic-Palatino Linotyp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470</TotalTime>
  <Words>2057</Words>
  <Application>Microsoft Office PowerPoint</Application>
  <PresentationFormat>Předvádění na obrazovce (4:3)</PresentationFormat>
  <Paragraphs>240</Paragraphs>
  <Slides>31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9" baseType="lpstr">
      <vt:lpstr>Arial</vt:lpstr>
      <vt:lpstr>Calibri</vt:lpstr>
      <vt:lpstr>Century Gothic</vt:lpstr>
      <vt:lpstr>Palatino Linotype</vt:lpstr>
      <vt:lpstr>Tahoma</vt:lpstr>
      <vt:lpstr>Tw Cen MT</vt:lpstr>
      <vt:lpstr>Wingdings</vt:lpstr>
      <vt:lpstr>Lékárna</vt:lpstr>
      <vt:lpstr>Výzkum v SOCIÁLNÍCH VĚDÁCH I. (TYPY VÝZKUMU, STRUKTURA, TÉMA, RELEVANCE, VÝZKUMNÉ OTÁZKY</vt:lpstr>
      <vt:lpstr>Sociálněvědný výzkum (research): definice</vt:lpstr>
      <vt:lpstr>Politologie/bss- aplikovaný nebo základní výzkum?</vt:lpstr>
      <vt:lpstr>Rozdíly v základním a aplikovaném výzkumu: PŘÍKLADY</vt:lpstr>
      <vt:lpstr>Základní a aplikovaný výzkum: rozdíly v motivaci vědce</vt:lpstr>
      <vt:lpstr>Cíle výzkumu (Blaikie 2001:72)</vt:lpstr>
      <vt:lpstr>(Praktický) výzkumný design sociálněvědního výzkumu</vt:lpstr>
      <vt:lpstr>1. fáze (plánovací)</vt:lpstr>
      <vt:lpstr>Návrh výzkumu (obsah)</vt:lpstr>
      <vt:lpstr>Plán výzkumu (obsah- VYUŽIJE SE I VE VÝZKUMNÉ ZPRÁVĚ)</vt:lpstr>
      <vt:lpstr>NEBOLI (Blaikie 2001:42)</vt:lpstr>
      <vt:lpstr>VÝZKUM (VÝZVY)</vt:lpstr>
      <vt:lpstr>Výzkumné téma</vt:lpstr>
      <vt:lpstr>Příklad: JSOU TÉMATA, KTERÁ ZAJÍMAJÍ VĚDU, HORŠÍ NEŽ Ta, KTERÁ ZAJÍMAJÍ PRAXI?</vt:lpstr>
      <vt:lpstr>Hledání výzkumného tématu podle von Alemanna </vt:lpstr>
      <vt:lpstr>Teoretická a sociální relevance výzkumné otázky</vt:lpstr>
      <vt:lpstr>Teoretická relevance (způsoby- POKUD TÉMA VYHOVUJE ASPOŇ V JEDNOM, JE TO OK)</vt:lpstr>
      <vt:lpstr>Sociální relevance (kritéria)</vt:lpstr>
      <vt:lpstr>Banalita vs. Zkoumatelnost</vt:lpstr>
      <vt:lpstr>Cíle výzkumu a výzkumné otázky</vt:lpstr>
      <vt:lpstr>Klíčová rada</vt:lpstr>
      <vt:lpstr>Hierarchie výzkumných otázek</vt:lpstr>
      <vt:lpstr>Výzkumné oblasti a témata</vt:lpstr>
      <vt:lpstr>Příklady</vt:lpstr>
      <vt:lpstr>Obecné a specifické otázky</vt:lpstr>
      <vt:lpstr>Příklad:</vt:lpstr>
      <vt:lpstr>Specifičnost otázky a úroveň sběru dat</vt:lpstr>
      <vt:lpstr>Otázky při sběru dat</vt:lpstr>
      <vt:lpstr>Empirické kritérium pro otázky</vt:lpstr>
      <vt:lpstr>Př. „Má ČR provést volební reformu?“</vt:lpstr>
      <vt:lpstr>„Machiavellistická“ pravidla pro výzkumné otázky (Shively)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 Chytilek</cp:lastModifiedBy>
  <cp:revision>36</cp:revision>
  <dcterms:created xsi:type="dcterms:W3CDTF">2012-10-04T06:37:18Z</dcterms:created>
  <dcterms:modified xsi:type="dcterms:W3CDTF">2020-10-22T14:41:40Z</dcterms:modified>
</cp:coreProperties>
</file>