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5" r:id="rId10"/>
    <p:sldId id="269" r:id="rId11"/>
    <p:sldId id="270" r:id="rId12"/>
    <p:sldId id="264" r:id="rId13"/>
    <p:sldId id="279" r:id="rId14"/>
    <p:sldId id="266" r:id="rId15"/>
    <p:sldId id="280" r:id="rId16"/>
    <p:sldId id="267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209803" y="4464027"/>
            <a:ext cx="9144000" cy="1641494"/>
          </a:xfrm>
        </p:spPr>
        <p:txBody>
          <a:bodyPr wrap="none" anchor="t"/>
          <a:lstStyle>
            <a:lvl1pPr algn="r">
              <a:defRPr sz="9600" spc="-300">
                <a:effectLst>
                  <a:outerShdw blurRad="457200" dist="342900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209803" y="3694377"/>
            <a:ext cx="9144000" cy="754023"/>
          </a:xfrm>
        </p:spPr>
        <p:txBody>
          <a:bodyPr anchor="b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255CF-41D7-411E-8018-24C578220605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243A8-154D-4E69-BEF7-75EB9090699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367156"/>
            <a:ext cx="10515600" cy="81935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39784" y="987423"/>
            <a:ext cx="10515600" cy="3379732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5186513"/>
            <a:ext cx="10514008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6B6B64-C86F-403A-9481-60FDE7ECFB90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B73E63-3185-4069-B152-24B32E53903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353434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4489402"/>
            <a:ext cx="10514008" cy="1501828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C0A85-C872-457E-B1A3-6364C14B515E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B86B0-FBE0-4670-B8BD-1FEF68C5D6B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365129"/>
            <a:ext cx="9302748" cy="2992904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8203" y="4501728"/>
            <a:ext cx="10512427" cy="1489493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161F4-CFAF-422D-88F5-FDAA5202A18A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02D1E-269D-494D-AE54-FCF5234F0708}" type="slidenum">
              <a:rPr/>
              <a:pPr lvl="0"/>
              <a:t>‹#›</a:t>
            </a:fld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11041" y="78682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37811" y="2743200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8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2326965"/>
            <a:ext cx="10515600" cy="25118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4850581"/>
            <a:ext cx="10514008" cy="114064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D08408-C26D-4B35-9F75-9CA6A15AA044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EBBA20-B5D8-4EC3-A07C-B3A501CE999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7282" y="1885950"/>
            <a:ext cx="294686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56795" y="2571749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87992" y="1885950"/>
            <a:ext cx="29362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7440" y="2571749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29037" y="1885950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29037" y="2571749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5E4DF-A1D0-4EC4-A8CE-AD20352B3A69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2D4E6-C824-435A-85EA-0F813F199DF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2088" y="4297506"/>
            <a:ext cx="294005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2088" y="2256355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32088" y="4873761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69000" y="4297506"/>
            <a:ext cx="2930523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568991" y="2256355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67647" y="4873761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04321" y="4297506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804321" y="2256355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04193" y="4873761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A09E1F-3005-4826-AFA3-8912C800BA40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71BBE-7F5C-4D60-8CC3-7DA1E89B859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6E5A-1CE3-467B-9FB5-59E4D348EC8B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EE0915-BB33-46C0-9D21-824FDEBB59D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421C44-F4AF-4BF5-9E83-0BA69DCDAEF1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BD77A6-8F52-4FA7-B721-909E9E33691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137E6-1DB6-4573-913C-B7CFCC8F14F5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A393C2-24C4-4FA2-BA77-EA1CAE705FD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534" y="4464027"/>
            <a:ext cx="9144000" cy="1641494"/>
          </a:xfrm>
        </p:spPr>
        <p:txBody>
          <a:bodyPr wrap="none" anchor="t"/>
          <a:lstStyle>
            <a:lvl1pPr>
              <a:defRPr sz="9600" spc="-300">
                <a:effectLst>
                  <a:outerShdw blurRad="457200" dist="342900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854534" y="3693673"/>
            <a:ext cx="9144000" cy="754023"/>
          </a:xfrm>
        </p:spPr>
        <p:txBody>
          <a:bodyPr anchor="b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EDD396-0DCA-4D99-AB65-0487C5CE1645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9FB3D4-2E31-4222-BC82-AEA6730327B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0002" y="1825627"/>
            <a:ext cx="502521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19839" y="1825627"/>
            <a:ext cx="5033964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04ED2D-A5F9-4A7A-B43D-1629E20398B8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151BB-0A1B-4AA9-A7A8-3894B2D7D5D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20002" y="1681160"/>
            <a:ext cx="5025213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20002" y="2505071"/>
            <a:ext cx="5025213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19839" y="1681160"/>
            <a:ext cx="5035545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319839" y="2505071"/>
            <a:ext cx="5035545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087DD5-272E-4642-A27F-425839689FD0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D1EBF7-1F05-4AFC-B0F8-ED1285B65C8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83D584-E7B2-4D63-B6E9-DFEA0F4C38AF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97D30-E1E3-4FB9-A9CF-FC6D7477AB0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E427-5453-41EA-AD27-F47F47F4C2AE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9E451-EA9E-46A7-ABBF-3BE9C3B0E81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20002" y="2057400"/>
            <a:ext cx="365202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C3C68-FF76-4FC8-84DE-256F7496A4AF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EFDFE2-FC6E-41DF-B74D-B5AEB956E79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20002" y="2057400"/>
            <a:ext cx="365202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83CDBF-2EEA-4E92-A878-EEBE747D96BF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B2CA9-C117-4F2D-9CF3-2BB8FB0E6CC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20002" y="1825627"/>
            <a:ext cx="102338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 lvl="0"/>
            <a:fld id="{2B717B9E-B553-4F35-9677-1D2C43E8C9DE}" type="datetime1">
              <a:rPr lang="en-US"/>
              <a:pPr lvl="0"/>
              <a:t>10/27/2020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 lvl="0"/>
            <a:fld id="{F5EBBE94-024C-4B38-A07D-777A138C9CC5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000000"/>
          </a:solidFill>
          <a:uFillTx/>
          <a:latin typeface="Corbel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orbel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orbel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orbel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orbel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edjmk.info/" TargetMode="External"/><Relationship Id="rId4" Type="http://schemas.openxmlformats.org/officeDocument/2006/relationships/hyperlink" Target="http://www.zzsjmk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1279154" y="1507781"/>
            <a:ext cx="8864806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Zdravotnická záchranná služba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372112" y="5287129"/>
            <a:ext cx="2706944" cy="923333"/>
          </a:xfrm>
        </p:spPr>
        <p:txBody>
          <a:bodyPr lIns="179999">
            <a:noAutofit/>
          </a:bodyPr>
          <a:lstStyle/>
          <a:p>
            <a:pPr lvl="0" algn="ctr"/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>Lukáš Dvořáček, </a:t>
            </a:r>
            <a:r>
              <a:rPr lang="cs-CZ" sz="2000" b="1" spc="0" dirty="0" err="1">
                <a:solidFill>
                  <a:schemeClr val="bg1"/>
                </a:solidFill>
                <a:latin typeface="Miriam" pitchFamily="34"/>
                <a:cs typeface="Miriam" pitchFamily="34"/>
              </a:rPr>
              <a:t>DiS</a:t>
            </a:r>
            <a:r>
              <a:rPr lang="cs-CZ" sz="2000" b="1" spc="0" dirty="0" smtClean="0">
                <a:solidFill>
                  <a:schemeClr val="bg1"/>
                </a:solidFill>
                <a:latin typeface="Miriam" pitchFamily="34"/>
                <a:cs typeface="Miriam" pitchFamily="34"/>
              </a:rPr>
              <a:t>.</a:t>
            </a:r>
            <a:br>
              <a:rPr lang="cs-CZ" sz="2000" b="1" spc="0" dirty="0" smtClean="0">
                <a:solidFill>
                  <a:schemeClr val="bg1"/>
                </a:solidFill>
                <a:latin typeface="Miriam" pitchFamily="34"/>
                <a:cs typeface="Miriam" pitchFamily="34"/>
              </a:rPr>
            </a:b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>i</a:t>
            </a:r>
            <a:r>
              <a:rPr lang="cs-CZ" sz="2000" b="1" spc="0" dirty="0" smtClean="0">
                <a:solidFill>
                  <a:schemeClr val="bg1"/>
                </a:solidFill>
                <a:latin typeface="Miriam" pitchFamily="34"/>
                <a:cs typeface="Miriam" pitchFamily="34"/>
              </a:rPr>
              <a:t>nspektor provozu</a:t>
            </a: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</a:b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>ZZS </a:t>
            </a:r>
            <a:r>
              <a:rPr lang="cs-CZ" sz="2000" b="1" spc="0" dirty="0" smtClean="0">
                <a:solidFill>
                  <a:schemeClr val="bg1"/>
                </a:solidFill>
                <a:latin typeface="Miriam" pitchFamily="34"/>
                <a:cs typeface="Miriam" pitchFamily="34"/>
              </a:rPr>
              <a:t>JMK</a:t>
            </a:r>
            <a:br>
              <a:rPr lang="cs-CZ" sz="2000" b="1" spc="0" dirty="0" smtClean="0">
                <a:solidFill>
                  <a:schemeClr val="bg1"/>
                </a:solidFill>
                <a:latin typeface="Miriam" pitchFamily="34"/>
                <a:cs typeface="Miriam" pitchFamily="34"/>
              </a:rPr>
            </a:b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latin typeface="Miriam" pitchFamily="34"/>
                <a:cs typeface="Miriam" pitchFamily="34"/>
              </a:rPr>
              <a:t>dvoracekl@zzsjmk.cz</a:t>
            </a:r>
            <a:endParaRPr lang="cs-CZ" sz="2000" b="1" spc="0" dirty="0">
              <a:solidFill>
                <a:schemeClr val="bg1"/>
              </a:solidFill>
              <a:latin typeface="Miriam" pitchFamily="34"/>
              <a:cs typeface="Miriam" pitchFamily="34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7748" y="2482751"/>
            <a:ext cx="6243642" cy="41564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9320908" y="167307"/>
            <a:ext cx="270694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79999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Miriam" pitchFamily="34"/>
                <a:ea typeface=""/>
                <a:cs typeface="Miriam" pitchFamily="34"/>
              </a:rPr>
              <a:t>29</a:t>
            </a:r>
            <a:r>
              <a:rPr lang="cs-CZ" sz="2000" b="1" i="0" u="none" strike="noStrike" kern="1200" cap="none" spc="0" baseline="0" dirty="0" smtClean="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Miriam" pitchFamily="34"/>
                <a:ea typeface=""/>
                <a:cs typeface="Miriam" pitchFamily="34"/>
              </a:rPr>
              <a:t>.10.2020</a:t>
            </a:r>
            <a:endParaRPr lang="cs-CZ" sz="2000" b="1" i="0" u="none" strike="noStrike" kern="1200" cap="none" spc="0" baseline="0" dirty="0">
              <a:solidFill>
                <a:srgbClr val="000000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Miriam" pitchFamily="34"/>
              <a:ea typeface=""/>
              <a:cs typeface="Miriam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300520" y="1520691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Výzva k výjezdu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5764" y="2552756"/>
            <a:ext cx="7007515" cy="4862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KZOS zpracuje výzvu, rozhodne naléhavosti výjezdu a o typu posádky – k výzvě přiřadí konkrétní vozidlo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KZOS odesílá via operační program na PC výzvu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výzva na jednotlivých výjezdových základnách ve formě gongu a hlasové informace o čísle posádky, která má výjezd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„příjmové“ PC vytiskne krátkou výzvu k výjezdu – nutno fyzicky potvrdit příjem výzvy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a mobilní telefony členů posádky volání z krizového čísla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300520" y="1520691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Naléhavosti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2881" y="2224561"/>
            <a:ext cx="7007515" cy="5139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I a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</a:t>
            </a:r>
            <a:r>
              <a:rPr lang="cs-CZ" sz="2000" b="1" kern="0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nejvyšší naléhavost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evidentní ohrožení života (bezvědomí, resuscitace apod.)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I b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</a:t>
            </a:r>
            <a:r>
              <a:rPr lang="cs-CZ" sz="2000" b="1" kern="0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nejvyšší naléhavost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evidentní hromadné ohrožení života (pouze u mimořádných událostí)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FFFF00"/>
                </a:solidFill>
                <a:latin typeface="Arial" pitchFamily="34"/>
                <a:ea typeface=""/>
                <a:cs typeface="Arial" pitchFamily="34"/>
              </a:rPr>
              <a:t>II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</a:t>
            </a:r>
            <a:r>
              <a:rPr lang="cs-CZ" sz="2000" b="1" kern="0" dirty="0" smtClean="0">
                <a:solidFill>
                  <a:srgbClr val="FFFF00"/>
                </a:solidFill>
                <a:latin typeface="Arial" pitchFamily="34"/>
                <a:ea typeface=""/>
                <a:cs typeface="Arial" pitchFamily="34"/>
              </a:rPr>
              <a:t>střední naléhavost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předpoklad zhoršení životních funkcí (potencionání ohrožení života)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92D050"/>
                </a:solidFill>
                <a:latin typeface="Arial" pitchFamily="34"/>
                <a:ea typeface=""/>
                <a:cs typeface="Arial" pitchFamily="34"/>
              </a:rPr>
              <a:t>III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– </a:t>
            </a:r>
            <a:r>
              <a:rPr lang="cs-CZ" sz="2000" b="1" kern="0" dirty="0" smtClean="0">
                <a:solidFill>
                  <a:srgbClr val="92D050"/>
                </a:solidFill>
                <a:latin typeface="Arial" pitchFamily="34"/>
                <a:ea typeface=""/>
                <a:cs typeface="Arial" pitchFamily="34"/>
              </a:rPr>
              <a:t>nízká naléhavost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není předpoklad ohrožení vitálních funkcí (úrazy končetin, chronické zdravotní potíže)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IV – nejnižší naléhavost – není indikací k vyslání vozu ZZS (DRNR)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47115" y="1502057"/>
            <a:ext cx="5700408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  <a:ea typeface=""/>
                <a:cs typeface=""/>
              </a:rPr>
              <a:t>Letecká záchranná služba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  <a:ea typeface=""/>
                <a:cs typeface=""/>
              </a:rPr>
              <a:t>„MINULOST“</a:t>
            </a:r>
          </a:p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75" y="0"/>
            <a:ext cx="5183066" cy="5271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18" y="4200316"/>
            <a:ext cx="4915947" cy="2657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4" y="3276431"/>
            <a:ext cx="2686177" cy="3581569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0" y="2734902"/>
            <a:ext cx="7007515" cy="4862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 ZZS JMK e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xterní firma poskytující dopravu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utné splnění podmínek ÚCL jak na typ vrtulníku, tak na zkušenosti pilotů (obchodní činnost)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Přistávání do náročného terénu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Záchranář vykonává funkci palubního operátora – mnoho různých školení 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Záchranář také vycvičen pro létání v „pevném“ podvěsu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Noční létání - NVG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212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11" name="Obrázek 10" descr="Eurocopter_EC-135T-2,_Czech_Republic_-_Police_AN1578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1748" y="1008330"/>
            <a:ext cx="6647371" cy="4660949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/>
          <p:cNvSpPr txBox="1"/>
          <p:nvPr/>
        </p:nvSpPr>
        <p:spPr>
          <a:xfrm>
            <a:off x="647115" y="1502057"/>
            <a:ext cx="5700408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  <a:ea typeface=""/>
                <a:cs typeface=""/>
              </a:rPr>
              <a:t>Letecká záchranná služba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„SOUČASNOST“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" y="2706767"/>
            <a:ext cx="5556738" cy="4031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 ZZS JMK zajišťuje provoz LS PČR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utné splnění podmínek ÚCL jak na typ vrtulníku, tak na zkušenosti pilotů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Přistávání do náročného terénu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Záchranář vykonává funkci záchranáře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Technické dovednosti pouze piloti PČR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Není možnost záchrany z podvěsu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212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300520" y="1419741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Biohazard tým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8560" y="2119364"/>
            <a:ext cx="6459737" cy="53614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</a:t>
            </a:r>
            <a:r>
              <a:rPr lang="cs-CZ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ově vzniklá</a:t>
            </a:r>
            <a:r>
              <a:rPr lang="cs-CZ" sz="16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složka – zasahuje při potvrzení velmi nebezpečné nákazy (VNN</a:t>
            </a:r>
            <a:r>
              <a:rPr lang="cs-CZ" sz="16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s</a:t>
            </a:r>
            <a:r>
              <a:rPr lang="cs-CZ" sz="1600" b="1" baseline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peciální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vozidlo – snadnější desinfekce, prostornější, filtry na odsávání vzduchu z prostoru vozidla</a:t>
            </a:r>
            <a:endParaRPr lang="cs-CZ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r</a:t>
            </a:r>
            <a:r>
              <a:rPr lang="cs-CZ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eakce na epidemii Eboly v minulých</a:t>
            </a:r>
            <a:r>
              <a:rPr lang="cs-CZ" sz="16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letech</a:t>
            </a:r>
            <a:endParaRPr lang="cs-CZ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</a:t>
            </a:r>
            <a:r>
              <a:rPr lang="cs-CZ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ybraní </a:t>
            </a:r>
            <a:r>
              <a:rPr lang="cs-CZ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záchranáři a lékaři </a:t>
            </a:r>
            <a:r>
              <a:rPr lang="cs-CZ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za standardních okolností ve </a:t>
            </a:r>
            <a:r>
              <a:rPr lang="cs-CZ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24h provozu v pohotovosti „z</a:t>
            </a:r>
            <a:r>
              <a:rPr lang="cs-CZ" sz="16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domu“ – do hodiny na místě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o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chranné prostředky – pro všechny posádky ZZS </a:t>
            </a:r>
            <a:endParaRPr lang="cs-CZ" sz="16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ú</a:t>
            </a:r>
            <a:r>
              <a:rPr lang="cs-CZ" sz="16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zká spolupráce v terénu s HZS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16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ravidelná školení a cvičení s nemocnicemi, příslušníky HZS a AČR, zejména pak s vojenskou nemocnicí v Těchoníně</a:t>
            </a:r>
            <a:endParaRPr lang="cs-CZ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V současné době v rámci pandemie </a:t>
            </a:r>
            <a:r>
              <a:rPr lang="cs-CZ" sz="1600" b="1" dirty="0" err="1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Covid</a:t>
            </a:r>
            <a:r>
              <a:rPr lang="cs-CZ" sz="1600" b="1" dirty="0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 19 je BHT připraven k výjezdu na základně 24/7</a:t>
            </a:r>
            <a:endParaRPr lang="cs-CZ" sz="1600" b="1" i="0" u="none" strike="noStrike" kern="1200" cap="none" spc="0" baseline="0" dirty="0">
              <a:solidFill>
                <a:schemeClr val="accent4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85" y="238376"/>
            <a:ext cx="4437011" cy="2694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75" y="3011353"/>
            <a:ext cx="5757810" cy="3814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35" y="3011353"/>
            <a:ext cx="2317868" cy="38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81" y="0"/>
            <a:ext cx="6585658" cy="395962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70" y="3078007"/>
            <a:ext cx="3052926" cy="3861091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2292569" y="1304176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Inspektor provozu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8560" y="2119364"/>
            <a:ext cx="6812198" cy="55830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1 IP ve službě pro celý </a:t>
            </a:r>
            <a:r>
              <a:rPr lang="cs-CZ" sz="1400" b="1" dirty="0" err="1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JmK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– vybraný zdravotnický záchranář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lně vybavené osobní vozidlo </a:t>
            </a:r>
            <a:endParaRPr lang="cs-CZ" sz="14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</a:t>
            </a:r>
            <a:r>
              <a:rPr lang="cs-CZ" sz="14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ýjezd jako nejbližší nebo jediný dostupný zdravotnický prostředek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k</a:t>
            </a:r>
            <a:r>
              <a:rPr lang="cs-CZ" sz="1400" b="1" dirty="0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ontrolní, podpůrná činnost a plnění mimořádných úkolů</a:t>
            </a:r>
            <a:endParaRPr lang="cs-CZ" sz="1400" b="1" i="0" u="none" strike="noStrike" kern="1200" cap="none" spc="0" baseline="0" dirty="0">
              <a:solidFill>
                <a:schemeClr val="accent4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KONTROLNÍ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– kontrola dodržování BOZP, ošetření pacienta, dokumentace, při předání pacienta apod.</a:t>
            </a:r>
            <a:endParaRPr lang="cs-CZ" sz="14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PODPŮRNÁ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– tlumočení, řešení jakékoliv závady v terénu, řešení konfliktních situací, identifikace neznámých pacientů, řešení DN vozů ZZS, psychologický intervent, apod.</a:t>
            </a:r>
            <a:endParaRPr lang="cs-CZ" sz="14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 smtClean="0">
                <a:solidFill>
                  <a:schemeClr val="accent4"/>
                </a:solidFill>
                <a:latin typeface="Arial" pitchFamily="34"/>
                <a:ea typeface=""/>
                <a:cs typeface="Arial" pitchFamily="34"/>
              </a:rPr>
              <a:t>MIMOŘÁDNÉ ÚKOLY </a:t>
            </a:r>
            <a:r>
              <a:rPr lang="cs-CZ" sz="14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</a:t>
            </a:r>
            <a:r>
              <a:rPr lang="cs-CZ" sz="1400" b="1" dirty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v případě jakékoliv mimořádně události jako vedoucí zdravotnické 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složky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, akutní 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převoz orgánů, tkání, </a:t>
            </a:r>
            <a:r>
              <a:rPr lang="cs-CZ" sz="1400" b="1" dirty="0" err="1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antidot</a:t>
            </a: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, operačních týmu, asistence při velkých zásazích IZS – ( např. likvidace NVS, kde není primárně ZZS potřeba), účast na vypracování krizových plánů atd.</a:t>
            </a:r>
            <a:endParaRPr lang="cs-CZ" sz="14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Velmi ú</a:t>
            </a:r>
            <a:r>
              <a:rPr lang="cs-CZ" sz="14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zká </a:t>
            </a:r>
            <a:r>
              <a:rPr lang="cs-CZ" sz="14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spolupráce v terénu s </a:t>
            </a:r>
            <a:r>
              <a:rPr lang="cs-CZ" sz="14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IZS a dalšími subjekty kritické infrastruktury – PČR, HZS, mimo jiné také </a:t>
            </a:r>
            <a:r>
              <a:rPr lang="cs-CZ" sz="1400" b="1" i="0" u="none" strike="noStrike" kern="1200" cap="none" spc="0" dirty="0" err="1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KriPo</a:t>
            </a:r>
            <a:r>
              <a:rPr lang="cs-CZ" sz="14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, BZS, VZS, LS PČR, pyrotechnická služba PČR a další</a:t>
            </a:r>
            <a:endParaRPr lang="cs-CZ" sz="14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87" y="2979471"/>
            <a:ext cx="2665483" cy="47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56511" y="1430786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Automatické externí defibrilátory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8560" y="2224561"/>
            <a:ext cx="7007515" cy="45858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defibrilaci srdce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uživatelsky velice jednoduchý – i pro úplné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laiky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ZZS JMK jako pilotní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projekt v roce 2013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o Brně rozmístěno stabilních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několik desítek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kusů + mobilní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d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ále vybrané hlídky PČR, HZS a JSDH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č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asnější defibrilace = větší šance na přežití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03" y="236986"/>
            <a:ext cx="1990052" cy="2647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12" y="3224008"/>
            <a:ext cx="4412566" cy="33094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4" y="63863"/>
            <a:ext cx="8585881" cy="6698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2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604826" y="1737027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Mimořádná událost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070" y="3190857"/>
            <a:ext cx="7007515" cy="37548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u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dálost, kde je postiženo 5 a více osob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a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ktivovány všechny základní složky IZS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elitel zásahu zpravidla HZS 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neošetřuje se individuálně – třídění raněných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m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etoda „START“</a:t>
            </a: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27" y="0"/>
            <a:ext cx="5222573" cy="3289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27" y="3394826"/>
            <a:ext cx="5222573" cy="37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953827" y="1787324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Třídění raněných „START“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070" y="3190857"/>
            <a:ext cx="7007515" cy="45858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n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utné „vyklidit pole“ – všichni chodící pacienty odsunout pryč – </a:t>
            </a:r>
            <a:r>
              <a:rPr lang="cs-CZ" sz="2000" b="1" dirty="0" smtClean="0">
                <a:solidFill>
                  <a:srgbClr val="00B050"/>
                </a:solidFill>
                <a:latin typeface="Arial" pitchFamily="34"/>
                <a:ea typeface=""/>
                <a:cs typeface="Arial" pitchFamily="34"/>
              </a:rPr>
              <a:t>zelená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zástava krvácení!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t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ěžce zranění dýchá –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červená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t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ěžce zranění nedýchá ani po záklonu hlavy - </a:t>
            </a:r>
            <a:r>
              <a:rPr lang="cs-CZ" sz="2000" b="1" dirty="0" smtClean="0">
                <a:latin typeface="Arial" pitchFamily="34"/>
                <a:ea typeface=""/>
                <a:cs typeface="Arial" pitchFamily="34"/>
              </a:rPr>
              <a:t>černá</a:t>
            </a:r>
            <a:endParaRPr lang="cs-CZ" sz="2000" b="1" i="0" u="none" strike="noStrike" kern="1200" cap="none" spc="0" baseline="0" dirty="0" smtClean="0"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ři vědomí - </a:t>
            </a:r>
            <a:r>
              <a:rPr lang="cs-CZ" sz="2000" b="1" dirty="0" smtClean="0">
                <a:solidFill>
                  <a:srgbClr val="FFFF00"/>
                </a:solidFill>
                <a:latin typeface="Arial" pitchFamily="34"/>
                <a:ea typeface=""/>
                <a:cs typeface="Arial" pitchFamily="34"/>
              </a:rPr>
              <a:t>žlutá</a:t>
            </a:r>
            <a:endParaRPr lang="cs-CZ" sz="2000" b="1" i="0" u="none" strike="noStrike" kern="1200" cap="none" spc="0" dirty="0" smtClean="0">
              <a:solidFill>
                <a:srgbClr val="FFFF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49" y="24233"/>
            <a:ext cx="5138382" cy="3425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2021" y="3516540"/>
            <a:ext cx="4500638" cy="3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604826" y="1432792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Třídění raněných ZZS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2881" y="2082678"/>
            <a:ext cx="7007515" cy="6524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komplikovanější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zřizuje se obvaziště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Vedoucí zdravotnické složky, vedoucí obvaziště a vedoucí odsunu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červená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 – nutná terapie na místě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rgbClr val="FFFF00"/>
                </a:solidFill>
                <a:latin typeface="Arial" pitchFamily="34"/>
                <a:ea typeface=""/>
                <a:cs typeface="Arial" pitchFamily="34"/>
              </a:rPr>
              <a:t>II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a</a:t>
            </a:r>
            <a:r>
              <a:rPr lang="cs-CZ" sz="2000" b="1" dirty="0" smtClean="0">
                <a:solidFill>
                  <a:srgbClr val="FFFF00"/>
                </a:solidFill>
                <a:latin typeface="Arial" pitchFamily="34"/>
                <a:ea typeface=""/>
                <a:cs typeface="Arial" pitchFamily="34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okamžitý transport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rgbClr val="FFFF00"/>
                </a:solidFill>
                <a:latin typeface="Arial" pitchFamily="34"/>
                <a:ea typeface=""/>
                <a:cs typeface="Arial" pitchFamily="34"/>
              </a:rPr>
              <a:t>II b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– terapie a čekání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vyplnění terapie, stavu vědomí apod.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útržky pro evidenci pacientů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99" y="1363539"/>
            <a:ext cx="2661221" cy="5494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20" y="1363539"/>
            <a:ext cx="26003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32503" y="1461832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Legislativa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576776" y="2609551"/>
            <a:ext cx="10860255" cy="3970318"/>
          </a:xfrm>
        </p:spPr>
        <p:txBody>
          <a:bodyPr wrap="square" lIns="179999">
            <a:spAutoFit/>
          </a:bodyPr>
          <a:lstStyle/>
          <a:p>
            <a:pPr lvl="0" algn="l" hangingPunct="0"/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- zákon č. 239/2000 Sb., o Integrovaném záchranném systému a o změně některých zákonů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- zákon č. 374/2011 Sb., o zdravotnické záchranné službě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Ústavní zákon č. 110/1998 Sb., o bezpečnosti </a:t>
            </a: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ČR</a:t>
            </a:r>
            <a:b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výjezd uskutečnit do 2 minut!</a:t>
            </a:r>
            <a:b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dojezd na místo do 20 minut!</a:t>
            </a:r>
            <a:endParaRPr lang="cs-CZ" sz="2000" b="1" spc="0" dirty="0">
              <a:solidFill>
                <a:schemeClr val="bg1"/>
              </a:solidFill>
              <a:effectLst/>
              <a:latin typeface="Arial" pitchFamily="34"/>
              <a:cs typeface="Arial" pitchFamily="34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6168" y="3938238"/>
            <a:ext cx="4171684" cy="2781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363" y="4945511"/>
            <a:ext cx="11175079" cy="53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600" b="0" i="0" u="none" strike="noStrike" kern="1200" cap="none" spc="-300" baseline="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Corbel"/>
                <a:ea typeface=""/>
                <a:cs typeface=""/>
              </a:defRPr>
            </a:lvl1pPr>
          </a:lstStyle>
          <a:p>
            <a:pPr algn="l" hangingPunct="0"/>
            <a:r>
              <a:rPr lang="cs-CZ" sz="32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- tísňová linka:</a:t>
            </a:r>
            <a:endParaRPr lang="cs-CZ" sz="3200" b="1" spc="0" dirty="0">
              <a:solidFill>
                <a:schemeClr val="bg1"/>
              </a:solidFill>
              <a:effectLst/>
              <a:latin typeface="Arial" pitchFamily="34"/>
              <a:cs typeface="Arial" pitchFamily="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6639" y="4793161"/>
            <a:ext cx="11175079" cy="840230"/>
          </a:xfrm>
          <a:prstGeom prst="rect">
            <a:avLst/>
          </a:prstGeom>
          <a:noFill/>
          <a:ln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600" b="0" i="0" u="none" strike="noStrike" kern="1200" cap="none" spc="-300" baseline="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Corbel"/>
                <a:ea typeface=""/>
                <a:cs typeface=""/>
              </a:defRPr>
            </a:lvl1pPr>
          </a:lstStyle>
          <a:p>
            <a:pPr algn="l" hangingPunct="0"/>
            <a:r>
              <a:rPr lang="cs-CZ" sz="54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</a:t>
            </a:r>
            <a:r>
              <a:rPr lang="cs-CZ" sz="54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/>
                <a:cs typeface="Arial" pitchFamily="34"/>
              </a:rPr>
              <a:t>155</a:t>
            </a:r>
            <a:endParaRPr lang="cs-CZ" sz="5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010545" y="1658117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Zajímavost – „Pražská 155“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72649" y="2819696"/>
            <a:ext cx="8148020" cy="5693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víkendové metodické cvičení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účast ZZS ze všech krajů ČR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účast ÚRN PČR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účast HZS Metro a Praha</a:t>
            </a: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200 figurantů (zdravotníci, studenti divadelních škol)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80 zraněných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odsun 1h 20 min od vyhlášení, ve 40. minutě zvrat situace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3" y="94988"/>
            <a:ext cx="4467287" cy="67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227638" y="1587398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Prostor pro dotazy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15" y="1392646"/>
            <a:ext cx="5322627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81" y="-23884"/>
            <a:ext cx="9175845" cy="688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" name="Title 1"/>
          <p:cNvSpPr txBox="1"/>
          <p:nvPr/>
        </p:nvSpPr>
        <p:spPr>
          <a:xfrm>
            <a:off x="5377770" y="1243785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Exkurze </a:t>
            </a: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– </a:t>
            </a:r>
            <a:r>
              <a:rPr lang="cs-CZ" sz="3600" b="1" i="0" u="none" strike="noStrike" kern="1200" cap="none" spc="-300" baseline="0" dirty="0" smtClean="0">
                <a:solidFill>
                  <a:srgbClr val="FF0000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zrušena</a:t>
            </a: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 </a:t>
            </a:r>
            <a:r>
              <a:rPr lang="cs-CZ" sz="3600" b="1" i="0" u="none" strike="noStrike" kern="1200" cap="none" spc="-300" baseline="0" dirty="0" err="1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Covid</a:t>
            </a: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 19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3" y="1943709"/>
            <a:ext cx="4282751" cy="19774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7" y="4085650"/>
            <a:ext cx="2765161" cy="26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518296" y="1587398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Děkuji za pozornost :)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62" y="1192496"/>
            <a:ext cx="5454126" cy="5454126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272649" y="2441267"/>
            <a:ext cx="6399213" cy="60324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hangingPunct="0"/>
            <a:endParaRPr lang="cs-CZ" sz="2000" b="1" kern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cs-CZ" sz="16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Zákon </a:t>
            </a:r>
            <a:r>
              <a:rPr lang="cs-CZ" sz="1600" b="1" kern="0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č. 374/2011 Sb., o zdravotnické záchranné </a:t>
            </a:r>
            <a:r>
              <a:rPr lang="cs-CZ" sz="16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službě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cs-CZ" sz="16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cs-CZ" sz="1600" b="1" kern="0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Sigmund, Drahomír: Fungování zdravotnické záchranné služby v České </a:t>
            </a:r>
            <a:r>
              <a:rPr lang="cs-CZ" sz="16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republice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cs-CZ" sz="16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kern="0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Tuzar, Pavel: Co znamená Rendez-Vous systém</a:t>
            </a:r>
            <a:r>
              <a:rPr lang="cs-CZ" sz="16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ákon </a:t>
            </a:r>
            <a: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č. 374/2011 Sb., o zdravotnické 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záchranné </a:t>
            </a:r>
            <a: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službě</a:t>
            </a:r>
            <a:b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</a:br>
            <a: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/>
            </a:r>
            <a:b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</a:br>
            <a:r>
              <a:rPr lang="cs-CZ" sz="16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Ústavní </a:t>
            </a:r>
            <a:r>
              <a:rPr lang="cs-CZ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zákon č. 110/1998 Sb., o bezpečnosti 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kern="0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  <a:hlinkClick r:id="rId4"/>
              </a:rPr>
              <a:t>www.zzsjmk.cz</a:t>
            </a:r>
            <a:endParaRPr lang="cs-CZ" sz="1600" b="1" kern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kern="0" dirty="0" smtClean="0">
                <a:solidFill>
                  <a:schemeClr val="bg1"/>
                </a:solidFill>
                <a:latin typeface="Arial" pitchFamily="34"/>
                <a:cs typeface="Arial" pitchFamily="34"/>
                <a:hlinkClick r:id="rId5"/>
              </a:rPr>
              <a:t>www.aedjmk.info</a:t>
            </a:r>
            <a:endParaRPr lang="cs-CZ" sz="1600" b="1" kern="0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endParaRPr lang="cs-CZ" sz="1200" b="1" kern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901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246903" y="1335225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Úkoly ZZS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332503" y="2229727"/>
            <a:ext cx="8043565" cy="5016755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 - </a:t>
            </a: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vyplývají z výše zmíněných zákonů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- poskytovat obyvatelstvu daného regionu – kraje zdravotní péči   a služby v souladu s koncepcí přednemocniční neodkladné péče (PNP)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koordinace všech článků poskytujících PNP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provozování výjezdových skupin a letecké záchranné služby (LZS)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zajišťování v součinnosti IZS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zabezpečení dalšího vzdělávání či doškolování svých pracovníků</a:t>
            </a:r>
            <a:r>
              <a:rPr lang="cs-CZ" sz="2000" b="1" spc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latin typeface="Arial" pitchFamily="34"/>
                <a:cs typeface="Arial" pitchFamily="34"/>
              </a:rPr>
            </a:br>
            <a:endParaRPr lang="cs-CZ" sz="2000" b="1" spc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429" y="4051496"/>
            <a:ext cx="4005894" cy="2693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2600" y="392396"/>
            <a:ext cx="4051724" cy="2702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818546" y="1433696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Přednemocniční péče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. . . je poskytována při těchto stavech:</a:t>
            </a: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22569" y="3103126"/>
            <a:ext cx="6945846" cy="4031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bezprostředně ohrožují život postiženého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mohou vést prohlubováním chorobných změn k náhlé smrti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způsobí bez rychlého poskytnutí odborné první pomoci trvalé chorobné změny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působí náhlé utrpení a náhlou bolest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působí změny chování a jednání postiženého, ohrožují jeho samotného nebo jeho okolí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818546" y="1433696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Organizace ZZS v ČR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72443" y="2570863"/>
            <a:ext cx="6945846" cy="2646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říspěvkové organizace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z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řizovány jednotlivými kraji - JMK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ú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sek ředitelství, dále ekonomický, technický, zdravotnický, krizové</a:t>
            </a: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přpravenosti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02"/>
            <a:ext cx="9433794" cy="58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25722" y="1363179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KZOS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31696" y="1923895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Krajské zdravotnické operační středisko</a:t>
            </a: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77836"/>
            <a:ext cx="6945846" cy="5416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centrální pro kraje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řijímá volání na tísňovou linku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yhodnocuje výzvy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p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lánuje sekundární převozy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r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ozhoduje,</a:t>
            </a: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která z posádek bude vyslána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oordinuje jednotlivé posádky v terénu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k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omunikuje v rámci IZS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a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ktivuje traumaplány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5102974"/>
            <a:ext cx="6664657" cy="1755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47" y="1649024"/>
            <a:ext cx="10297807" cy="27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095492" y="1502057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Členové výjezdových složek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22568" y="2552756"/>
            <a:ext cx="7688919" cy="32008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Lékař ZZS – MUDr.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a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testace pro urgentní péči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Zdravotnický záchranář – 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VOŠ </a:t>
            </a:r>
            <a:r>
              <a:rPr lang="cs-CZ" sz="2000" b="1" i="1" dirty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(již zrušeny)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,</a:t>
            </a:r>
            <a:r>
              <a:rPr lang="cs-CZ" sz="2000" b="1" i="1" dirty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 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VŠ</a:t>
            </a:r>
            <a:r>
              <a:rPr lang="cs-CZ" sz="2000" b="1" i="1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34"/>
                <a:ea typeface=""/>
                <a:cs typeface="Arial" pitchFamily="34"/>
              </a:rPr>
              <a:t> (rok praxe v nemocničním zařízení)</a:t>
            </a:r>
            <a:r>
              <a:rPr lang="cs-CZ" sz="2000" b="1" i="1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</a:t>
            </a: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v oboru zdravotnický záchranář či všeobecná sestra s ARIP </a:t>
            </a:r>
            <a:r>
              <a:rPr lang="cs-CZ" sz="2000" b="1" i="1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34"/>
                <a:ea typeface=""/>
                <a:cs typeface="Arial" pitchFamily="34"/>
              </a:rPr>
              <a:t>(v posledních </a:t>
            </a:r>
            <a:r>
              <a:rPr lang="cs-CZ" sz="2000" b="1" i="1" dirty="0" smtClean="0">
                <a:solidFill>
                  <a:srgbClr val="FF0000"/>
                </a:solidFill>
                <a:latin typeface="Arial" pitchFamily="34"/>
                <a:ea typeface=""/>
                <a:cs typeface="Arial" pitchFamily="34"/>
              </a:rPr>
              <a:t>6</a:t>
            </a:r>
            <a:r>
              <a:rPr lang="cs-CZ" sz="2000" b="1" i="1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34"/>
                <a:ea typeface=""/>
                <a:cs typeface="Arial" pitchFamily="34"/>
              </a:rPr>
              <a:t>ti letech min. 5 let u ZZS)</a:t>
            </a:r>
            <a:endParaRPr lang="cs-CZ" sz="2000" b="1" i="1" u="none" strike="noStrike" kern="1200" cap="none" spc="0" baseline="0" dirty="0">
              <a:solidFill>
                <a:srgbClr val="FF0000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Řidič ZZS – kurz řidič</a:t>
            </a: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vozidla RLP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33" y="1502057"/>
            <a:ext cx="5903911" cy="44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095492" y="1502057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Typy výjezdových posádek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5764" y="2224561"/>
            <a:ext cx="8043565" cy="707882"/>
          </a:xfrm>
        </p:spPr>
        <p:txBody>
          <a:bodyPr wrap="square" lIns="179999">
            <a:spAutoFit/>
          </a:bodyPr>
          <a:lstStyle/>
          <a:p>
            <a:pPr lvl="0" algn="l" hangingPunct="0">
              <a:lnSpc>
                <a:spcPct val="100000"/>
              </a:lnSpc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2881" y="2224561"/>
            <a:ext cx="7007515" cy="5416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RZP – rychlá zdravotnická pomoc – záchranář + řidič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RLP – rychlá lékařská pomoc – lékař + záchranář + řidič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RV – randevous</a:t>
            </a: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 – lékař + řidič či záchranář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dirty="0" smtClean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LZS – letecká záchranná služba – pilot + kopilot + letecký záchrnanář + lékař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IP – inspektor provozu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NO – „dupačky“ ambulance s </a:t>
            </a: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inkubátorem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baseline="0" dirty="0">
              <a:solidFill>
                <a:schemeClr val="bg1"/>
              </a:solidFill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dirty="0" smtClean="0">
                <a:solidFill>
                  <a:schemeClr val="bg1"/>
                </a:solidFill>
                <a:uFillTx/>
                <a:latin typeface="Arial" pitchFamily="34"/>
                <a:ea typeface=""/>
                <a:cs typeface="Arial" pitchFamily="34"/>
              </a:rPr>
              <a:t>BHT – biohazard tea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m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392396"/>
            <a:ext cx="5038723" cy="3357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8" y="2932443"/>
            <a:ext cx="5557276" cy="37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596365" y="1446663"/>
            <a:ext cx="2698001" cy="127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-300" baseline="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Arial Black" pitchFamily="34"/>
                <a:ea typeface=""/>
                <a:cs typeface=""/>
              </a:rPr>
              <a:t>Organizace ZZS v ČR</a:t>
            </a:r>
            <a:endParaRPr lang="cs-CZ" sz="3600" b="1" i="0" u="none" strike="noStrike" kern="1200" cap="none" spc="-300" baseline="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96"/>
            <a:ext cx="7153278" cy="800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72442" y="2090047"/>
            <a:ext cx="6945846" cy="1261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79999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ea typeface=""/>
                <a:cs typeface="Arial" pitchFamily="34"/>
              </a:rPr>
              <a:t>Výjezdové základny</a:t>
            </a: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/>
            </a:r>
            <a:b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</a:b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06" y="141896"/>
            <a:ext cx="6666447" cy="671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0" y="2517517"/>
            <a:ext cx="4386161" cy="43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2548</TotalTime>
  <Words>1229</Words>
  <Application>Microsoft Office PowerPoint</Application>
  <PresentationFormat>Širokoúhlá obrazovka</PresentationFormat>
  <Paragraphs>288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Corbel</vt:lpstr>
      <vt:lpstr>Miriam</vt:lpstr>
      <vt:lpstr>Depth</vt:lpstr>
      <vt:lpstr>Lukáš Dvořáček, DiS. inspektor provozu ZZS JMK  dvoracekl@zzsjmk.cz</vt:lpstr>
      <vt:lpstr> - zákon č. 239/2000 Sb., o Integrovaném záchranném systému a o změně některých zákonů   - zákon č. 374/2011 Sb., o zdravotnické záchranné službě  - Ústavní zákon č. 110/1998 Sb., o bezpečnosti ČR       - výjezd uskutečnit do 2 minut! - dojezd na místo do 20 minut!</vt:lpstr>
      <vt:lpstr> - vyplývají z výše zmíněných zákonů   - poskytovat obyvatelstvu daného regionu – kraje zdravotní péči   a služby v souladu s koncepcí přednemocniční neodkladné péče (PNP)  - koordinace všech článků poskytujících PNP  - provozování výjezdových skupin a letecké záchranné služby (LZS)  - zajišťování v součinnosti IZS  - zabezpečení dalšího vzdělávání či doškolování svých pracovníků </vt:lpstr>
      <vt:lpstr>  . . . je poskytována při těchto stavech: </vt:lpstr>
      <vt:lpstr>Prezentace aplikace PowerPoint</vt:lpstr>
      <vt:lpstr>  Krajské zdravotnické operační středisko </vt:lpstr>
      <vt:lpstr> </vt:lpstr>
      <vt:lpstr> 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Lukáš Dvořáček, DiS. ZZS JMK VZ Černovice dvoracek.l@centrum.cz</dc:title>
  <dc:creator>Lutz</dc:creator>
  <cp:lastModifiedBy>inspektor</cp:lastModifiedBy>
  <cp:revision>64</cp:revision>
  <dcterms:created xsi:type="dcterms:W3CDTF">2016-09-30T09:26:20Z</dcterms:created>
  <dcterms:modified xsi:type="dcterms:W3CDTF">2020-10-28T07:39:19Z</dcterms:modified>
</cp:coreProperties>
</file>