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7" r:id="rId9"/>
    <p:sldId id="268" r:id="rId10"/>
    <p:sldId id="270" r:id="rId11"/>
    <p:sldId id="264" r:id="rId12"/>
    <p:sldId id="266" r:id="rId13"/>
    <p:sldId id="261" r:id="rId14"/>
    <p:sldId id="27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7DBBC-0824-435C-B331-91F26624A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D2B89F-F614-4C94-8110-8312ECA50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DF41E4-9AFA-43F0-8909-CAB01AF8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6629C1-A6C9-4095-BCA3-FEE9150F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56C284-911A-41AF-BE39-5E845920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62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2FCDA-3D6D-4E53-94B3-AFDF15DD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F595E7-C9CB-40F1-91A5-796C0C123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9420C8-E373-4840-A088-0D6D8FC9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9710F-346F-4A25-A2C6-282197FF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D27F2B-5B2C-40CD-9EF8-715EDA87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39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3351B42-BC92-4761-BF10-F91BBEDF1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20D659-86E4-40ED-AAAF-DA0E1B4CC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AB71FD-0205-4D48-B995-8B707EB8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8681FF-13B0-4F2A-AF1D-60BF1EDA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C9AB98-EA64-457D-B483-43CFF4D40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3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B82D2-67FC-418B-9479-AE103C6F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7C3A23-4755-4632-84A2-E8C547A35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874222-8ACB-495C-822B-0AE4C621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99E1A9-1322-4462-BA6F-D257B6D5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87E0CD-F055-402C-9B24-D87CB065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25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39BE9-3DAE-46C0-8C74-C7D674DF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E37AF8-39C4-4833-827A-F6063ECB0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50661A-8CA2-41B3-A094-F885F5C4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F86CC1-0BB2-4F47-A26F-D38C94CF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7EC52F-1F85-4F77-9695-E3744CC7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69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11E13-65B2-4A95-AFC1-20D399C1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280830-D109-416E-BE4C-D38D9BF33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583964-EFE4-4461-81A3-74F12F023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1C7A38-06E5-4DBE-8F97-6069A2AC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254D6C-19EF-4935-AAF8-95E152F0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BAFB70-D2AF-4CF9-8DCC-68F37C48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72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54F98-1346-4ADB-8125-EC42DD4D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0BF61B-4820-44FC-A1CF-8A1394C0E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D8406B-59BF-48BD-9252-3299664FF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F9D1657-4D08-46D0-96B5-DD2E5B687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3A78E5-CE5C-48CC-9267-732CF9E9E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F9479B1-CF4A-433F-8602-8BF78B0B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53A9B3-0411-4C74-8026-55D51712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35EC0D-19D6-4611-9B17-1E0DAA25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78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4EE09-2C37-4090-B937-75F01544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0D3A39-59B4-42C6-ABEF-14C71AA6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F19967-050A-4919-9DD6-3C0D97BA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386AD5-5D01-4630-84BC-07EF41E6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0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28DBDA-BBB0-4EBD-B174-050659AA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34F92B-03A3-4368-97CF-5B49849E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A43B9E-A905-4633-A85E-1FA8E977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01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38A5F-7480-4F22-B748-3A4FAE6A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217BF-26DB-4895-ACAF-E8AD2F0A9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19F414-B0E0-4BB8-876A-6C06B3FE7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DDFA43-4AB8-4D2C-B6A0-032A8493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D54FD4-7A7C-4EE0-88A3-6F58853C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A5F83B-742B-4B23-A8B0-596CAFB0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28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F3384-D11E-4E8F-805F-C411E70D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826DD4-1BAE-4C05-A6D9-D18026C04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69954A-A660-4804-89DC-362DB9AB1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5D597A-5E2F-4C29-ADAE-9D56EF2E1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568-8CF9-44A4-AD28-360BBC1E028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0B8EA0-F777-42A1-B791-C8C1DE79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E32AA5-0E33-4A8C-9787-CD417D1F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58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4A5B850-F84B-4C91-A93B-49FCE972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BE4A68-0749-436F-8C52-63CF862F7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D861F7-1492-421B-A274-938152215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2568-8CF9-44A4-AD28-360BBC1E028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B12B6B-EC9F-4B25-BD59-A8994EF45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712B0C-7756-4EF8-A0F6-EF7A27A16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3166-9487-4E80-AFAE-9C056C8E5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7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single-market/en/european-legislation-reuse-public-sector-information" TargetMode="External"/><Relationship Id="rId2" Type="http://schemas.openxmlformats.org/officeDocument/2006/relationships/hyperlink" Target="https://openscience.muni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7D984-8DFD-44AF-B6FF-8BEBAE90D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328"/>
            <a:ext cx="9144000" cy="2387600"/>
          </a:xfrm>
        </p:spPr>
        <p:txBody>
          <a:bodyPr/>
          <a:lstStyle/>
          <a:p>
            <a:r>
              <a:rPr lang="cs-CZ" dirty="0"/>
              <a:t>Big Data and </a:t>
            </a:r>
            <a:r>
              <a:rPr lang="cs-CZ" dirty="0" err="1"/>
              <a:t>Security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56D0FE-A5BF-4F03-9022-6A807E635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492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Moderní technologie a bezpečnost (BSSn4411)</a:t>
            </a:r>
          </a:p>
          <a:p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technologies</a:t>
            </a:r>
            <a:r>
              <a:rPr lang="cs-CZ" dirty="0"/>
              <a:t> and </a:t>
            </a:r>
            <a:r>
              <a:rPr lang="cs-CZ" dirty="0" err="1"/>
              <a:t>conflict</a:t>
            </a:r>
            <a:r>
              <a:rPr lang="cs-CZ" dirty="0"/>
              <a:t> (CDSn4003)</a:t>
            </a:r>
          </a:p>
          <a:p>
            <a:r>
              <a:rPr lang="cs-CZ" dirty="0"/>
              <a:t>Jan Kleiner</a:t>
            </a:r>
          </a:p>
          <a:p>
            <a:r>
              <a:rPr lang="cs-CZ" dirty="0"/>
              <a:t>2.11.2020</a:t>
            </a:r>
          </a:p>
        </p:txBody>
      </p:sp>
      <p:pic>
        <p:nvPicPr>
          <p:cNvPr id="2050" name="Picture 2" descr="Fakulta sociálních studií - Masarykova univerzita - Vysoké školy">
            <a:extLst>
              <a:ext uri="{FF2B5EF4-FFF2-40B4-BE49-F238E27FC236}">
                <a16:creationId xmlns:a16="http://schemas.microsoft.com/office/drawing/2014/main" id="{1B44620E-6F11-4DD7-AA00-A4D8DE74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58" y="4530285"/>
            <a:ext cx="2579884" cy="180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CE0F3D-8D38-4366-900B-8D111D13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0000"/>
                </a:solidFill>
              </a:rPr>
              <a:t>There are pros as well as cons (</a:t>
            </a:r>
            <a:r>
              <a:rPr lang="en-AU" dirty="0" err="1">
                <a:solidFill>
                  <a:srgbClr val="000000"/>
                </a:solidFill>
              </a:rPr>
              <a:t>Davidowitz</a:t>
            </a:r>
            <a:r>
              <a:rPr lang="en-AU" dirty="0">
                <a:solidFill>
                  <a:srgbClr val="000000"/>
                </a:solidFill>
              </a:rPr>
              <a:t>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77A90-7CA1-43DD-BEB8-BEFFA608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AU" sz="2000" dirty="0">
                <a:solidFill>
                  <a:srgbClr val="000000"/>
                </a:solidFill>
              </a:rPr>
              <a:t>Overcome respondent bias (social desirability).</a:t>
            </a:r>
          </a:p>
          <a:p>
            <a:r>
              <a:rPr lang="en-AU" sz="2000" dirty="0">
                <a:solidFill>
                  <a:srgbClr val="000000"/>
                </a:solidFill>
              </a:rPr>
              <a:t>Efficiency. Wider and deeper insight.</a:t>
            </a:r>
          </a:p>
          <a:p>
            <a:r>
              <a:rPr lang="en-AU" sz="2000" dirty="0">
                <a:solidFill>
                  <a:srgbClr val="000000"/>
                </a:solidFill>
              </a:rPr>
              <a:t>Representativeness? </a:t>
            </a:r>
          </a:p>
          <a:p>
            <a:r>
              <a:rPr lang="en-AU" sz="2000" dirty="0">
                <a:solidFill>
                  <a:srgbClr val="000000"/>
                </a:solidFill>
              </a:rPr>
              <a:t>Population of searchers? How big is it?</a:t>
            </a:r>
          </a:p>
          <a:p>
            <a:r>
              <a:rPr lang="en-AU" sz="2000" dirty="0" err="1">
                <a:solidFill>
                  <a:srgbClr val="000000"/>
                </a:solidFill>
              </a:rPr>
              <a:t>Misformulated</a:t>
            </a:r>
            <a:r>
              <a:rPr lang="en-AU" sz="2000" dirty="0">
                <a:solidFill>
                  <a:srgbClr val="000000"/>
                </a:solidFill>
              </a:rPr>
              <a:t> seed words. </a:t>
            </a:r>
          </a:p>
          <a:p>
            <a:r>
              <a:rPr lang="en-AU" sz="2000" dirty="0">
                <a:solidFill>
                  <a:srgbClr val="000000"/>
                </a:solidFill>
              </a:rPr>
              <a:t>We need to </a:t>
            </a:r>
            <a:r>
              <a:rPr lang="en-AU" sz="2000" dirty="0" err="1">
                <a:solidFill>
                  <a:srgbClr val="000000"/>
                </a:solidFill>
              </a:rPr>
              <a:t>intepret</a:t>
            </a:r>
            <a:r>
              <a:rPr lang="en-AU" sz="2000" dirty="0">
                <a:solidFill>
                  <a:srgbClr val="000000"/>
                </a:solidFill>
              </a:rPr>
              <a:t> results with explicit limits and deliberation in the relation with quantitative and qualitative methodologies. 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0DFD4-C2BB-41AB-A968-8CD21E856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7" r="24531" b="-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968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B575633-E0F3-48F2-87BE-A56C9E75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Legitimate ways of use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0A56B4-51D9-4BB3-B76E-0C4EF5405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AU" sz="2000" dirty="0">
                <a:solidFill>
                  <a:srgbClr val="000000"/>
                </a:solidFill>
              </a:rPr>
              <a:t>Army and law enforcement recruitment (see </a:t>
            </a:r>
            <a:r>
              <a:rPr lang="en-AU" sz="2000" dirty="0" err="1">
                <a:solidFill>
                  <a:srgbClr val="000000"/>
                </a:solidFill>
              </a:rPr>
              <a:t>Jahedi</a:t>
            </a:r>
            <a:r>
              <a:rPr lang="en-AU" sz="2000" dirty="0">
                <a:solidFill>
                  <a:srgbClr val="000000"/>
                </a:solidFill>
              </a:rPr>
              <a:t>, Wenger and Yeung, 2016).</a:t>
            </a:r>
          </a:p>
          <a:p>
            <a:r>
              <a:rPr lang="en-AU" sz="2000" dirty="0">
                <a:solidFill>
                  <a:srgbClr val="000000"/>
                </a:solidFill>
              </a:rPr>
              <a:t>Studies on public perception (</a:t>
            </a:r>
            <a:r>
              <a:rPr lang="en-AU" sz="2000" dirty="0" err="1">
                <a:solidFill>
                  <a:srgbClr val="000000"/>
                </a:solidFill>
              </a:rPr>
              <a:t>Kostakos</a:t>
            </a:r>
            <a:r>
              <a:rPr lang="en-AU" sz="2000" dirty="0">
                <a:solidFill>
                  <a:srgbClr val="000000"/>
                </a:solidFill>
              </a:rPr>
              <a:t>, 2018).</a:t>
            </a:r>
          </a:p>
          <a:p>
            <a:r>
              <a:rPr lang="en-AU" sz="2000" dirty="0">
                <a:solidFill>
                  <a:srgbClr val="000000"/>
                </a:solidFill>
              </a:rPr>
              <a:t>And others… 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8EE53-F67D-43E0-A32F-A3C5DE57A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7" r="32168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860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6899EB-08DA-4C8B-B376-CABF168C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Problematic ways of 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1CA61-B45E-4E00-8956-831FAA10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AU" sz="2400" dirty="0">
                <a:solidFill>
                  <a:srgbClr val="000000"/>
                </a:solidFill>
              </a:rPr>
              <a:t>Cambridge Analytica (see Isaak and Hanna, 2018) – Facebook data.</a:t>
            </a:r>
          </a:p>
          <a:p>
            <a:r>
              <a:rPr lang="en-AU" sz="2400" dirty="0">
                <a:solidFill>
                  <a:srgbClr val="000000"/>
                </a:solidFill>
              </a:rPr>
              <a:t>Bulk surveillance (privacy vs. security debate) – e.g. PRISM programme exposed by Edward Snowden.</a:t>
            </a:r>
          </a:p>
          <a:p>
            <a:r>
              <a:rPr lang="en-AU" sz="2400" dirty="0">
                <a:solidFill>
                  <a:srgbClr val="000000"/>
                </a:solidFill>
              </a:rPr>
              <a:t>Wikileaks. </a:t>
            </a:r>
          </a:p>
        </p:txBody>
      </p:sp>
    </p:spTree>
    <p:extLst>
      <p:ext uri="{BB962C8B-B14F-4D97-AF65-F5344CB8AC3E}">
        <p14:creationId xmlns:p14="http://schemas.microsoft.com/office/powerpoint/2010/main" val="218994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D030A-FA20-470C-8FED-1E284426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F2741-E5DC-4C2C-945E-0446B748F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 err="1"/>
              <a:t>Manyika</a:t>
            </a:r>
            <a:r>
              <a:rPr lang="cs-CZ" sz="1800" dirty="0"/>
              <a:t>, J. et al. (2011). </a:t>
            </a:r>
            <a:r>
              <a:rPr lang="cs-CZ" sz="1800" dirty="0" err="1"/>
              <a:t>Executive</a:t>
            </a:r>
            <a:r>
              <a:rPr lang="cs-CZ" sz="1800" dirty="0"/>
              <a:t> </a:t>
            </a:r>
            <a:r>
              <a:rPr lang="cs-CZ" sz="1800" dirty="0" err="1"/>
              <a:t>summary</a:t>
            </a:r>
            <a:r>
              <a:rPr lang="cs-CZ" sz="1800" dirty="0"/>
              <a:t>: </a:t>
            </a:r>
            <a:r>
              <a:rPr lang="en-US" sz="1800" b="0" i="0" dirty="0">
                <a:effectLst/>
              </a:rPr>
              <a:t>Big data: The next frontier for innovation, competition, and productivity</a:t>
            </a:r>
            <a:r>
              <a:rPr lang="cs-CZ" sz="1800" b="0" i="0" dirty="0">
                <a:effectLst/>
              </a:rPr>
              <a:t>. </a:t>
            </a:r>
            <a:r>
              <a:rPr lang="cs-CZ" sz="1800" b="0" i="1" dirty="0">
                <a:effectLst/>
              </a:rPr>
              <a:t>McKinsey </a:t>
            </a:r>
            <a:r>
              <a:rPr lang="cs-CZ" sz="1800" b="0" i="1" dirty="0" err="1">
                <a:effectLst/>
              </a:rPr>
              <a:t>Global</a:t>
            </a:r>
            <a:r>
              <a:rPr lang="cs-CZ" sz="1800" b="0" i="1" dirty="0">
                <a:effectLst/>
              </a:rPr>
              <a:t> Institute</a:t>
            </a:r>
            <a:r>
              <a:rPr lang="cs-CZ" sz="1800" b="0" dirty="0">
                <a:effectLst/>
              </a:rPr>
              <a:t>. </a:t>
            </a:r>
            <a:r>
              <a:rPr lang="cs-CZ" sz="1800" b="0" dirty="0" err="1">
                <a:effectLst/>
              </a:rPr>
              <a:t>Available</a:t>
            </a:r>
            <a:r>
              <a:rPr lang="cs-CZ" sz="1800" b="0" dirty="0">
                <a:effectLst/>
              </a:rPr>
              <a:t> </a:t>
            </a:r>
            <a:r>
              <a:rPr lang="cs-CZ" sz="1800" b="0" dirty="0" err="1">
                <a:effectLst/>
              </a:rPr>
              <a:t>from</a:t>
            </a:r>
            <a:r>
              <a:rPr lang="cs-CZ" sz="1800" b="0" dirty="0">
                <a:effectLst/>
              </a:rPr>
              <a:t>: https://www.mckinsey.com/business-functions/mckinsey-digital/our-insights/big-data-</a:t>
            </a:r>
            <a:r>
              <a:rPr lang="cs-CZ" sz="1800" b="0" dirty="0" err="1">
                <a:effectLst/>
              </a:rPr>
              <a:t>the</a:t>
            </a:r>
            <a:r>
              <a:rPr lang="cs-CZ" sz="1800" b="0" dirty="0">
                <a:effectLst/>
              </a:rPr>
              <a:t>-</a:t>
            </a:r>
            <a:r>
              <a:rPr lang="cs-CZ" sz="1800" b="0" dirty="0" err="1">
                <a:effectLst/>
              </a:rPr>
              <a:t>next</a:t>
            </a:r>
            <a:r>
              <a:rPr lang="cs-CZ" sz="1800" b="0" dirty="0">
                <a:effectLst/>
              </a:rPr>
              <a:t>-</a:t>
            </a:r>
            <a:r>
              <a:rPr lang="cs-CZ" sz="1800" b="0" dirty="0" err="1">
                <a:effectLst/>
              </a:rPr>
              <a:t>frontier</a:t>
            </a:r>
            <a:r>
              <a:rPr lang="cs-CZ" sz="1800" b="0" dirty="0">
                <a:effectLst/>
              </a:rPr>
              <a:t>-</a:t>
            </a:r>
            <a:r>
              <a:rPr lang="cs-CZ" sz="1800" b="0" dirty="0" err="1">
                <a:effectLst/>
              </a:rPr>
              <a:t>for</a:t>
            </a:r>
            <a:r>
              <a:rPr lang="cs-CZ" sz="1800" b="0" dirty="0">
                <a:effectLst/>
              </a:rPr>
              <a:t>-Innovation.</a:t>
            </a:r>
          </a:p>
          <a:p>
            <a:r>
              <a:rPr lang="cs-CZ" sz="1800" b="0" dirty="0">
                <a:effectLst/>
              </a:rPr>
              <a:t>PWC. (2019). </a:t>
            </a:r>
            <a:r>
              <a:rPr lang="cs-CZ" sz="1800" i="1" dirty="0" err="1"/>
              <a:t>Putting</a:t>
            </a:r>
            <a:r>
              <a:rPr lang="cs-CZ" sz="1800" i="1" dirty="0"/>
              <a:t> a </a:t>
            </a:r>
            <a:r>
              <a:rPr lang="cs-CZ" sz="1800" i="1" dirty="0" err="1"/>
              <a:t>value</a:t>
            </a:r>
            <a:r>
              <a:rPr lang="cs-CZ" sz="1800" i="1" dirty="0"/>
              <a:t> on data. </a:t>
            </a:r>
            <a:r>
              <a:rPr lang="cs-CZ" sz="1800" dirty="0" err="1"/>
              <a:t>Available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: https://www.pwc.co.uk/data-</a:t>
            </a:r>
            <a:r>
              <a:rPr lang="cs-CZ" sz="1800" dirty="0" err="1"/>
              <a:t>analytics</a:t>
            </a:r>
            <a:r>
              <a:rPr lang="cs-CZ" sz="1800" dirty="0"/>
              <a:t>/</a:t>
            </a:r>
            <a:r>
              <a:rPr lang="cs-CZ" sz="1800" dirty="0" err="1"/>
              <a:t>documents</a:t>
            </a:r>
            <a:r>
              <a:rPr lang="cs-CZ" sz="1800" dirty="0"/>
              <a:t>/putting-value-on-data.pdf.</a:t>
            </a:r>
          </a:p>
          <a:p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Jahedi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S., Wenger, J. W. a Yeung, D. (2016). Searching for Information online: Using Big Data to Identify the Concerns of Potential Army Recruits. </a:t>
            </a: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RAND Corp.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ISBN: 978-0-8330-9414-8.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https://www.rand.org/pubs/research_reports/RR1197.html. 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Isaak, J. a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Hanna, M. J. (2018). User Data Privacy: Facebook, Cambridge Analytica, and Privacy Protection. </a:t>
            </a:r>
            <a:r>
              <a:rPr lang="en-GB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51(8), pp. 56-59. DOI: 10.1109/MC.2018.3191268.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https://ieeexplore.ieee.org/abstract/document/8436400</a:t>
            </a: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Davidowitz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S.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(2015).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Hands-on Guide to Google Data. pp. 9-25. (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dostupné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Google Scholar).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Kostakos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(2018). </a:t>
            </a:r>
            <a:r>
              <a:rPr lang="en-GB" sz="1800" i="0" u="none" strike="noStrike" baseline="0" dirty="0"/>
              <a:t>Public Perceptions on Organised Crime, Mafia,</a:t>
            </a:r>
            <a:r>
              <a:rPr lang="en-US" sz="1800" i="0" u="none" strike="noStrike" baseline="0" dirty="0"/>
              <a:t>and Terrorism: A Big Data Analysis based on</a:t>
            </a:r>
            <a:r>
              <a:rPr lang="en-GB" sz="1800" i="0" u="none" strike="noStrike" baseline="0" dirty="0"/>
              <a:t>Twitter and Google Trends</a:t>
            </a:r>
            <a:r>
              <a:rPr lang="cs-CZ" sz="1800" i="0" u="none" strike="noStrike" baseline="0" dirty="0"/>
              <a:t>. </a:t>
            </a:r>
            <a:r>
              <a:rPr lang="cs-CZ" sz="1800" i="1" u="none" strike="noStrike" baseline="0" dirty="0"/>
              <a:t>International </a:t>
            </a:r>
            <a:r>
              <a:rPr lang="cs-CZ" sz="1800" i="1" u="none" strike="noStrike" baseline="0" dirty="0" err="1"/>
              <a:t>Journal</a:t>
            </a:r>
            <a:r>
              <a:rPr lang="cs-CZ" sz="1800" i="1" u="none" strike="noStrike" baseline="0" dirty="0"/>
              <a:t> </a:t>
            </a:r>
            <a:r>
              <a:rPr lang="cs-CZ" sz="1800" i="1" u="none" strike="noStrike" baseline="0" dirty="0" err="1"/>
              <a:t>of</a:t>
            </a:r>
            <a:r>
              <a:rPr lang="cs-CZ" sz="1800" i="1" u="none" strike="noStrike" baseline="0" dirty="0"/>
              <a:t> </a:t>
            </a:r>
            <a:r>
              <a:rPr lang="cs-CZ" sz="1800" i="1" u="none" strike="noStrike" baseline="0" dirty="0" err="1"/>
              <a:t>Cyber</a:t>
            </a:r>
            <a:r>
              <a:rPr lang="cs-CZ" sz="1800" i="1" u="none" strike="noStrike" baseline="0" dirty="0"/>
              <a:t> </a:t>
            </a:r>
            <a:r>
              <a:rPr lang="cs-CZ" sz="1800" i="1" u="none" strike="noStrike" baseline="0" dirty="0" err="1"/>
              <a:t>Criminology</a:t>
            </a:r>
            <a:r>
              <a:rPr lang="cs-CZ" sz="1800" i="1" dirty="0"/>
              <a:t>.</a:t>
            </a:r>
            <a:r>
              <a:rPr lang="cs-CZ" sz="1800" i="1" u="none" strike="noStrike" baseline="0" dirty="0"/>
              <a:t> </a:t>
            </a:r>
            <a:r>
              <a:rPr lang="cs-CZ" sz="1800" u="none" strike="noStrike" baseline="0" dirty="0"/>
              <a:t>12(1)</a:t>
            </a:r>
            <a:r>
              <a:rPr lang="cs-CZ" sz="1800" i="1" u="none" strike="noStrike" baseline="0" dirty="0"/>
              <a:t>. </a:t>
            </a:r>
            <a:r>
              <a:rPr lang="cs-CZ" sz="1800" u="none" strike="noStrike" baseline="0" dirty="0"/>
              <a:t>pp. 282-289. </a:t>
            </a:r>
            <a:r>
              <a:rPr lang="en-GB" sz="1800" b="0" i="0" u="none" strike="noStrike" baseline="0" dirty="0">
                <a:latin typeface="MSReferenceSansSerif"/>
              </a:rPr>
              <a:t>DOI: 10.5281/zenodo.1467919</a:t>
            </a:r>
            <a:r>
              <a:rPr lang="cs-CZ" sz="1800" b="0" i="0" u="none" strike="noStrike" baseline="0" dirty="0">
                <a:latin typeface="MSReferenceSansSerif"/>
              </a:rPr>
              <a:t>.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643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12192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 flipV="1">
            <a:off x="0" y="2374533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CA431A-BC84-45C3-8430-0459E54A2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2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D9FD21-4D6A-4E14-BB81-8D7ABB31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53" y="903642"/>
            <a:ext cx="10021446" cy="2944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 for the attention. Questions and your </a:t>
            </a:r>
            <a:r>
              <a:rPr lang="en-AU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presentations.</a:t>
            </a:r>
          </a:p>
        </p:txBody>
      </p:sp>
    </p:spTree>
    <p:extLst>
      <p:ext uri="{BB962C8B-B14F-4D97-AF65-F5344CB8AC3E}">
        <p14:creationId xmlns:p14="http://schemas.microsoft.com/office/powerpoint/2010/main" val="114402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1645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F074A9-F824-4DB7-AE15-7253AD9F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Presentation outline</a:t>
            </a:r>
          </a:p>
        </p:txBody>
      </p:sp>
      <p:pic>
        <p:nvPicPr>
          <p:cNvPr id="1026" name="Picture 2" descr="Big Data | A word cloud featuring &quot;Big Data&quot;. This is licens… | Flickr">
            <a:extLst>
              <a:ext uri="{FF2B5EF4-FFF2-40B4-BE49-F238E27FC236}">
                <a16:creationId xmlns:a16="http://schemas.microsoft.com/office/drawing/2014/main" id="{48807790-83FB-44A0-A0CD-2BBB1DDFD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r="8989" b="1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17D58-9D2E-45C5-B029-46627F44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Big Data – theoretical and methodological prism.</a:t>
            </a:r>
          </a:p>
          <a:p>
            <a:r>
              <a:rPr lang="en-GB" sz="2400" dirty="0">
                <a:solidFill>
                  <a:srgbClr val="FFFFFF"/>
                </a:solidFill>
              </a:rPr>
              <a:t>Legitimate ways of use.</a:t>
            </a:r>
          </a:p>
          <a:p>
            <a:r>
              <a:rPr lang="en-GB" sz="2400" dirty="0">
                <a:solidFill>
                  <a:srgbClr val="FFFFFF"/>
                </a:solidFill>
              </a:rPr>
              <a:t>Problematic ways of use. </a:t>
            </a:r>
          </a:p>
        </p:txBody>
      </p:sp>
    </p:spTree>
    <p:extLst>
      <p:ext uri="{BB962C8B-B14F-4D97-AF65-F5344CB8AC3E}">
        <p14:creationId xmlns:p14="http://schemas.microsoft.com/office/powerpoint/2010/main" val="396015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3E13AC-A44F-4BAB-A8E0-CE23BF66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Manyika</a:t>
            </a:r>
            <a:r>
              <a:rPr lang="cs-CZ" dirty="0">
                <a:solidFill>
                  <a:srgbClr val="FFFFFF"/>
                </a:solidFill>
              </a:rPr>
              <a:t> et al. (2011, 1):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F646E-ADD7-4BDB-B863-051A25B56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„Big Data refers to datasets, whose size is beyond the ability of typical database software tools to capture, store, manage, and analyse.“</a:t>
            </a:r>
          </a:p>
        </p:txBody>
      </p:sp>
    </p:spTree>
    <p:extLst>
      <p:ext uri="{BB962C8B-B14F-4D97-AF65-F5344CB8AC3E}">
        <p14:creationId xmlns:p14="http://schemas.microsoft.com/office/powerpoint/2010/main" val="117627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3E13AC-A44F-4BAB-A8E0-CE23BF66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Manyika </a:t>
            </a:r>
            <a:r>
              <a:rPr lang="cs-CZ" dirty="0">
                <a:solidFill>
                  <a:srgbClr val="FFFFFF"/>
                </a:solidFill>
              </a:rPr>
              <a:t>et al. (2011, 1):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F646E-ADD7-4BDB-B863-051A25B56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Definition intentionally subjective and moving.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It also depends on a software tools and usual data size in a given sector.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„… as technology advances over time, size of datasets that qualify as big data will also increase.“</a:t>
            </a:r>
          </a:p>
          <a:p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7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3B22F7-2700-4909-BCDD-884C6CEE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Are data more valuable than oil?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0772A-E002-4E8E-9708-25FF34878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3" r="24723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209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B2FB1-BDF8-4DBA-A333-82EE6272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approaches (PWC, 2019)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22FA2-8296-42A4-9E76-0EDB10AC1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Market:</a:t>
            </a:r>
          </a:p>
          <a:p>
            <a:pPr lvl="1"/>
            <a:r>
              <a:rPr lang="en-AU" dirty="0"/>
              <a:t>Active markets for data are rare, mostly illegal.</a:t>
            </a:r>
          </a:p>
          <a:p>
            <a:pPr lvl="1"/>
            <a:r>
              <a:rPr lang="en-AU" dirty="0"/>
              <a:t>Shutterstock, Flicker</a:t>
            </a:r>
            <a:r>
              <a:rPr lang="cs-CZ" dirty="0"/>
              <a:t>.</a:t>
            </a:r>
          </a:p>
          <a:p>
            <a:r>
              <a:rPr lang="en-AU" dirty="0"/>
              <a:t>Cost</a:t>
            </a:r>
            <a:r>
              <a:rPr lang="cs-CZ" dirty="0"/>
              <a:t>:</a:t>
            </a:r>
          </a:p>
          <a:p>
            <a:pPr lvl="1"/>
            <a:r>
              <a:rPr lang="en-AU" dirty="0"/>
              <a:t>Straight-forward, how much does the data currently cost (e.g. CPC).</a:t>
            </a:r>
          </a:p>
          <a:p>
            <a:pPr lvl="1"/>
            <a:r>
              <a:rPr lang="en-AU" dirty="0"/>
              <a:t>Fails to capture future revenues a holder can get from the </a:t>
            </a:r>
            <a:r>
              <a:rPr lang="en-AU" dirty="0" err="1"/>
              <a:t>dat</a:t>
            </a:r>
            <a:r>
              <a:rPr lang="cs-CZ" dirty="0"/>
              <a:t>a.</a:t>
            </a:r>
          </a:p>
          <a:p>
            <a:r>
              <a:rPr lang="en-GB" dirty="0"/>
              <a:t>Income:</a:t>
            </a:r>
          </a:p>
          <a:p>
            <a:pPr lvl="1"/>
            <a:r>
              <a:rPr lang="en-AU" dirty="0"/>
              <a:t>Measure of cash flows the data are expected to generate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6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B22F7-2700-4909-BCDD-884C6CEE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16" y="2127624"/>
            <a:ext cx="4672584" cy="26027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Are data more valuable than oil?</a:t>
            </a:r>
            <a:r>
              <a:rPr lang="cs-CZ" dirty="0">
                <a:solidFill>
                  <a:srgbClr val="000000"/>
                </a:solidFill>
              </a:rPr>
              <a:t> I</a:t>
            </a:r>
            <a:r>
              <a:rPr lang="en-AU" dirty="0">
                <a:solidFill>
                  <a:srgbClr val="000000"/>
                </a:solidFill>
                <a:sym typeface="Wingdings" panose="05000000000000000000" pitchFamily="2" charset="2"/>
              </a:rPr>
              <a:t>t depends on the data</a:t>
            </a:r>
            <a:r>
              <a:rPr lang="cs-CZ" dirty="0">
                <a:solidFill>
                  <a:srgbClr val="000000"/>
                </a:solidFill>
                <a:sym typeface="Wingdings" panose="05000000000000000000" pitchFamily="2" charset="2"/>
              </a:rPr>
              <a:t>.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0772A-E002-4E8E-9708-25FF34878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3" r="24723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008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7075B-A866-4FD0-AFAA-CFCAB6DF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do research with Big Data?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77B85-625E-45B2-8060-4AB74F080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The</a:t>
            </a:r>
            <a:r>
              <a:rPr lang="cs-CZ" dirty="0"/>
              <a:t> </a:t>
            </a:r>
            <a:r>
              <a:rPr lang="en-AU" dirty="0"/>
              <a:t>distinction from „normal“ research is in the data collection. </a:t>
            </a:r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en-AU" dirty="0">
                <a:sym typeface="Wingdings" panose="05000000000000000000" pitchFamily="2" charset="2"/>
              </a:rPr>
              <a:t>How to collect „Big Data“?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Google – Trends, Keyword Planner, 3rd parties – </a:t>
            </a:r>
            <a:r>
              <a:rPr lang="en-AU" dirty="0" err="1">
                <a:sym typeface="Wingdings" panose="05000000000000000000" pitchFamily="2" charset="2"/>
              </a:rPr>
              <a:t>SEMRush</a:t>
            </a:r>
            <a:r>
              <a:rPr lang="en-AU" dirty="0">
                <a:sym typeface="Wingdings" panose="05000000000000000000" pitchFamily="2" charset="2"/>
              </a:rPr>
              <a:t>, </a:t>
            </a:r>
            <a:r>
              <a:rPr lang="en-AU" dirty="0" err="1">
                <a:sym typeface="Wingdings" panose="05000000000000000000" pitchFamily="2" charset="2"/>
              </a:rPr>
              <a:t>Keywordtool</a:t>
            </a:r>
            <a:endParaRPr lang="en-AU" dirty="0">
              <a:sym typeface="Wingdings" panose="05000000000000000000" pitchFamily="2" charset="2"/>
            </a:endParaRPr>
          </a:p>
          <a:p>
            <a:pPr lvl="1"/>
            <a:r>
              <a:rPr lang="en-AU" dirty="0">
                <a:sym typeface="Wingdings" panose="05000000000000000000" pitchFamily="2" charset="2"/>
              </a:rPr>
              <a:t>Social media – Twitter API, scrapers (</a:t>
            </a:r>
            <a:r>
              <a:rPr lang="en-AU" dirty="0" err="1">
                <a:sym typeface="Wingdings" panose="05000000000000000000" pitchFamily="2" charset="2"/>
              </a:rPr>
              <a:t>Octoparse</a:t>
            </a:r>
            <a:r>
              <a:rPr lang="en-AU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Wikileaks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Pastebin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en-AU" dirty="0">
                <a:sym typeface="Wingdings" panose="05000000000000000000" pitchFamily="2" charset="2"/>
              </a:rPr>
              <a:t>Cyber security – Shodan (academic licence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Open science repositories </a:t>
            </a:r>
          </a:p>
          <a:p>
            <a:pPr lvl="2"/>
            <a:r>
              <a:rPr lang="cs-CZ" dirty="0">
                <a:sym typeface="Wingdings" panose="05000000000000000000" pitchFamily="2" charset="2"/>
                <a:hlinkClick r:id="rId2"/>
              </a:rPr>
              <a:t>https://openscience.muni.cz/</a:t>
            </a:r>
            <a:endParaRPr lang="cs-CZ" dirty="0">
              <a:sym typeface="Wingdings" panose="05000000000000000000" pitchFamily="2" charset="2"/>
            </a:endParaRPr>
          </a:p>
          <a:p>
            <a:pPr algn="l"/>
            <a:r>
              <a:rPr lang="en-US" sz="2400" i="0" dirty="0">
                <a:effectLst/>
              </a:rPr>
              <a:t>European legislation on open data and the re-use of public sector information</a:t>
            </a:r>
            <a:endParaRPr lang="cs-CZ" sz="2400" i="0" dirty="0">
              <a:effectLst/>
            </a:endParaRPr>
          </a:p>
          <a:p>
            <a:pPr lvl="1"/>
            <a:r>
              <a:rPr lang="en-US" sz="2000" dirty="0">
                <a:hlinkClick r:id="rId3"/>
              </a:rPr>
              <a:t>https://ec.europa.eu/digital-single-market/en/european-legislation-reuse-public-sector-information</a:t>
            </a:r>
            <a:endParaRPr lang="en-US" sz="2000" i="0" dirty="0">
              <a:effectLst/>
            </a:endParaRP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142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F5AC67-9F20-4EB7-B6D1-70EA78E6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br>
              <a:rPr lang="en-AU">
                <a:solidFill>
                  <a:srgbClr val="000000"/>
                </a:solidFill>
              </a:rPr>
            </a:b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A3D70-7CF4-425D-BCC7-AE1BF7B1D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How is Big Data (e.g. searches from Google) different from „conventional“ survey/interview/experiment etc. data?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FB067-8FE1-44E6-8B96-ACE3B6FE9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5" r="36280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91254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Širokoúhlá obrazovka</PresentationFormat>
  <Paragraphs>64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MSReferenceSansSerif</vt:lpstr>
      <vt:lpstr>Motiv Office</vt:lpstr>
      <vt:lpstr>Big Data and Security</vt:lpstr>
      <vt:lpstr>Presentation outline</vt:lpstr>
      <vt:lpstr>Manyika et al. (2011, 1):</vt:lpstr>
      <vt:lpstr>Manyika et al. (2011, 1):</vt:lpstr>
      <vt:lpstr>Are data more valuable than oil?</vt:lpstr>
      <vt:lpstr>Three approaches (PWC, 2019)</vt:lpstr>
      <vt:lpstr>Are data more valuable than oil? It depends on the data.</vt:lpstr>
      <vt:lpstr>How to do research with Big Data?</vt:lpstr>
      <vt:lpstr> </vt:lpstr>
      <vt:lpstr>There are pros as well as cons (Davidowitz, 2015)</vt:lpstr>
      <vt:lpstr>Legitimate ways of use</vt:lpstr>
      <vt:lpstr>Problematic ways of use</vt:lpstr>
      <vt:lpstr>References</vt:lpstr>
      <vt:lpstr>Thank you for the attention. Questions and your presentations.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and Security</dc:title>
  <dc:creator>Jan Kleiner</dc:creator>
  <cp:lastModifiedBy>Jan Kleiner</cp:lastModifiedBy>
  <cp:revision>3</cp:revision>
  <dcterms:created xsi:type="dcterms:W3CDTF">2020-10-30T12:39:15Z</dcterms:created>
  <dcterms:modified xsi:type="dcterms:W3CDTF">2020-10-30T12:40:06Z</dcterms:modified>
</cp:coreProperties>
</file>