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3" r:id="rId2"/>
  </p:sldMasterIdLst>
  <p:notesMasterIdLst>
    <p:notesMasterId r:id="rId53"/>
  </p:notesMasterIdLst>
  <p:sldIdLst>
    <p:sldId id="256" r:id="rId3"/>
    <p:sldId id="257" r:id="rId4"/>
    <p:sldId id="258" r:id="rId5"/>
    <p:sldId id="259" r:id="rId6"/>
    <p:sldId id="260" r:id="rId7"/>
    <p:sldId id="262" r:id="rId8"/>
    <p:sldId id="444" r:id="rId9"/>
    <p:sldId id="432" r:id="rId10"/>
    <p:sldId id="263" r:id="rId11"/>
    <p:sldId id="265" r:id="rId12"/>
    <p:sldId id="429" r:id="rId13"/>
    <p:sldId id="266" r:id="rId14"/>
    <p:sldId id="445" r:id="rId15"/>
    <p:sldId id="455" r:id="rId16"/>
    <p:sldId id="446" r:id="rId17"/>
    <p:sldId id="264" r:id="rId18"/>
    <p:sldId id="270" r:id="rId19"/>
    <p:sldId id="267" r:id="rId20"/>
    <p:sldId id="268" r:id="rId21"/>
    <p:sldId id="272" r:id="rId22"/>
    <p:sldId id="451" r:id="rId23"/>
    <p:sldId id="450" r:id="rId24"/>
    <p:sldId id="271" r:id="rId25"/>
    <p:sldId id="273" r:id="rId26"/>
    <p:sldId id="274" r:id="rId27"/>
    <p:sldId id="449" r:id="rId28"/>
    <p:sldId id="275" r:id="rId29"/>
    <p:sldId id="452" r:id="rId30"/>
    <p:sldId id="453" r:id="rId31"/>
    <p:sldId id="414" r:id="rId32"/>
    <p:sldId id="417" r:id="rId33"/>
    <p:sldId id="443" r:id="rId34"/>
    <p:sldId id="436" r:id="rId35"/>
    <p:sldId id="439" r:id="rId36"/>
    <p:sldId id="378" r:id="rId37"/>
    <p:sldId id="385" r:id="rId38"/>
    <p:sldId id="386" r:id="rId39"/>
    <p:sldId id="387" r:id="rId40"/>
    <p:sldId id="388" r:id="rId41"/>
    <p:sldId id="389" r:id="rId42"/>
    <p:sldId id="390" r:id="rId43"/>
    <p:sldId id="391" r:id="rId44"/>
    <p:sldId id="393" r:id="rId45"/>
    <p:sldId id="394" r:id="rId46"/>
    <p:sldId id="395" r:id="rId47"/>
    <p:sldId id="396" r:id="rId48"/>
    <p:sldId id="397" r:id="rId49"/>
    <p:sldId id="398" r:id="rId50"/>
    <p:sldId id="456" r:id="rId51"/>
    <p:sldId id="457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871C7-1082-40A3-A028-93A3EE13569E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711CE-FF18-4BFA-9B54-0D0B662D7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854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>
            <a:extLst>
              <a:ext uri="{FF2B5EF4-FFF2-40B4-BE49-F238E27FC236}">
                <a16:creationId xmlns:a16="http://schemas.microsoft.com/office/drawing/2014/main" id="{DCFB5C8F-A924-4974-B32C-B806E89665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54013" y="746125"/>
            <a:ext cx="6091237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>
            <a:extLst>
              <a:ext uri="{FF2B5EF4-FFF2-40B4-BE49-F238E27FC236}">
                <a16:creationId xmlns:a16="http://schemas.microsoft.com/office/drawing/2014/main" id="{567D2095-AEC3-4ACE-BC21-50F5900408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675" y="4316413"/>
            <a:ext cx="5903913" cy="5329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cs-CZ" altLang="cs-CZ" sz="1400"/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id="{F639B2F6-4D0C-437C-88FC-AF96922451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631B05-99BA-4892-9071-C45060D7DFE7}" type="slidenum">
              <a:rPr lang="en-US" altLang="cs-CZ">
                <a:latin typeface="Calibri" panose="020F0502020204030204" pitchFamily="34" charset="0"/>
              </a:rPr>
              <a:pPr/>
              <a:t>33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418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38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106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7">
            <a:extLst>
              <a:ext uri="{FF2B5EF4-FFF2-40B4-BE49-F238E27FC236}">
                <a16:creationId xmlns:a16="http://schemas.microsoft.com/office/drawing/2014/main" id="{68F4E9CB-5133-488A-963B-36A1005FCC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40218" y="-9525"/>
            <a:ext cx="12272435" cy="6877050"/>
            <a:chOff x="-30304" y="-9000"/>
            <a:chExt cx="9204608" cy="6876000"/>
          </a:xfrm>
        </p:grpSpPr>
        <p:pic>
          <p:nvPicPr>
            <p:cNvPr id="8" name="Picture 3" descr="D:\BACKUP_LENKA\Plocha\MINISTERSVO_OBRANY\ppt10\pt_103.jpg">
              <a:extLst>
                <a:ext uri="{FF2B5EF4-FFF2-40B4-BE49-F238E27FC236}">
                  <a16:creationId xmlns:a16="http://schemas.microsoft.com/office/drawing/2014/main" id="{AB1F84A7-D8FE-4032-9869-4D85345E5BD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304" y="-9000"/>
              <a:ext cx="9204608" cy="687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 descr="D:\BACKUP_LENKA\Plocha\MINISTERSVO_OBRANY\ppt10\logo_erb.emf">
              <a:extLst>
                <a:ext uri="{FF2B5EF4-FFF2-40B4-BE49-F238E27FC236}">
                  <a16:creationId xmlns:a16="http://schemas.microsoft.com/office/drawing/2014/main" id="{999197B0-BE35-4520-885C-5E6A0099338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620688"/>
              <a:ext cx="897532" cy="1195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787AB27-A67D-4C14-BD18-61E90DCE3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67" y="6453189"/>
            <a:ext cx="8257117" cy="1984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cs-CZ" sz="700" b="1">
                <a:solidFill>
                  <a:srgbClr val="000000"/>
                </a:solidFill>
              </a:rPr>
              <a:t>MINISTERSTVO OBRANY ČR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číslo snímku 8">
            <a:extLst>
              <a:ext uri="{FF2B5EF4-FFF2-40B4-BE49-F238E27FC236}">
                <a16:creationId xmlns:a16="http://schemas.microsoft.com/office/drawing/2014/main" id="{F012B47F-BEB1-42E8-A871-76371AF684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00633" y="623728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solidFill>
                  <a:srgbClr val="FFFFFF"/>
                </a:solidFill>
              </a:defRPr>
            </a:lvl1pPr>
          </a:lstStyle>
          <a:p>
            <a:fld id="{51104E6F-B405-4081-972F-EA25468A927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6745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463438-50E9-447F-9EBD-AFFE6999F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84CA032-4023-4388-BE5C-148D03FCB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B4D9FC-AB9D-4224-B6DF-EE4F5CBF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A10D-E2B3-405D-BBF1-71256F6E1858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0EF333-EC2F-4AA1-B81F-2A408A79A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79DCC2-BBB9-4ADE-9B89-9E2AFC928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CD65-53B1-4CD7-A078-667311E09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616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3F6AE6-E8EF-49ED-937F-7C4AAF5B4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CD5FB2-463A-4755-8A0A-3E0695B09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334052-21EC-4302-8A44-715252FD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A10D-E2B3-405D-BBF1-71256F6E1858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20C212-D99A-486E-BBEB-0DE503A44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DF4F0B-7E2F-4375-BB83-757FF7B1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CD65-53B1-4CD7-A078-667311E09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791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C9831-1E39-46C2-94D7-C08E00DC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A4404A1-09B2-46B4-AF18-3B2D6A4DE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602277-3993-4862-92CA-C5B662FF4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A10D-E2B3-405D-BBF1-71256F6E1858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A6D1A3-E9D6-4021-95E7-5B5CAC074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903AF6-29B7-435F-BC40-C2C1F6BA4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CD65-53B1-4CD7-A078-667311E09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6941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994DF-EA1A-4578-8404-F89267DCF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E032A7-C82A-4E0A-B37A-4FBB2DED56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8010B92-6778-4887-89CB-F64B621D7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C6577B5-4737-4BCB-9C51-A40E735EF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A10D-E2B3-405D-BBF1-71256F6E1858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E3416F4-4414-4FDE-92F2-75A893B7B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1540FC-125C-4D7D-9440-622ABAD13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CD65-53B1-4CD7-A078-667311E09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681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F21A0B-F1E1-41F3-BC77-00D76C3C2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7463BD9-6583-43E6-A92E-4CA451D0B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40F724A-B099-4545-ADA3-7CC033D97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68068A8-171B-4729-A507-A673896F9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977E904-E3C3-4C28-9688-32E375BA7D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199038F-538D-41EC-A95B-05E455BCC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A10D-E2B3-405D-BBF1-71256F6E1858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7FC176A-69E9-4924-B394-22F8D62A4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FFBF2D0-B581-4541-9C0A-3BFE5CC7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CD65-53B1-4CD7-A078-667311E09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230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530E43-30F3-4E54-A95D-ECFA4F55D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D2932D9-CD5F-4B0B-AC02-FA48AC97D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A10D-E2B3-405D-BBF1-71256F6E1858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9067CD9-8E6F-4708-93A6-230A04596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C059B1-1708-4522-A779-B3B1F87E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CD65-53B1-4CD7-A078-667311E09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985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EFBF52F-1239-4916-8923-9AC832187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A10D-E2B3-405D-BBF1-71256F6E1858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B646A2A-E5A4-4D04-81A4-CC305F62E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0277872-9339-402E-AC8A-005CC9973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CD65-53B1-4CD7-A078-667311E09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9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944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C66849-F4DB-44F3-AF1F-299A19032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533323-A961-42EC-AB3C-ADECD2473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0FD0A03-A5B2-4184-AC6D-471C0BE8D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25D48B1-7AB2-4907-B2EA-A0C77BE9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A10D-E2B3-405D-BBF1-71256F6E1858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AF0179A-1437-4634-BE1F-C1AEFB6D7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1280444-1B8A-498F-9A71-2792A908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CD65-53B1-4CD7-A078-667311E09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993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151987-BA68-42E8-A73D-51817AC12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DFE870D-AD3E-4C03-A1FE-F3A1E4B87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F465F7B-1130-4851-9D41-42AAC7E86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580F4B7-918D-4A34-97A0-593B583FE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A10D-E2B3-405D-BBF1-71256F6E1858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0B2F1A-A2C6-4E40-B2F3-2297AE123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3C222BA-C992-416D-A06E-A8CF3EDBD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CD65-53B1-4CD7-A078-667311E09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70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8D2B95-7F18-4078-A6A5-8B5298C6E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21744A8-82FB-4575-ADC1-89E8FEC016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06EC6C-5694-4002-81E6-3F50038EA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A10D-E2B3-405D-BBF1-71256F6E1858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1140F8-EDA6-4A7F-9D76-20A9428DD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2E4F325-E67E-43BE-80A2-9F048F158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CD65-53B1-4CD7-A078-667311E09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008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59EB3C3-D575-4ED9-BD26-26BFBE935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5C1B5EA-FCD7-4823-A2A7-304F198E0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D38698-E50B-48D3-8623-9A65C4A12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A10D-E2B3-405D-BBF1-71256F6E1858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9956A9-ABD6-44BB-858D-6C3CE524F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DD8728-3697-4843-ACC8-4E264432D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3CD65-53B1-4CD7-A078-667311E09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37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625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13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2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49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68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0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ADC2A2F-1920-4D1C-BA95-86669873E76E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64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ADC2A2F-1920-4D1C-BA95-86669873E76E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3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83EFA9C-9D90-49CB-869C-7C1ABF539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845D23C-BD13-48F5-B830-650B35FA6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D8AE46-76D5-4B4D-B391-D8863C0371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A10D-E2B3-405D-BBF1-71256F6E1858}" type="datetimeFigureOut">
              <a:rPr lang="cs-CZ" smtClean="0"/>
              <a:t>30.09.2020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5D0F5D-1630-4029-A08E-88F4C6396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0EC01C-1DC9-4B66-92E1-25A8D9314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3CD65-53B1-4CD7-A078-667311E09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09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ob.cz/cbvss/Documents/publikace/Pristupy%20k%20tvorbe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tabaze-strategie.cz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32F57-1C55-45FD-ADC0-074D06E9F1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TVORBA STRATEGIE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A3D6BE-3B8E-4D74-ADF4-54DEA3BB91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T1: ÚVOD DO PŘEDMĚTU</a:t>
            </a:r>
          </a:p>
        </p:txBody>
      </p:sp>
    </p:spTree>
    <p:extLst>
      <p:ext uri="{BB962C8B-B14F-4D97-AF65-F5344CB8AC3E}">
        <p14:creationId xmlns:p14="http://schemas.microsoft.com/office/powerpoint/2010/main" val="2389753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7715FD-36B0-4D3F-9867-2B031B66C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13355"/>
            <a:ext cx="7729728" cy="1188720"/>
          </a:xfrm>
        </p:spPr>
        <p:txBody>
          <a:bodyPr/>
          <a:lstStyle/>
          <a:p>
            <a:r>
              <a:rPr lang="cs-CZ" dirty="0"/>
              <a:t>VEŘEJNÁ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1591A3-4D75-43C3-AD38-70EE64C24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17" y="1587059"/>
            <a:ext cx="11445766" cy="5010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kontextu Metodiky přípravy veřejných strategií: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Střednědobý až dlouhodobý dokument veřejné správy,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Ucelený soubor opatření směřujících k dosažení cílů ve stanovené oblasti,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 dostatečnou míru podrobnosti,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Vzájemně vyvážené a propojené tři části – analytická, strategická a implementační,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Vymezuje problém, stanovuje vizi (tj. budoucí žádoucí stav v dané oblasti),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Stanovuje cíle, jichž má být dosaženo,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Opatření, jejichž prostřednictvím jsou jednotlivé cíle naplněny,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Způsob implementace (vymezení odpovědnosti, časový a finanční rámec),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Způsob vyhodnocení plnění cílů a opatření, včetně sady indikátorů a termínů.</a:t>
            </a:r>
          </a:p>
        </p:txBody>
      </p:sp>
    </p:spTree>
    <p:extLst>
      <p:ext uri="{BB962C8B-B14F-4D97-AF65-F5344CB8AC3E}">
        <p14:creationId xmlns:p14="http://schemas.microsoft.com/office/powerpoint/2010/main" val="2713406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prochazkaj\AppData\Local\Microsoft\Windows\Temporary Internet Files\Content.Outlook\0211DZU1\Snímek23.JPG">
            <a:extLst>
              <a:ext uri="{FF2B5EF4-FFF2-40B4-BE49-F238E27FC236}">
                <a16:creationId xmlns:a16="http://schemas.microsoft.com/office/drawing/2014/main" id="{AD0EE6E5-24F4-4D52-BE51-9F1D6C93F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Šipka: doprava 1">
            <a:extLst>
              <a:ext uri="{FF2B5EF4-FFF2-40B4-BE49-F238E27FC236}">
                <a16:creationId xmlns:a16="http://schemas.microsoft.com/office/drawing/2014/main" id="{609D7C04-AE7D-482D-B4B5-FE2A212CE00D}"/>
              </a:ext>
            </a:extLst>
          </p:cNvPr>
          <p:cNvSpPr/>
          <p:nvPr/>
        </p:nvSpPr>
        <p:spPr>
          <a:xfrm>
            <a:off x="2280745" y="3429000"/>
            <a:ext cx="2396358" cy="597618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HODNOTY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DF8D881-B01B-400D-8132-AD27426578BD}"/>
              </a:ext>
            </a:extLst>
          </p:cNvPr>
          <p:cNvSpPr txBox="1"/>
          <p:nvPr/>
        </p:nvSpPr>
        <p:spPr>
          <a:xfrm flipH="1">
            <a:off x="399027" y="4026618"/>
            <a:ext cx="3657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 co věříme, co prosazujeme?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Jaké jsou naše zájmy?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10309" y="557048"/>
            <a:ext cx="1130104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600" dirty="0"/>
              <a:t>RÁMEC PRO TVORBU STRATEGIE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714F66-8A18-489F-A63B-A7F0CE115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7925C3-9BE6-4D9F-90B8-BEE640A8D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C87CED9-A5C8-4BE9-97AA-477EECD9C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5508" y="964692"/>
            <a:ext cx="375424" cy="5355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T</a:t>
            </a:r>
          </a:p>
          <a:p>
            <a:r>
              <a:rPr lang="cs-CZ" dirty="0"/>
              <a:t>Y</a:t>
            </a:r>
          </a:p>
          <a:p>
            <a:r>
              <a:rPr lang="cs-CZ" dirty="0"/>
              <a:t>P</a:t>
            </a:r>
          </a:p>
          <a:p>
            <a:r>
              <a:rPr lang="cs-CZ" dirty="0"/>
              <a:t>O</a:t>
            </a:r>
          </a:p>
          <a:p>
            <a:r>
              <a:rPr lang="cs-CZ" dirty="0"/>
              <a:t>L</a:t>
            </a:r>
          </a:p>
          <a:p>
            <a:r>
              <a:rPr lang="cs-CZ" dirty="0"/>
              <a:t>O</a:t>
            </a:r>
          </a:p>
          <a:p>
            <a:r>
              <a:rPr lang="cs-CZ" dirty="0"/>
              <a:t>G</a:t>
            </a:r>
          </a:p>
          <a:p>
            <a:r>
              <a:rPr lang="cs-CZ" dirty="0"/>
              <a:t>I</a:t>
            </a:r>
          </a:p>
          <a:p>
            <a:r>
              <a:rPr lang="cs-CZ" dirty="0"/>
              <a:t>E</a:t>
            </a:r>
          </a:p>
          <a:p>
            <a:endParaRPr lang="cs-CZ" dirty="0"/>
          </a:p>
          <a:p>
            <a:r>
              <a:rPr lang="cs-CZ" dirty="0"/>
              <a:t>D</a:t>
            </a:r>
          </a:p>
          <a:p>
            <a:r>
              <a:rPr lang="cs-CZ" dirty="0"/>
              <a:t>O</a:t>
            </a:r>
          </a:p>
          <a:p>
            <a:r>
              <a:rPr lang="cs-CZ" dirty="0"/>
              <a:t>K</a:t>
            </a:r>
          </a:p>
          <a:p>
            <a:r>
              <a:rPr lang="cs-CZ" dirty="0"/>
              <a:t>U</a:t>
            </a:r>
          </a:p>
          <a:p>
            <a:r>
              <a:rPr lang="cs-CZ" dirty="0"/>
              <a:t>M</a:t>
            </a:r>
          </a:p>
          <a:p>
            <a:r>
              <a:rPr lang="cs-CZ" dirty="0"/>
              <a:t>E</a:t>
            </a:r>
          </a:p>
          <a:p>
            <a:r>
              <a:rPr lang="cs-CZ" dirty="0"/>
              <a:t>N</a:t>
            </a:r>
          </a:p>
          <a:p>
            <a:r>
              <a:rPr lang="cs-CZ" dirty="0"/>
              <a:t>T</a:t>
            </a:r>
          </a:p>
          <a:p>
            <a:r>
              <a:rPr lang="cs-CZ" dirty="0"/>
              <a:t>Ů</a:t>
            </a:r>
          </a:p>
        </p:txBody>
      </p:sp>
    </p:spTree>
    <p:extLst>
      <p:ext uri="{BB962C8B-B14F-4D97-AF65-F5344CB8AC3E}">
        <p14:creationId xmlns:p14="http://schemas.microsoft.com/office/powerpoint/2010/main" val="3231781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6B22EE-8AC6-42E0-9400-8CDB46D56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b="1" cap="none" dirty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FÁZE TKD</a:t>
            </a:r>
            <a:endParaRPr lang="cs-CZ" dirty="0"/>
          </a:p>
        </p:txBody>
      </p:sp>
      <p:sp>
        <p:nvSpPr>
          <p:cNvPr id="63491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69026" y="2174875"/>
            <a:ext cx="4041775" cy="3951288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3492" name="Zástupný symbol pro číslo snímku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D2546F0-7346-4426-AF1E-B31606370843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Zástupný symbol pro obsah 3">
            <a:extLst>
              <a:ext uri="{FF2B5EF4-FFF2-40B4-BE49-F238E27FC236}">
                <a16:creationId xmlns:a16="http://schemas.microsoft.com/office/drawing/2014/main" id="{BF465AE9-E79A-48A2-AAA3-2D46102A8253}"/>
              </a:ext>
            </a:extLst>
          </p:cNvPr>
          <p:cNvGraphicFramePr>
            <a:graphicFrameLocks/>
          </p:cNvGraphicFramePr>
          <p:nvPr/>
        </p:nvGraphicFramePr>
        <p:xfrm>
          <a:off x="1522413" y="1831975"/>
          <a:ext cx="9144001" cy="5037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6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2320">
                <a:tc>
                  <a:txBody>
                    <a:bodyPr/>
                    <a:lstStyle/>
                    <a:p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FÁZE</a:t>
                      </a:r>
                    </a:p>
                  </a:txBody>
                  <a:tcPr marL="91439" marR="91439" marT="39440" marB="39440"/>
                </a:tc>
                <a:tc>
                  <a:txBody>
                    <a:bodyPr/>
                    <a:lstStyle/>
                    <a:p>
                      <a:r>
                        <a:rPr lang="cs-CZ" sz="2800" dirty="0">
                          <a:solidFill>
                            <a:schemeClr val="tx1"/>
                          </a:solidFill>
                        </a:rPr>
                        <a:t>AKTIVITY</a:t>
                      </a:r>
                    </a:p>
                  </a:txBody>
                  <a:tcPr marL="91439" marR="91439" marT="39440" marB="394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1398">
                <a:tc>
                  <a:txBody>
                    <a:bodyPr/>
                    <a:lstStyle/>
                    <a:p>
                      <a:r>
                        <a:rPr lang="cs-CZ" sz="2800" dirty="0"/>
                        <a:t>F8</a:t>
                      </a:r>
                    </a:p>
                    <a:p>
                      <a:endParaRPr lang="cs-CZ" sz="2800" dirty="0"/>
                    </a:p>
                  </a:txBody>
                  <a:tcPr marL="91439" marR="91439" marT="39440" marB="3944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800" dirty="0"/>
                        <a:t>A.8.1. Revize</a:t>
                      </a:r>
                      <a:r>
                        <a:rPr lang="cs-CZ" sz="2800" baseline="0" dirty="0"/>
                        <a:t> a dopracování plánu schvalování</a:t>
                      </a:r>
                      <a:endParaRPr lang="cs-CZ" sz="2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800" dirty="0"/>
                    </a:p>
                  </a:txBody>
                  <a:tcPr marL="91439" marR="91439" marT="39440" marB="394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5750">
                <a:tc>
                  <a:txBody>
                    <a:bodyPr/>
                    <a:lstStyle/>
                    <a:p>
                      <a:r>
                        <a:rPr lang="cs-CZ" sz="2800" dirty="0"/>
                        <a:t>F8</a:t>
                      </a:r>
                    </a:p>
                  </a:txBody>
                  <a:tcPr marL="91439" marR="91439" marT="39440" marB="3944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800" dirty="0"/>
                        <a:t>A.8.2. Interní připomínkování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800" dirty="0"/>
                        <a:t>A.8.3. Externí připomínkování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s-CZ" sz="2800" dirty="0"/>
                    </a:p>
                  </a:txBody>
                  <a:tcPr marL="91439" marR="91439" marT="39440" marB="394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7670">
                <a:tc>
                  <a:txBody>
                    <a:bodyPr/>
                    <a:lstStyle/>
                    <a:p>
                      <a:r>
                        <a:rPr lang="cs-CZ" sz="2800" dirty="0"/>
                        <a:t>F8</a:t>
                      </a:r>
                    </a:p>
                  </a:txBody>
                  <a:tcPr marL="91439" marR="91439" marT="39440" marB="3944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800" dirty="0"/>
                        <a:t>A.8.4.</a:t>
                      </a:r>
                      <a:r>
                        <a:rPr lang="cs-CZ" sz="2800" baseline="0" dirty="0"/>
                        <a:t> Schválení koncepce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800" baseline="0" dirty="0"/>
                        <a:t>A.8.5. Uzavření projektu</a:t>
                      </a:r>
                      <a:endParaRPr lang="cs-CZ" sz="2800" dirty="0"/>
                    </a:p>
                  </a:txBody>
                  <a:tcPr marL="91439" marR="91439" marT="39440" marB="3944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3510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453" y="0"/>
            <a:ext cx="123742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306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0797" y="155800"/>
            <a:ext cx="7729728" cy="1188720"/>
          </a:xfrm>
        </p:spPr>
        <p:txBody>
          <a:bodyPr/>
          <a:lstStyle/>
          <a:p>
            <a:r>
              <a:rPr lang="cs-CZ" dirty="0"/>
              <a:t>legenda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62712" y="1477459"/>
            <a:ext cx="4271771" cy="3101982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HORIZONT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ÁLNÍ OSA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GENERICKÝ (OBECNÝ)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strategic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(obecné) cíle, konceptualizace problému, obecný zdrojový rámec, chybí realizační rámec (spíše politika)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cs-CZ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SPECIFICKÝ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specific</a:t>
            </a:r>
            <a:r>
              <a:rPr lang="cs-CZ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cíle a úkoly (SMART), podrobné vymezení nákladů, rozpracovaný realizační rámec (spíše plán)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32807" y="1477459"/>
            <a:ext cx="5525439" cy="3101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VERTI</a:t>
            </a:r>
            <a:r>
              <a:rPr lang="cs-CZ" dirty="0"/>
              <a:t>KÁLNÍ OSA</a:t>
            </a:r>
          </a:p>
          <a:p>
            <a:r>
              <a:rPr lang="en-US" dirty="0"/>
              <a:t>PREEMPTIVE </a:t>
            </a:r>
            <a:r>
              <a:rPr lang="cs-CZ" dirty="0"/>
              <a:t>(PROAKTIVNÍ) </a:t>
            </a:r>
            <a:r>
              <a:rPr lang="en-US" dirty="0"/>
              <a:t>– </a:t>
            </a:r>
            <a:r>
              <a:rPr lang="cs-CZ" dirty="0"/>
              <a:t>dlouhodobé zaměření dokumentu, pohled za horizont, snaha utvářet budoucí prostředí</a:t>
            </a:r>
            <a:r>
              <a:rPr lang="en-US" dirty="0"/>
              <a:t> </a:t>
            </a:r>
            <a:endParaRPr lang="cs-CZ" dirty="0"/>
          </a:p>
          <a:p>
            <a:r>
              <a:rPr lang="en-US" dirty="0"/>
              <a:t>REACTIVE </a:t>
            </a:r>
            <a:r>
              <a:rPr lang="cs-CZ" dirty="0"/>
              <a:t>(REAKTIVNÍ) </a:t>
            </a:r>
            <a:r>
              <a:rPr lang="en-US" dirty="0"/>
              <a:t>– </a:t>
            </a:r>
            <a:r>
              <a:rPr lang="cs-CZ" dirty="0" err="1"/>
              <a:t>krátodobé</a:t>
            </a:r>
            <a:r>
              <a:rPr lang="cs-CZ" dirty="0"/>
              <a:t> zaměření </a:t>
            </a:r>
            <a:r>
              <a:rPr lang="cs-CZ" dirty="0" err="1"/>
              <a:t>dokumetu</a:t>
            </a:r>
            <a:r>
              <a:rPr lang="cs-CZ" dirty="0"/>
              <a:t>, odrážející především současnost, případně reagující pouze na vývoj v minulosti</a:t>
            </a:r>
            <a:r>
              <a:rPr lang="en-US" dirty="0"/>
              <a:t> </a:t>
            </a:r>
            <a:endParaRPr lang="cs-CZ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62712" y="4579441"/>
            <a:ext cx="11676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PRŮMĚR KRUHU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Malý průměr vyjadřuje nižší míru komplexnosti, zaměření především na jeden dominantní nástroj moci státu, v případě obranné strategie dominuje vojenský nástroj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Větší průměr vyjadřuje vyšší míru komplexního přístupu se zapojením všech nástrojů moci státu (DIMEFILE)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/>
              <a:t>BARVA KRUHU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Zelená – jasně vymezený cílový stav; Oranžová – obecně vymezený cílový stav;  Červená – vágně vymezený cílový stav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3809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4515" name="Zástupný symbol pro text 2"/>
          <p:cNvSpPr>
            <a:spLocks noGrp="1"/>
          </p:cNvSpPr>
          <p:nvPr>
            <p:ph type="body" idx="1"/>
          </p:nvPr>
        </p:nvSpPr>
        <p:spPr>
          <a:xfrm>
            <a:off x="1981200" y="1535113"/>
            <a:ext cx="4040188" cy="639762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4516" name="Zástupný symbol pro obsah 3"/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4517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69026" y="1535113"/>
            <a:ext cx="4041775" cy="639762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4518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69026" y="2174875"/>
            <a:ext cx="4041775" cy="3951288"/>
          </a:xfrm>
        </p:spPr>
        <p:txBody>
          <a:bodyPr/>
          <a:lstStyle/>
          <a:p>
            <a:endParaRPr lang="cs-CZ" altLang="cs-CZ"/>
          </a:p>
        </p:txBody>
      </p:sp>
      <p:sp>
        <p:nvSpPr>
          <p:cNvPr id="64519" name="Zástupný symbol pro číslo snímku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79678E-3D4F-4365-96A8-2007EF23F0C7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520" name="Obrázek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574" y="0"/>
            <a:ext cx="12261574" cy="671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428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567277-CE39-4206-9278-1FE003818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76" y="163308"/>
            <a:ext cx="11599524" cy="1188720"/>
          </a:xfrm>
        </p:spPr>
        <p:txBody>
          <a:bodyPr/>
          <a:lstStyle/>
          <a:p>
            <a:r>
              <a:rPr lang="cs-CZ" dirty="0"/>
              <a:t>THE NATIONAL DEFENCE STRATEGY PURPOSE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639090-BC78-4E27-BA59-8EF47D964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76" y="2193189"/>
            <a:ext cx="7617985" cy="4311919"/>
          </a:xfrm>
        </p:spPr>
        <p:txBody>
          <a:bodyPr>
            <a:normAutofit/>
          </a:bodyPr>
          <a:lstStyle/>
          <a:p>
            <a:r>
              <a:rPr lang="cs-CZ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rovides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clear road map 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the Department of Defense to meet the </a:t>
            </a:r>
            <a:r>
              <a:rPr lang="en-US" sz="2400" b="1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posed by a re-emergence of long-term strategic competition with China and Russia.</a:t>
            </a:r>
            <a:endParaRPr lang="cs-CZ" sz="24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b="0" i="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cknowledges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an increasingly complex global </a:t>
            </a:r>
            <a:r>
              <a:rPr lang="en-US" sz="2400" b="1" i="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security environment</a:t>
            </a:r>
            <a:r>
              <a:rPr lang="en-US" sz="24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characterized by overt challenges to the free and open international order.</a:t>
            </a:r>
            <a:endParaRPr lang="cs-CZ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67CB272-6C70-46BD-8D11-A61AA7E1D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661" y="1352028"/>
            <a:ext cx="4286339" cy="5505972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7DDB124-51C2-41A4-8563-61C5C1B248A7}"/>
              </a:ext>
            </a:extLst>
          </p:cNvPr>
          <p:cNvSpPr/>
          <p:nvPr/>
        </p:nvSpPr>
        <p:spPr>
          <a:xfrm>
            <a:off x="523982" y="5429892"/>
            <a:ext cx="6996701" cy="1075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ADAPTACE STÁTU (ORGANIZACE) NA NOVÉ  VÝZVY</a:t>
            </a:r>
          </a:p>
        </p:txBody>
      </p:sp>
    </p:spTree>
    <p:extLst>
      <p:ext uri="{BB962C8B-B14F-4D97-AF65-F5344CB8AC3E}">
        <p14:creationId xmlns:p14="http://schemas.microsoft.com/office/powerpoint/2010/main" val="2015854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E137DD-DF5F-42C5-BBF6-1A8C33C48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23" y="136635"/>
            <a:ext cx="7729728" cy="6495396"/>
          </a:xfrm>
        </p:spPr>
        <p:txBody>
          <a:bodyPr>
            <a:noAutofit/>
          </a:bodyPr>
          <a:lstStyle/>
          <a:p>
            <a:r>
              <a:rPr lang="en-US" sz="2400" dirty="0"/>
              <a:t>AMBITION: France must have a battle-hardened Army, ready to face the toughest clashes up to a major confrontation and capable of winning.</a:t>
            </a:r>
            <a:endParaRPr lang="cs-CZ" sz="2400" dirty="0"/>
          </a:p>
          <a:p>
            <a:r>
              <a:rPr lang="cs-CZ" sz="2400" dirty="0"/>
              <a:t>ZHODNOCENÍ PROSTŘEDÍ</a:t>
            </a:r>
          </a:p>
          <a:p>
            <a:pPr lvl="1"/>
            <a:r>
              <a:rPr lang="cs-CZ" sz="2400" dirty="0"/>
              <a:t>STRATEGICKÁ NEJISTOTA (geopolitické změny, selhávání Evropy zajistit svoji obranu, narušení vnitřní koheze a společenské odolnosti)</a:t>
            </a:r>
          </a:p>
          <a:p>
            <a:pPr lvl="1"/>
            <a:r>
              <a:rPr lang="cs-CZ" sz="2400" dirty="0"/>
              <a:t>ROZŠIŘOVÁNÍ KONFLIKTNÍCH OBLASTÍ (potenciál pro vznik velkého vojenského konfliktu, přítomnost hybridního válčení,  boj v kybernetickém prostoru a vesmíru).</a:t>
            </a:r>
          </a:p>
          <a:p>
            <a:r>
              <a:rPr lang="cs-CZ" sz="2400" dirty="0"/>
              <a:t>POLITICKO – VOJENSKÉ  AMBICE   </a:t>
            </a:r>
          </a:p>
          <a:p>
            <a:pPr lvl="1"/>
            <a:r>
              <a:rPr lang="cs-CZ" sz="2400" dirty="0"/>
              <a:t>UDRŽENÍ VOJENSKÉ SÍLY,  ARMÁDA VZOREM PRO EVROPSKÉ STÁTY (určující strategickou a operační kulturu)</a:t>
            </a:r>
          </a:p>
          <a:p>
            <a:pPr lvl="1"/>
            <a:r>
              <a:rPr lang="cs-CZ" sz="2400" dirty="0"/>
              <a:t>PŘIPRAVENOST A POHOTOVOST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B92DDF1-5E68-45A2-887A-F3FF22590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445" y="0"/>
            <a:ext cx="4064555" cy="294654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22D472D-468F-41F9-8929-C2B3E831737E}"/>
              </a:ext>
            </a:extLst>
          </p:cNvPr>
          <p:cNvSpPr txBox="1"/>
          <p:nvPr/>
        </p:nvSpPr>
        <p:spPr>
          <a:xfrm flipH="1">
            <a:off x="8127444" y="3285475"/>
            <a:ext cx="40645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STRATEGICKÉ CÍLE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PŘIPRAVENÍ LIDÉ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SCHOPNOSTI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VÝCVIK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PROCESY</a:t>
            </a:r>
          </a:p>
          <a:p>
            <a:endParaRPr lang="cs-CZ" sz="2400" dirty="0"/>
          </a:p>
          <a:p>
            <a:r>
              <a:rPr lang="cs-CZ" sz="2400" dirty="0"/>
              <a:t>STRATEGICKÉ PROJEKTY</a:t>
            </a:r>
          </a:p>
          <a:p>
            <a:r>
              <a:rPr lang="cs-CZ" sz="2400" dirty="0"/>
              <a:t>(12 projektů k </a:t>
            </a:r>
            <a:r>
              <a:rPr lang="cs-CZ" sz="2400" dirty="0" err="1"/>
              <a:t>napnění</a:t>
            </a:r>
            <a:r>
              <a:rPr lang="cs-CZ" sz="2400" dirty="0"/>
              <a:t> cílů)</a:t>
            </a:r>
          </a:p>
          <a:p>
            <a:pPr lvl="1"/>
            <a:endParaRPr lang="cs-CZ" sz="2400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FF36463-AF46-443C-985A-C432E5647609}"/>
              </a:ext>
            </a:extLst>
          </p:cNvPr>
          <p:cNvSpPr/>
          <p:nvPr/>
        </p:nvSpPr>
        <p:spPr>
          <a:xfrm>
            <a:off x="6716109" y="599089"/>
            <a:ext cx="1300341" cy="578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VIZE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12C6B88A-3CB5-4A4B-957B-D46B84D5E5E8}"/>
              </a:ext>
            </a:extLst>
          </p:cNvPr>
          <p:cNvSpPr/>
          <p:nvPr/>
        </p:nvSpPr>
        <p:spPr>
          <a:xfrm>
            <a:off x="4708635" y="1350578"/>
            <a:ext cx="3307816" cy="578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ANALÝZA HROZEB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3D8620EF-5016-42BA-86FD-466C5AD8DF6C}"/>
              </a:ext>
            </a:extLst>
          </p:cNvPr>
          <p:cNvSpPr/>
          <p:nvPr/>
        </p:nvSpPr>
        <p:spPr>
          <a:xfrm>
            <a:off x="5023945" y="4587765"/>
            <a:ext cx="3103499" cy="578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ZÁJMY, HODNOTY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E103EAE5-A3A6-441F-8C70-49B245C0409F}"/>
              </a:ext>
            </a:extLst>
          </p:cNvPr>
          <p:cNvSpPr/>
          <p:nvPr/>
        </p:nvSpPr>
        <p:spPr>
          <a:xfrm>
            <a:off x="8168851" y="6279930"/>
            <a:ext cx="3918046" cy="578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PROGRAMY, INICIATIVY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8AF44451-C1FF-47AD-86A6-BE6A1A50D16E}"/>
              </a:ext>
            </a:extLst>
          </p:cNvPr>
          <p:cNvSpPr/>
          <p:nvPr/>
        </p:nvSpPr>
        <p:spPr>
          <a:xfrm>
            <a:off x="10836165" y="3139965"/>
            <a:ext cx="1300341" cy="578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CÍLE</a:t>
            </a:r>
          </a:p>
        </p:txBody>
      </p:sp>
    </p:spTree>
    <p:extLst>
      <p:ext uri="{BB962C8B-B14F-4D97-AF65-F5344CB8AC3E}">
        <p14:creationId xmlns:p14="http://schemas.microsoft.com/office/powerpoint/2010/main" val="162773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75FDBD-8199-46A7-AE0A-3284EB41B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42ABE2-4CA2-46C5-8B19-FF143F91E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2B1A545-2EDF-4A76-AE7D-E1D3B8E1A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643852" y="964692"/>
            <a:ext cx="4485267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STRATEGIE NEMÁ STANOVENU</a:t>
            </a:r>
          </a:p>
          <a:p>
            <a:r>
              <a:rPr lang="cs-CZ" dirty="0"/>
              <a:t> JEDNOZNAČNOU VNITŘNÍ STRUKTURU!</a:t>
            </a:r>
          </a:p>
          <a:p>
            <a:endParaRPr lang="cs-CZ" dirty="0"/>
          </a:p>
          <a:p>
            <a:r>
              <a:rPr lang="cs-CZ" dirty="0"/>
              <a:t>OBECNĚ: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úvod – proč strategii tvoříme, východiska;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analýza (problém, budoucí vývoj);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vymezení cílového stavu;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způsob jeho dosažení v čase, náklady;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způsob hodnocení, rizika, komunikace. </a:t>
            </a:r>
          </a:p>
        </p:txBody>
      </p:sp>
    </p:spTree>
    <p:extLst>
      <p:ext uri="{BB962C8B-B14F-4D97-AF65-F5344CB8AC3E}">
        <p14:creationId xmlns:p14="http://schemas.microsoft.com/office/powerpoint/2010/main" val="1346567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D82749-A3F3-4B93-BD12-DF36EC474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0809"/>
            <a:ext cx="7729728" cy="1188720"/>
          </a:xfrm>
        </p:spPr>
        <p:txBody>
          <a:bodyPr/>
          <a:lstStyle/>
          <a:p>
            <a:r>
              <a:rPr lang="cs-CZ" dirty="0"/>
              <a:t>PŘÍSTUP K TVORBĚ 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7BF784-B1B1-4E82-8E33-1042AC12D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3610"/>
            <a:ext cx="12023834" cy="55243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rámci tvorby strategie musí být zodpovězeny následující základní otázky: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Proč je daná strategie vytvářena?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Co daná strategie řeší (problém) a v jakém hodnotovém kontextu (základě jakých kritérií)?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Jak bude daný problém řešen (a zda vůbec bude řešen)?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Jaký je cílový stav, kterého by mělo být realizací strategie dosaženo?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Koho se daná strategie týká (cílová skupina)?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Jaké může mít daná strategie dopady?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Kdy se bude problém řešit a kdy bude vyřešen?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Kdo bude problém řešit? Jak dlouho daná strategie platí?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Kolik bude dané řešení stát (jaké zdroje – finanční, lidské, organizační – bude nutno na dané řešení vynaložit)? Kdo poskytne potřebné zdroje?</a:t>
            </a:r>
          </a:p>
        </p:txBody>
      </p:sp>
    </p:spTree>
    <p:extLst>
      <p:ext uri="{BB962C8B-B14F-4D97-AF65-F5344CB8AC3E}">
        <p14:creationId xmlns:p14="http://schemas.microsoft.com/office/powerpoint/2010/main" val="2856383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62F01-1C2F-4FC8-B0C0-319C34B88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PŘEDNÁŠKY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4F7837-8043-400B-920D-85870C66A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cs-CZ" dirty="0"/>
              <a:t>PŘEDSTAVIT PŘEDMĚT</a:t>
            </a:r>
          </a:p>
          <a:p>
            <a:pPr lvl="1"/>
            <a:r>
              <a:rPr lang="cs-CZ" dirty="0"/>
              <a:t>CÍLE</a:t>
            </a:r>
          </a:p>
          <a:p>
            <a:pPr lvl="1"/>
            <a:r>
              <a:rPr lang="cs-CZ" dirty="0"/>
              <a:t>OBSAH</a:t>
            </a:r>
          </a:p>
          <a:p>
            <a:pPr lvl="1"/>
            <a:r>
              <a:rPr lang="cs-CZ" dirty="0"/>
              <a:t>PODMÍNKY STUDIA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ZADAT ÚKOLY KE ZPRACOVÁNÍ PŘÍPADOVÉ STUDIE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VYMEZIT ZÁKLADNÍ POJMY A ÚČEL STRATEGIE, TYPOLOGIE  STRATEGIÍ </a:t>
            </a:r>
          </a:p>
        </p:txBody>
      </p:sp>
    </p:spTree>
    <p:extLst>
      <p:ext uri="{BB962C8B-B14F-4D97-AF65-F5344CB8AC3E}">
        <p14:creationId xmlns:p14="http://schemas.microsoft.com/office/powerpoint/2010/main" val="3073843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58BEC8-ACA2-4563-A404-165AB0EB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14" y="123866"/>
            <a:ext cx="11887200" cy="1188720"/>
          </a:xfrm>
        </p:spPr>
        <p:txBody>
          <a:bodyPr/>
          <a:lstStyle/>
          <a:p>
            <a:r>
              <a:rPr lang="cs-CZ" dirty="0"/>
              <a:t>STRATEGY=ENDS+MEANS+WAYS</a:t>
            </a:r>
            <a:br>
              <a:rPr lang="cs-CZ" dirty="0"/>
            </a:br>
            <a:r>
              <a:rPr lang="en-US" sz="2000" dirty="0" err="1"/>
              <a:t>Lykke</a:t>
            </a:r>
            <a:r>
              <a:rPr lang="en-US" sz="2000" dirty="0"/>
              <a:t> model of military strategy</a:t>
            </a:r>
            <a:endParaRPr lang="cs-CZ" sz="2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6E8BAA-740A-490C-A35F-FE10D2AE3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207" y="1891862"/>
            <a:ext cx="11792607" cy="4966138"/>
          </a:xfrm>
        </p:spPr>
        <p:txBody>
          <a:bodyPr>
            <a:normAutofit/>
          </a:bodyPr>
          <a:lstStyle/>
          <a:p>
            <a:r>
              <a:rPr lang="cs-CZ" sz="2800" dirty="0"/>
              <a:t>ENDS:  cíle</a:t>
            </a:r>
          </a:p>
          <a:p>
            <a:r>
              <a:rPr lang="cs-CZ" sz="2800" dirty="0"/>
              <a:t>WAYS: způsob dosažení cílů</a:t>
            </a:r>
          </a:p>
          <a:p>
            <a:r>
              <a:rPr lang="cs-CZ" sz="2800" dirty="0"/>
              <a:t>MEANS: prostředky nezbytné k dosažení cílů</a:t>
            </a:r>
          </a:p>
          <a:p>
            <a:endParaRPr lang="cs-CZ" sz="2800" dirty="0"/>
          </a:p>
          <a:p>
            <a:r>
              <a:rPr lang="cs-CZ" sz="2800" dirty="0"/>
              <a:t>PROVÁZÁNÍ CÍLŮ SE ZDROJI!</a:t>
            </a:r>
          </a:p>
          <a:p>
            <a:r>
              <a:rPr lang="cs-CZ" sz="2800" dirty="0"/>
              <a:t>NESOULAD MEZI CÍLY A ZDROJI = RIZIKO, NEREALISTICKÉ STRATEGIE!!</a:t>
            </a:r>
          </a:p>
          <a:p>
            <a:endParaRPr lang="cs-CZ" dirty="0"/>
          </a:p>
          <a:p>
            <a:r>
              <a:rPr lang="en-US" dirty="0"/>
              <a:t>Arthur F. </a:t>
            </a:r>
            <a:r>
              <a:rPr lang="en-US" dirty="0" err="1"/>
              <a:t>Lykke</a:t>
            </a:r>
            <a:r>
              <a:rPr lang="en-US" dirty="0"/>
              <a:t> Jr., “Defining Military Strategy,” Military Review 69, no. 5 (May 1989): 3.</a:t>
            </a:r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398BE6A-A2EA-4013-8294-FD87D90E4783}"/>
              </a:ext>
            </a:extLst>
          </p:cNvPr>
          <p:cNvSpPr txBox="1"/>
          <p:nvPr/>
        </p:nvSpPr>
        <p:spPr>
          <a:xfrm>
            <a:off x="3048000" y="6085490"/>
            <a:ext cx="1545021" cy="273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5398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F91B4A-8164-4AC9-90AD-F91173F37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96797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prstClr val="black"/>
                </a:solidFill>
                <a:latin typeface="+mn-lt"/>
              </a:rPr>
              <a:t>RIZIKO STRATEGIE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1285AE-202B-40AB-A049-E9D1F9F8A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23FF9F-F58E-45A8-B12E-B27BE124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pic>
        <p:nvPicPr>
          <p:cNvPr id="6" name="Zástupný symbol pro obsah 5" descr="http://www.au.af.mil/au/awc/awcgate/army-usawc/Strat3.gif">
            <a:extLst>
              <a:ext uri="{FF2B5EF4-FFF2-40B4-BE49-F238E27FC236}">
                <a16:creationId xmlns:a16="http://schemas.microsoft.com/office/drawing/2014/main" id="{D80AED65-36AA-4C13-8DD9-B650309DE7F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2" y="2272938"/>
            <a:ext cx="6518952" cy="4656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http://www.au.af.mil/au/awc/awcgate/army-usawc/Strat2.gif">
            <a:extLst>
              <a:ext uri="{FF2B5EF4-FFF2-40B4-BE49-F238E27FC236}">
                <a16:creationId xmlns:a16="http://schemas.microsoft.com/office/drawing/2014/main" id="{25629BF8-82B0-46C6-8E94-F406F708261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177" y="2201018"/>
            <a:ext cx="6110781" cy="46233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227E8F0E-9229-4927-80BB-F244E1E5A09D}"/>
              </a:ext>
            </a:extLst>
          </p:cNvPr>
          <p:cNvSpPr/>
          <p:nvPr/>
        </p:nvSpPr>
        <p:spPr>
          <a:xfrm>
            <a:off x="1524000" y="158234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General Maxwell D. Taylor</a:t>
            </a:r>
            <a:r>
              <a:rPr lang="cs-CZ" dirty="0"/>
              <a:t>, 1981.</a:t>
            </a:r>
            <a:r>
              <a:rPr lang="en-US" dirty="0"/>
              <a:t> Strategy equals ends (objectives toward which one strives)</a:t>
            </a:r>
            <a:r>
              <a:rPr lang="cs-CZ" dirty="0"/>
              <a:t>;</a:t>
            </a:r>
            <a:r>
              <a:rPr lang="en-US" dirty="0"/>
              <a:t> ways (courses of action) </a:t>
            </a:r>
            <a:r>
              <a:rPr lang="cs-CZ" dirty="0"/>
              <a:t>and </a:t>
            </a:r>
            <a:r>
              <a:rPr lang="en-US" dirty="0"/>
              <a:t>means (instruments by which some end can be achieved). 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5B743A0-A880-4DC5-8D84-451A5ABDFC4C}"/>
              </a:ext>
            </a:extLst>
          </p:cNvPr>
          <p:cNvSpPr txBox="1"/>
          <p:nvPr/>
        </p:nvSpPr>
        <p:spPr>
          <a:xfrm>
            <a:off x="3693644" y="6281418"/>
            <a:ext cx="846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</a:rPr>
              <a:t>Způsob </a:t>
            </a:r>
            <a:r>
              <a:rPr lang="en-US" sz="2400" b="1" dirty="0">
                <a:latin typeface="Arial" panose="020B0604020202020204" pitchFamily="34" charset="0"/>
              </a:rPr>
              <a:t>(way) </a:t>
            </a:r>
            <a:r>
              <a:rPr lang="cs-CZ" sz="2400" b="1" dirty="0">
                <a:latin typeface="Arial" panose="020B0604020202020204" pitchFamily="34" charset="0"/>
              </a:rPr>
              <a:t>použití síly </a:t>
            </a:r>
            <a:r>
              <a:rPr lang="en-US" sz="2400" b="1" dirty="0">
                <a:latin typeface="Arial" panose="020B0604020202020204" pitchFamily="34" charset="0"/>
              </a:rPr>
              <a:t>(means) </a:t>
            </a:r>
            <a:r>
              <a:rPr lang="cs-CZ" sz="2400" b="1" dirty="0">
                <a:latin typeface="Arial" panose="020B0604020202020204" pitchFamily="34" charset="0"/>
              </a:rPr>
              <a:t>k dosažení cílů (</a:t>
            </a:r>
            <a:r>
              <a:rPr lang="en-US" sz="2400" b="1" dirty="0">
                <a:latin typeface="Arial" panose="020B0604020202020204" pitchFamily="34" charset="0"/>
              </a:rPr>
              <a:t>ends)</a:t>
            </a:r>
            <a:r>
              <a:rPr lang="cs-CZ" sz="2400" b="1" dirty="0">
                <a:latin typeface="Arial" panose="020B0604020202020204" pitchFamily="34" charset="0"/>
              </a:rPr>
              <a:t>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169417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6420AA-9B4B-4B9D-B93F-C0CE57AB7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ACAAC5-93B5-42BC-9D64-8C8DA27DA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3D605C-46BF-4959-AD3D-00B26B29C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0A7404-5C32-4B6D-A985-18CF5F29C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01607C8-77AE-4A3F-BEE4-A369A3C97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08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58BEC8-ACA2-4563-A404-165AB0EB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49989"/>
            <a:ext cx="7729728" cy="1188720"/>
          </a:xfrm>
        </p:spPr>
        <p:txBody>
          <a:bodyPr/>
          <a:lstStyle/>
          <a:p>
            <a:r>
              <a:rPr lang="cs-CZ" dirty="0"/>
              <a:t>(BAD) STRATEGY=ENDS+MEANS+WAYS</a:t>
            </a:r>
            <a:br>
              <a:rPr lang="cs-CZ" dirty="0"/>
            </a:br>
            <a:r>
              <a:rPr lang="cs-CZ" sz="2000" dirty="0" err="1"/>
              <a:t>Jeffrey</a:t>
            </a:r>
            <a:r>
              <a:rPr lang="cs-CZ" sz="2000" dirty="0"/>
              <a:t> W. </a:t>
            </a:r>
            <a:r>
              <a:rPr lang="cs-CZ" sz="2000" dirty="0" err="1"/>
              <a:t>Meiser</a:t>
            </a:r>
            <a:r>
              <a:rPr lang="cs-CZ" sz="2000" dirty="0"/>
              <a:t> (2017)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6E8BAA-740A-490C-A35F-FE10D2AE3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2638044"/>
            <a:ext cx="11666483" cy="310198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400" dirty="0"/>
              <a:t>Far too often strategy is an exercise in means-based planning; it is inherently uncreative, noncritical, and limits new and adaptive thinking.</a:t>
            </a:r>
            <a:r>
              <a:rPr lang="cs-CZ" sz="2400" dirty="0"/>
              <a:t> </a:t>
            </a:r>
            <a:r>
              <a:rPr lang="cs-CZ" sz="2400" b="1" u="sng" dirty="0"/>
              <a:t>(přeceňování prostředků)</a:t>
            </a:r>
          </a:p>
          <a:p>
            <a:pPr algn="just"/>
            <a:r>
              <a:rPr lang="en-US" sz="2400" dirty="0"/>
              <a:t>This kind of thinking leads to infinitely repeating the question of </a:t>
            </a:r>
            <a:r>
              <a:rPr lang="en-US" sz="2400" b="1" u="sng" dirty="0"/>
              <a:t>how many boots should be on the ground. </a:t>
            </a:r>
            <a:endParaRPr lang="cs-CZ" sz="2400" b="1" u="sng" dirty="0"/>
          </a:p>
          <a:p>
            <a:pPr algn="just"/>
            <a:r>
              <a:rPr lang="en-US" sz="2400" dirty="0"/>
              <a:t>This approach misses the core function of strategy, which is to figure out </a:t>
            </a:r>
            <a:r>
              <a:rPr lang="en-US" sz="2400" b="1" u="sng" dirty="0"/>
              <a:t>what to do with those boots on the ground</a:t>
            </a:r>
            <a:r>
              <a:rPr lang="en-US" sz="2400" dirty="0"/>
              <a:t>, </a:t>
            </a:r>
            <a:endParaRPr lang="cs-CZ" sz="2400" dirty="0"/>
          </a:p>
          <a:p>
            <a:pPr algn="just"/>
            <a:r>
              <a:rPr lang="en-US" sz="2400" dirty="0"/>
              <a:t>or even better, what are </a:t>
            </a:r>
            <a:r>
              <a:rPr lang="en-US" sz="2400" b="1" u="sng" dirty="0"/>
              <a:t>the alternatives to boots on the ground</a:t>
            </a:r>
            <a:r>
              <a:rPr lang="en-US" sz="2400" dirty="0"/>
              <a:t>. </a:t>
            </a:r>
            <a:endParaRPr lang="cs-CZ" sz="2400" dirty="0"/>
          </a:p>
          <a:p>
            <a:pPr algn="just"/>
            <a:r>
              <a:rPr lang="en-US" sz="2400" dirty="0"/>
              <a:t>The result of this analysis is what </a:t>
            </a:r>
            <a:r>
              <a:rPr lang="en-US" sz="2400" dirty="0" err="1"/>
              <a:t>Lykke</a:t>
            </a:r>
            <a:r>
              <a:rPr lang="en-US" sz="2400" dirty="0"/>
              <a:t> calls ways.</a:t>
            </a:r>
            <a:endParaRPr lang="cs-CZ" sz="2400" b="1" u="sng" dirty="0"/>
          </a:p>
        </p:txBody>
      </p:sp>
    </p:spTree>
    <p:extLst>
      <p:ext uri="{BB962C8B-B14F-4D97-AF65-F5344CB8AC3E}">
        <p14:creationId xmlns:p14="http://schemas.microsoft.com/office/powerpoint/2010/main" val="804696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7BB240-F2DA-45BE-81EF-497B5D7A2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65" y="144885"/>
            <a:ext cx="11876689" cy="1188720"/>
          </a:xfrm>
        </p:spPr>
        <p:txBody>
          <a:bodyPr/>
          <a:lstStyle/>
          <a:p>
            <a:r>
              <a:rPr lang="cs-CZ" dirty="0"/>
              <a:t>KOMPLEXNÍ PŘÍSTUP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92B5B8-4670-4378-BB42-0F506852A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165" y="1878008"/>
            <a:ext cx="11876689" cy="310198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The concept of a comprehensive or whole-of-government approach</a:t>
            </a:r>
            <a:r>
              <a:rPr lang="cs-CZ" sz="2400" dirty="0"/>
              <a:t> </a:t>
            </a:r>
            <a:r>
              <a:rPr lang="en-US" sz="2400" dirty="0"/>
              <a:t>to respond to a strategic challenge</a:t>
            </a:r>
            <a:r>
              <a:rPr lang="cs-CZ" sz="2400" dirty="0"/>
              <a:t>.</a:t>
            </a:r>
          </a:p>
          <a:p>
            <a:r>
              <a:rPr lang="cs-CZ" sz="2400" dirty="0"/>
              <a:t>POUŽITÍ VŠECH NÁSTROJŮ MOCI STÁTU: (DIME, DIMEFIL, DIMEFILE)</a:t>
            </a:r>
          </a:p>
          <a:p>
            <a:r>
              <a:rPr lang="en-US" sz="2400" dirty="0"/>
              <a:t>diplomatic, information, military, economic, financial, intelligence, and law enforcement, </a:t>
            </a:r>
            <a:r>
              <a:rPr lang="cs-CZ" sz="2400" dirty="0" err="1"/>
              <a:t>energy</a:t>
            </a:r>
            <a:endParaRPr lang="cs-CZ" sz="2400" dirty="0"/>
          </a:p>
          <a:p>
            <a:r>
              <a:rPr lang="cs-CZ" sz="2400" dirty="0"/>
              <a:t>ARMÁDA NEM8 SCHOPNOSTI VYŘEŠIT NÁRODNÍ BEZPEČNOSTNÍ VÝZVY</a:t>
            </a:r>
          </a:p>
          <a:p>
            <a:r>
              <a:rPr lang="cs-CZ" sz="2400" dirty="0"/>
              <a:t>Např. KOMPLEXNÍ PROBLÉM JAKO </a:t>
            </a:r>
            <a:r>
              <a:rPr lang="en-US" sz="2400" dirty="0" err="1"/>
              <a:t>postconflict</a:t>
            </a:r>
            <a:r>
              <a:rPr lang="en-US" sz="2400" dirty="0"/>
              <a:t> stabilization and development. </a:t>
            </a:r>
            <a:endParaRPr lang="cs-CZ" sz="2400" dirty="0"/>
          </a:p>
          <a:p>
            <a:r>
              <a:rPr lang="cs-CZ" sz="2400" dirty="0"/>
              <a:t>ÚKOLY OS OD ROKU 2001 UKAZUJÍ, ŽE ARMÁDA NA TYTO PROBLÉMY NESTAČÍ</a:t>
            </a:r>
          </a:p>
        </p:txBody>
      </p:sp>
    </p:spTree>
    <p:extLst>
      <p:ext uri="{BB962C8B-B14F-4D97-AF65-F5344CB8AC3E}">
        <p14:creationId xmlns:p14="http://schemas.microsoft.com/office/powerpoint/2010/main" val="182395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3D5D85-3278-4307-95B1-300A6EAA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79" y="176416"/>
            <a:ext cx="11929241" cy="1188720"/>
          </a:xfrm>
        </p:spPr>
        <p:txBody>
          <a:bodyPr/>
          <a:lstStyle/>
          <a:p>
            <a:r>
              <a:rPr lang="cs-CZ" dirty="0"/>
              <a:t>STRATEGIE = ZPŮSOB Myšlení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0FBCAA-C234-49DB-B5E1-4AC68976C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59" y="2494206"/>
            <a:ext cx="11929241" cy="3101983"/>
          </a:xfrm>
        </p:spPr>
        <p:txBody>
          <a:bodyPr>
            <a:normAutofit/>
          </a:bodyPr>
          <a:lstStyle/>
          <a:p>
            <a:r>
              <a:rPr lang="en-US" sz="2400" dirty="0"/>
              <a:t>“a coherent set of analyses, concepts, policies, arguments, and actions that respond to a high-stakes challenge</a:t>
            </a:r>
            <a:endParaRPr lang="cs-CZ" sz="2400" dirty="0"/>
          </a:p>
          <a:p>
            <a:r>
              <a:rPr lang="en-US" sz="2400" dirty="0"/>
              <a:t>Richard P. </a:t>
            </a:r>
            <a:r>
              <a:rPr lang="en-US" sz="2400" dirty="0" err="1"/>
              <a:t>Rumelt</a:t>
            </a:r>
            <a:r>
              <a:rPr lang="en-US" sz="2400" dirty="0"/>
              <a:t>, Good Strategy, Bad Strategy: The Difference and Why It Matters (New York: Crown Business, 2011), 6.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29301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235646-2634-4C42-B62B-3497ED099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2267" y="6376900"/>
            <a:ext cx="10610488" cy="501587"/>
          </a:xfrm>
        </p:spPr>
        <p:txBody>
          <a:bodyPr/>
          <a:lstStyle/>
          <a:p>
            <a:r>
              <a:rPr lang="en-US" sz="2000" dirty="0"/>
              <a:t>Lindgren</a:t>
            </a:r>
            <a:r>
              <a:rPr lang="cs-CZ" sz="2000" dirty="0"/>
              <a:t> M., </a:t>
            </a:r>
            <a:r>
              <a:rPr lang="en-US" sz="2000" dirty="0" err="1"/>
              <a:t>Bandhold</a:t>
            </a:r>
            <a:r>
              <a:rPr lang="cs-CZ" sz="2000" dirty="0"/>
              <a:t> H., </a:t>
            </a:r>
            <a:r>
              <a:rPr lang="en-US" sz="2000" dirty="0"/>
              <a:t>Scenario Planning</a:t>
            </a:r>
            <a:r>
              <a:rPr lang="cs-CZ" sz="2000" dirty="0"/>
              <a:t>, </a:t>
            </a:r>
            <a:r>
              <a:rPr lang="en-US" sz="2000" dirty="0"/>
              <a:t>The link between future and </a:t>
            </a:r>
            <a:r>
              <a:rPr lang="en-US" sz="2000" dirty="0" err="1"/>
              <a:t>strat</a:t>
            </a:r>
            <a:r>
              <a:rPr lang="cs-CZ" sz="2000" dirty="0"/>
              <a:t>e</a:t>
            </a:r>
            <a:r>
              <a:rPr lang="en-US" sz="2000" dirty="0" err="1"/>
              <a:t>gy</a:t>
            </a:r>
            <a:r>
              <a:rPr lang="cs-CZ" sz="2000" dirty="0"/>
              <a:t>. </a:t>
            </a:r>
            <a:endParaRPr lang="cs-CZ" sz="2000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Skupina 56">
            <a:extLst>
              <a:ext uri="{FF2B5EF4-FFF2-40B4-BE49-F238E27FC236}">
                <a16:creationId xmlns:a16="http://schemas.microsoft.com/office/drawing/2014/main" id="{C1AC153B-74FE-4BF6-ADD8-F359B89DD471}"/>
              </a:ext>
            </a:extLst>
          </p:cNvPr>
          <p:cNvGrpSpPr/>
          <p:nvPr/>
        </p:nvGrpSpPr>
        <p:grpSpPr>
          <a:xfrm>
            <a:off x="390418" y="0"/>
            <a:ext cx="11599524" cy="6709025"/>
            <a:chOff x="100783" y="717371"/>
            <a:chExt cx="8431657" cy="5826852"/>
          </a:xfrm>
        </p:grpSpPr>
        <p:cxnSp>
          <p:nvCxnSpPr>
            <p:cNvPr id="35" name="Přímá spojnice se šipkou 34">
              <a:extLst>
                <a:ext uri="{FF2B5EF4-FFF2-40B4-BE49-F238E27FC236}">
                  <a16:creationId xmlns:a16="http://schemas.microsoft.com/office/drawing/2014/main" id="{BC07DD2F-ACD4-40EB-A36A-ADDD56C4CD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552" y="1196752"/>
              <a:ext cx="0" cy="45365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se šipkou 36">
              <a:extLst>
                <a:ext uri="{FF2B5EF4-FFF2-40B4-BE49-F238E27FC236}">
                  <a16:creationId xmlns:a16="http://schemas.microsoft.com/office/drawing/2014/main" id="{83672A87-5575-467B-8C4D-8B24E673CF3A}"/>
                </a:ext>
              </a:extLst>
            </p:cNvPr>
            <p:cNvCxnSpPr/>
            <p:nvPr/>
          </p:nvCxnSpPr>
          <p:spPr>
            <a:xfrm>
              <a:off x="539552" y="5717838"/>
              <a:ext cx="77768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bdélník 39">
              <a:extLst>
                <a:ext uri="{FF2B5EF4-FFF2-40B4-BE49-F238E27FC236}">
                  <a16:creationId xmlns:a16="http://schemas.microsoft.com/office/drawing/2014/main" id="{EC84BD77-16E4-4BD2-AACE-54B381757A8E}"/>
                </a:ext>
              </a:extLst>
            </p:cNvPr>
            <p:cNvSpPr/>
            <p:nvPr/>
          </p:nvSpPr>
          <p:spPr>
            <a:xfrm>
              <a:off x="603687" y="4463789"/>
              <a:ext cx="1771614" cy="914400"/>
            </a:xfrm>
            <a:prstGeom prst="rect">
              <a:avLst/>
            </a:prstGeom>
            <a:solidFill>
              <a:srgbClr val="D86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400" b="1" dirty="0">
                  <a:solidFill>
                    <a:schemeClr val="tx1"/>
                  </a:solidFill>
                </a:rPr>
                <a:t>ŘEŠIT</a:t>
              </a:r>
            </a:p>
            <a:p>
              <a:pPr algn="ctr"/>
              <a:r>
                <a:rPr lang="cs-CZ" b="1" dirty="0">
                  <a:solidFill>
                    <a:schemeClr val="tx1"/>
                  </a:solidFill>
                </a:rPr>
                <a:t>akutní problémy </a:t>
              </a:r>
              <a:r>
                <a:rPr lang="cs-CZ" b="1" dirty="0" err="1">
                  <a:solidFill>
                    <a:schemeClr val="tx1"/>
                  </a:solidFill>
                </a:rPr>
                <a:t>problems</a:t>
              </a:r>
              <a:endParaRPr lang="cs-CZ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Obdélník 40">
              <a:extLst>
                <a:ext uri="{FF2B5EF4-FFF2-40B4-BE49-F238E27FC236}">
                  <a16:creationId xmlns:a16="http://schemas.microsoft.com/office/drawing/2014/main" id="{0F402C14-2D16-4334-AFF4-4B60A95F69AA}"/>
                </a:ext>
              </a:extLst>
            </p:cNvPr>
            <p:cNvSpPr/>
            <p:nvPr/>
          </p:nvSpPr>
          <p:spPr>
            <a:xfrm>
              <a:off x="2375301" y="3519044"/>
              <a:ext cx="1855920" cy="9144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400" b="1" dirty="0">
                  <a:solidFill>
                    <a:schemeClr val="tx1"/>
                  </a:solidFill>
                </a:rPr>
                <a:t>ZVLÁDAT</a:t>
              </a:r>
            </a:p>
            <a:p>
              <a:pPr algn="ctr"/>
              <a:r>
                <a:rPr lang="cs-CZ" b="1" dirty="0">
                  <a:solidFill>
                    <a:schemeClr val="tx1"/>
                  </a:solidFill>
                </a:rPr>
                <a:t>současné problémy</a:t>
              </a:r>
            </a:p>
          </p:txBody>
        </p:sp>
        <p:sp>
          <p:nvSpPr>
            <p:cNvPr id="42" name="Obdélník 41">
              <a:extLst>
                <a:ext uri="{FF2B5EF4-FFF2-40B4-BE49-F238E27FC236}">
                  <a16:creationId xmlns:a16="http://schemas.microsoft.com/office/drawing/2014/main" id="{E9FBE38C-DF05-4D79-AEE4-0311EA3E0DF3}"/>
                </a:ext>
              </a:extLst>
            </p:cNvPr>
            <p:cNvSpPr/>
            <p:nvPr/>
          </p:nvSpPr>
          <p:spPr>
            <a:xfrm>
              <a:off x="4355976" y="2564904"/>
              <a:ext cx="1872208" cy="9144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400" b="1" dirty="0">
                  <a:solidFill>
                    <a:schemeClr val="tx1"/>
                  </a:solidFill>
                </a:rPr>
                <a:t>PŘEDVÍDAT </a:t>
              </a:r>
            </a:p>
            <a:p>
              <a:pPr algn="ctr"/>
              <a:r>
                <a:rPr lang="cs-CZ" b="1" dirty="0">
                  <a:solidFill>
                    <a:schemeClr val="tx1"/>
                  </a:solidFill>
                </a:rPr>
                <a:t>budoucí potřeby</a:t>
              </a:r>
            </a:p>
          </p:txBody>
        </p:sp>
        <p:sp>
          <p:nvSpPr>
            <p:cNvPr id="43" name="Obdélník 42">
              <a:extLst>
                <a:ext uri="{FF2B5EF4-FFF2-40B4-BE49-F238E27FC236}">
                  <a16:creationId xmlns:a16="http://schemas.microsoft.com/office/drawing/2014/main" id="{7D9A0FCA-A7EF-44F9-88E0-A732FA9F7280}"/>
                </a:ext>
              </a:extLst>
            </p:cNvPr>
            <p:cNvSpPr/>
            <p:nvPr/>
          </p:nvSpPr>
          <p:spPr>
            <a:xfrm>
              <a:off x="6287672" y="1484784"/>
              <a:ext cx="1812720" cy="914400"/>
            </a:xfrm>
            <a:prstGeom prst="rect">
              <a:avLst/>
            </a:prstGeom>
            <a:solidFill>
              <a:srgbClr val="D060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400" b="1" dirty="0">
                  <a:solidFill>
                    <a:schemeClr val="tx1"/>
                  </a:solidFill>
                </a:rPr>
                <a:t>VYTVÁŘET </a:t>
              </a:r>
              <a:r>
                <a:rPr lang="cs-CZ" b="1" dirty="0">
                  <a:solidFill>
                    <a:schemeClr val="tx1"/>
                  </a:solidFill>
                </a:rPr>
                <a:t>budoucnost</a:t>
              </a:r>
            </a:p>
          </p:txBody>
        </p:sp>
        <p:sp>
          <p:nvSpPr>
            <p:cNvPr id="46" name="Obdélník 45">
              <a:extLst>
                <a:ext uri="{FF2B5EF4-FFF2-40B4-BE49-F238E27FC236}">
                  <a16:creationId xmlns:a16="http://schemas.microsoft.com/office/drawing/2014/main" id="{2C0AFA0C-10BC-4331-B392-73A80E330D06}"/>
                </a:ext>
              </a:extLst>
            </p:cNvPr>
            <p:cNvSpPr/>
            <p:nvPr/>
          </p:nvSpPr>
          <p:spPr>
            <a:xfrm>
              <a:off x="7236296" y="5763092"/>
              <a:ext cx="914400" cy="4742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dlouhý</a:t>
              </a:r>
            </a:p>
          </p:txBody>
        </p:sp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A9C53852-B90D-44E4-B871-0BB666984D96}"/>
                </a:ext>
              </a:extLst>
            </p:cNvPr>
            <p:cNvSpPr/>
            <p:nvPr/>
          </p:nvSpPr>
          <p:spPr>
            <a:xfrm>
              <a:off x="3848344" y="5773775"/>
              <a:ext cx="1299720" cy="4742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HORIZONT</a:t>
              </a:r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F716AF65-F45C-4217-BD53-20A769796406}"/>
                </a:ext>
              </a:extLst>
            </p:cNvPr>
            <p:cNvSpPr/>
            <p:nvPr/>
          </p:nvSpPr>
          <p:spPr>
            <a:xfrm>
              <a:off x="603687" y="5754017"/>
              <a:ext cx="914400" cy="4742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krátký</a:t>
              </a:r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2A03C0A7-8189-4935-BC95-3AE48C88B913}"/>
                </a:ext>
              </a:extLst>
            </p:cNvPr>
            <p:cNvSpPr txBox="1"/>
            <p:nvPr/>
          </p:nvSpPr>
          <p:spPr>
            <a:xfrm rot="16200000">
              <a:off x="-2627977" y="3446131"/>
              <a:ext cx="5826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OD HAŠENÍ PROBLÉMŮ K VYTVÁŘENÍ BUDOUCNOSTI </a:t>
              </a:r>
            </a:p>
          </p:txBody>
        </p:sp>
        <p:sp>
          <p:nvSpPr>
            <p:cNvPr id="53" name="Řečová bublina: obdélníkový bublinový popisek 52">
              <a:extLst>
                <a:ext uri="{FF2B5EF4-FFF2-40B4-BE49-F238E27FC236}">
                  <a16:creationId xmlns:a16="http://schemas.microsoft.com/office/drawing/2014/main" id="{0B24DCF4-4B9A-48B5-A380-C4D666B6855D}"/>
                </a:ext>
              </a:extLst>
            </p:cNvPr>
            <p:cNvSpPr/>
            <p:nvPr/>
          </p:nvSpPr>
          <p:spPr>
            <a:xfrm>
              <a:off x="5188972" y="3565234"/>
              <a:ext cx="3343468" cy="949654"/>
            </a:xfrm>
            <a:prstGeom prst="wedgeRectCallout">
              <a:avLst>
                <a:gd name="adj1" fmla="val -78360"/>
                <a:gd name="adj2" fmla="val -6659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Identifikace a eliminace příčin problémů, hodnocení zkušeností a učení se</a:t>
              </a:r>
            </a:p>
          </p:txBody>
        </p:sp>
        <p:sp>
          <p:nvSpPr>
            <p:cNvPr id="54" name="Řečová bublina: obdélníkový bublinový popisek 53">
              <a:extLst>
                <a:ext uri="{FF2B5EF4-FFF2-40B4-BE49-F238E27FC236}">
                  <a16:creationId xmlns:a16="http://schemas.microsoft.com/office/drawing/2014/main" id="{4A0E1C92-9F21-4FD5-A1D5-2A3098EB5B05}"/>
                </a:ext>
              </a:extLst>
            </p:cNvPr>
            <p:cNvSpPr/>
            <p:nvPr/>
          </p:nvSpPr>
          <p:spPr>
            <a:xfrm>
              <a:off x="971600" y="1048232"/>
              <a:ext cx="4217372" cy="1149862"/>
            </a:xfrm>
            <a:prstGeom prst="wedgeRectCallout">
              <a:avLst>
                <a:gd name="adj1" fmla="val 78457"/>
                <a:gd name="adj2" fmla="val 25895"/>
              </a:avLst>
            </a:prstGeom>
            <a:solidFill>
              <a:srgbClr val="EEE0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Budoucnost jako množina příležitostí</a:t>
              </a:r>
              <a:r>
                <a:rPr lang="en-US" dirty="0">
                  <a:solidFill>
                    <a:schemeClr val="tx1"/>
                  </a:solidFill>
                </a:rPr>
                <a:t>; </a:t>
              </a:r>
              <a:r>
                <a:rPr lang="cs-CZ" dirty="0">
                  <a:solidFill>
                    <a:schemeClr val="tx1"/>
                  </a:solidFill>
                </a:rPr>
                <a:t>procesy nastaveny tak, aby podporovaly nepřetržitý proces experimentování, jakožto nástroje pro vytváření budoucnosti</a:t>
              </a:r>
              <a:r>
                <a:rPr lang="en-US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55" name="Řečová bublina: obdélníkový bublinový popisek 54">
              <a:extLst>
                <a:ext uri="{FF2B5EF4-FFF2-40B4-BE49-F238E27FC236}">
                  <a16:creationId xmlns:a16="http://schemas.microsoft.com/office/drawing/2014/main" id="{0D125448-1480-4796-9B15-88448D73BE77}"/>
                </a:ext>
              </a:extLst>
            </p:cNvPr>
            <p:cNvSpPr/>
            <p:nvPr/>
          </p:nvSpPr>
          <p:spPr>
            <a:xfrm>
              <a:off x="603686" y="2265360"/>
              <a:ext cx="3378557" cy="1149862"/>
            </a:xfrm>
            <a:prstGeom prst="wedgeRectCallout">
              <a:avLst>
                <a:gd name="adj1" fmla="val 63153"/>
                <a:gd name="adj2" fmla="val 1201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Proaktivní přístup k budoucnosti; celá organizace je zapojena do sledování vývojových trendů a jejich implikací.  </a:t>
              </a:r>
            </a:p>
          </p:txBody>
        </p:sp>
        <p:sp>
          <p:nvSpPr>
            <p:cNvPr id="56" name="Řečová bublina: obdélníkový bublinový popisek 55">
              <a:extLst>
                <a:ext uri="{FF2B5EF4-FFF2-40B4-BE49-F238E27FC236}">
                  <a16:creationId xmlns:a16="http://schemas.microsoft.com/office/drawing/2014/main" id="{4BB1AD1B-9B3E-4C96-94D2-3A65F8E45CCB}"/>
                </a:ext>
              </a:extLst>
            </p:cNvPr>
            <p:cNvSpPr/>
            <p:nvPr/>
          </p:nvSpPr>
          <p:spPr>
            <a:xfrm>
              <a:off x="2777740" y="4677774"/>
              <a:ext cx="3162412" cy="931707"/>
            </a:xfrm>
            <a:prstGeom prst="wedgeRectCallout">
              <a:avLst>
                <a:gd name="adj1" fmla="val -66613"/>
                <a:gd name="adj2" fmla="val -14498"/>
              </a:avLst>
            </a:prstGeom>
            <a:solidFill>
              <a:srgbClr val="F0E1D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Řešení akutních problémů a jejich projevů ze dne na den; podceňování rizik.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1836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508F99-5BD3-4A64-963E-7B3F81E22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120" y="131333"/>
            <a:ext cx="7729728" cy="1188720"/>
          </a:xfrm>
        </p:spPr>
        <p:txBody>
          <a:bodyPr/>
          <a:lstStyle/>
          <a:p>
            <a:r>
              <a:rPr lang="cs-CZ" dirty="0"/>
              <a:t>STRATEGIE = UMĚNÍ VYTVÁŘET SÍLU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87CFE8-B044-4680-962A-657CAE7E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39" y="2227078"/>
            <a:ext cx="2289493" cy="3988787"/>
          </a:xfrm>
        </p:spPr>
        <p:txBody>
          <a:bodyPr>
            <a:noAutofit/>
          </a:bodyPr>
          <a:lstStyle/>
          <a:p>
            <a:r>
              <a:rPr lang="en-US" sz="2400" dirty="0"/>
              <a:t>Lawrence Freedman, Strategy: A History (Oxford: Oxford University Press, 2013), xii</a:t>
            </a:r>
            <a:endParaRPr lang="cs-CZ" sz="2400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54881643-2C9A-4733-AA5F-2EE264B0FC61}"/>
              </a:ext>
            </a:extLst>
          </p:cNvPr>
          <p:cNvGrpSpPr/>
          <p:nvPr/>
        </p:nvGrpSpPr>
        <p:grpSpPr>
          <a:xfrm>
            <a:off x="2953043" y="1504925"/>
            <a:ext cx="8056820" cy="5112568"/>
            <a:chOff x="1175614" y="1329427"/>
            <a:chExt cx="8056820" cy="5112568"/>
          </a:xfrm>
        </p:grpSpPr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99A4147E-9C3F-43B0-B229-19FA36D3B0A6}"/>
                </a:ext>
              </a:extLst>
            </p:cNvPr>
            <p:cNvGrpSpPr/>
            <p:nvPr/>
          </p:nvGrpSpPr>
          <p:grpSpPr>
            <a:xfrm>
              <a:off x="1175614" y="1329427"/>
              <a:ext cx="6768752" cy="5112568"/>
              <a:chOff x="2267744" y="1916832"/>
              <a:chExt cx="4680520" cy="3960440"/>
            </a:xfrm>
          </p:grpSpPr>
          <p:sp>
            <p:nvSpPr>
              <p:cNvPr id="9" name="Ovál 8">
                <a:extLst>
                  <a:ext uri="{FF2B5EF4-FFF2-40B4-BE49-F238E27FC236}">
                    <a16:creationId xmlns:a16="http://schemas.microsoft.com/office/drawing/2014/main" id="{DFCBCA07-C85D-4C04-90AD-0F6393E0DA4A}"/>
                  </a:ext>
                </a:extLst>
              </p:cNvPr>
              <p:cNvSpPr/>
              <p:nvPr/>
            </p:nvSpPr>
            <p:spPr>
              <a:xfrm>
                <a:off x="2267744" y="1916832"/>
                <a:ext cx="4680520" cy="3960440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Ovál 9">
                <a:extLst>
                  <a:ext uri="{FF2B5EF4-FFF2-40B4-BE49-F238E27FC236}">
                    <a16:creationId xmlns:a16="http://schemas.microsoft.com/office/drawing/2014/main" id="{80A7E134-D60A-48C5-85E6-D4A53A2CE204}"/>
                  </a:ext>
                </a:extLst>
              </p:cNvPr>
              <p:cNvSpPr/>
              <p:nvPr/>
            </p:nvSpPr>
            <p:spPr>
              <a:xfrm>
                <a:off x="3148608" y="2220757"/>
                <a:ext cx="2143472" cy="1856315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POLITICKÝ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POTENCIÁL</a:t>
                </a:r>
              </a:p>
            </p:txBody>
          </p:sp>
          <p:sp>
            <p:nvSpPr>
              <p:cNvPr id="11" name="Ovál 10">
                <a:extLst>
                  <a:ext uri="{FF2B5EF4-FFF2-40B4-BE49-F238E27FC236}">
                    <a16:creationId xmlns:a16="http://schemas.microsoft.com/office/drawing/2014/main" id="{C2E6F6C3-0059-4B5F-A552-E2C7361F787B}"/>
                  </a:ext>
                </a:extLst>
              </p:cNvPr>
              <p:cNvSpPr/>
              <p:nvPr/>
            </p:nvSpPr>
            <p:spPr>
              <a:xfrm>
                <a:off x="4652392" y="3089395"/>
                <a:ext cx="2079848" cy="1878127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VOJENSKÝ POTENCIÁL</a:t>
                </a:r>
              </a:p>
            </p:txBody>
          </p:sp>
          <p:sp>
            <p:nvSpPr>
              <p:cNvPr id="12" name="Ovál 11">
                <a:extLst>
                  <a:ext uri="{FF2B5EF4-FFF2-40B4-BE49-F238E27FC236}">
                    <a16:creationId xmlns:a16="http://schemas.microsoft.com/office/drawing/2014/main" id="{937B0D6D-086E-4E8D-977B-EB8404AEF54F}"/>
                  </a:ext>
                </a:extLst>
              </p:cNvPr>
              <p:cNvSpPr/>
              <p:nvPr/>
            </p:nvSpPr>
            <p:spPr>
              <a:xfrm>
                <a:off x="2739175" y="3607945"/>
                <a:ext cx="2143472" cy="185544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EKONOMICKÝ POTENCIÁL</a:t>
                </a:r>
              </a:p>
            </p:txBody>
          </p:sp>
        </p:grpSp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424EF2FA-79DE-439E-81AF-3C7457AC6C26}"/>
                </a:ext>
              </a:extLst>
            </p:cNvPr>
            <p:cNvSpPr/>
            <p:nvPr/>
          </p:nvSpPr>
          <p:spPr>
            <a:xfrm>
              <a:off x="6416987" y="2132856"/>
              <a:ext cx="1899087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Fyzická dimenze</a:t>
              </a:r>
            </a:p>
          </p:txBody>
        </p:sp>
        <p:sp>
          <p:nvSpPr>
            <p:cNvPr id="7" name="Ovál 6">
              <a:extLst>
                <a:ext uri="{FF2B5EF4-FFF2-40B4-BE49-F238E27FC236}">
                  <a16:creationId xmlns:a16="http://schemas.microsoft.com/office/drawing/2014/main" id="{697D37FB-757E-471C-895A-DEA9A2538006}"/>
                </a:ext>
              </a:extLst>
            </p:cNvPr>
            <p:cNvSpPr/>
            <p:nvPr/>
          </p:nvSpPr>
          <p:spPr>
            <a:xfrm>
              <a:off x="5870948" y="5097495"/>
              <a:ext cx="1761013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Koncepční dimenze</a:t>
              </a:r>
            </a:p>
          </p:txBody>
        </p:sp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2DF55FC3-BE24-48C9-B7B2-D9FA8BEEA8A4}"/>
                </a:ext>
              </a:extLst>
            </p:cNvPr>
            <p:cNvSpPr/>
            <p:nvPr/>
          </p:nvSpPr>
          <p:spPr>
            <a:xfrm>
              <a:off x="7609964" y="3723903"/>
              <a:ext cx="162247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Morální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dimenze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5901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E661D2-D356-4BE3-9A34-3241377C0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40A939-CDC9-432C-BAA2-4B1065DC7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76A42DB-04B0-4D02-9EE8-E44AE8E2C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014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vnoramenný trojúhelník 14">
            <a:extLst>
              <a:ext uri="{FF2B5EF4-FFF2-40B4-BE49-F238E27FC236}">
                <a16:creationId xmlns:a16="http://schemas.microsoft.com/office/drawing/2014/main" id="{F6E6F2D4-CDBA-42C2-A7E7-39F5541CC46C}"/>
              </a:ext>
            </a:extLst>
          </p:cNvPr>
          <p:cNvSpPr/>
          <p:nvPr/>
        </p:nvSpPr>
        <p:spPr>
          <a:xfrm>
            <a:off x="1431234" y="450575"/>
            <a:ext cx="9329529" cy="6107388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2DE97CCE-E394-4322-B51C-823959DDE04F}"/>
              </a:ext>
            </a:extLst>
          </p:cNvPr>
          <p:cNvGrpSpPr/>
          <p:nvPr/>
        </p:nvGrpSpPr>
        <p:grpSpPr>
          <a:xfrm>
            <a:off x="1431235" y="1441171"/>
            <a:ext cx="9329530" cy="4333462"/>
            <a:chOff x="1046922" y="858075"/>
            <a:chExt cx="9329530" cy="4333462"/>
          </a:xfrm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E10FED71-E202-4DF0-90C7-8E6917C12157}"/>
                </a:ext>
              </a:extLst>
            </p:cNvPr>
            <p:cNvSpPr/>
            <p:nvPr/>
          </p:nvSpPr>
          <p:spPr>
            <a:xfrm>
              <a:off x="1046922" y="858075"/>
              <a:ext cx="1524000" cy="1355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CÍLE</a:t>
              </a:r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4A85FE0F-BEBC-4C8E-B409-11D200655A80}"/>
                </a:ext>
              </a:extLst>
            </p:cNvPr>
            <p:cNvSpPr/>
            <p:nvPr/>
          </p:nvSpPr>
          <p:spPr>
            <a:xfrm>
              <a:off x="1046922" y="2345633"/>
              <a:ext cx="1524000" cy="13550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ZPŮSOBY</a:t>
              </a:r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91EC0892-CF0F-4EB6-9B77-2DA44A408B80}"/>
                </a:ext>
              </a:extLst>
            </p:cNvPr>
            <p:cNvSpPr/>
            <p:nvPr/>
          </p:nvSpPr>
          <p:spPr>
            <a:xfrm>
              <a:off x="1046923" y="3836502"/>
              <a:ext cx="1524000" cy="13550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PROSTŘEDKY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SCHOPNOSTI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ZDROJE</a:t>
              </a:r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800FB19C-E32D-4B55-8274-047134DF577D}"/>
                </a:ext>
              </a:extLst>
            </p:cNvPr>
            <p:cNvSpPr/>
            <p:nvPr/>
          </p:nvSpPr>
          <p:spPr>
            <a:xfrm>
              <a:off x="2835965" y="858075"/>
              <a:ext cx="4585252" cy="1355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OBRANNÁ POLITIKA</a:t>
              </a:r>
            </a:p>
          </p:txBody>
        </p:sp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F6C2715B-07EE-48C1-823D-D06B53B4DB7E}"/>
                </a:ext>
              </a:extLst>
            </p:cNvPr>
            <p:cNvSpPr/>
            <p:nvPr/>
          </p:nvSpPr>
          <p:spPr>
            <a:xfrm>
              <a:off x="7686259" y="858075"/>
              <a:ext cx="2690193" cy="1355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NÁRODNÍ ZÁJMY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HODNOTY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CÍLE OBRANNÉ POLITIKY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AMBICE</a:t>
              </a: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65714150-B728-40B9-B83C-06336F7E9103}"/>
                </a:ext>
              </a:extLst>
            </p:cNvPr>
            <p:cNvSpPr/>
            <p:nvPr/>
          </p:nvSpPr>
          <p:spPr>
            <a:xfrm>
              <a:off x="2849221" y="2345634"/>
              <a:ext cx="4585252" cy="13550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VOJENSKÁ STRATEGIE</a:t>
              </a:r>
            </a:p>
          </p:txBody>
        </p:sp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B9684A56-90FC-4085-B627-8C68CB041EC6}"/>
                </a:ext>
              </a:extLst>
            </p:cNvPr>
            <p:cNvSpPr/>
            <p:nvPr/>
          </p:nvSpPr>
          <p:spPr>
            <a:xfrm>
              <a:off x="7712772" y="2343981"/>
              <a:ext cx="2663680" cy="1355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OPERAČNÍ PLÁNY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OPERAČNÍ KONCEPCE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DOKTRÍNY</a:t>
              </a:r>
            </a:p>
          </p:txBody>
        </p:sp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E11F8F10-20B2-41BD-A46C-AF7130A71A0F}"/>
                </a:ext>
              </a:extLst>
            </p:cNvPr>
            <p:cNvSpPr/>
            <p:nvPr/>
          </p:nvSpPr>
          <p:spPr>
            <a:xfrm>
              <a:off x="2862472" y="3836501"/>
              <a:ext cx="4585252" cy="13550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ROZVOJOVÉ KONCEPČNÍ DOKUMENTY</a:t>
              </a: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3C6298D0-15A3-4662-8616-658DB62C911B}"/>
                </a:ext>
              </a:extLst>
            </p:cNvPr>
            <p:cNvSpPr/>
            <p:nvPr/>
          </p:nvSpPr>
          <p:spPr>
            <a:xfrm>
              <a:off x="7686259" y="3829887"/>
              <a:ext cx="2690193" cy="13550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ROZVOJOVÉ CÍLE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PROGRAMY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PLÁNY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ROZPOČET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449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1188720"/>
          </a:xfrm>
        </p:spPr>
        <p:txBody>
          <a:bodyPr/>
          <a:lstStyle/>
          <a:p>
            <a:r>
              <a:rPr lang="cs-CZ" dirty="0"/>
              <a:t>CÍL STUDIA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02" y="1651725"/>
            <a:ext cx="11332395" cy="5104610"/>
          </a:xfrm>
        </p:spPr>
        <p:txBody>
          <a:bodyPr>
            <a:normAutofit/>
          </a:bodyPr>
          <a:lstStyle/>
          <a:p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Znát teorii a praxi tvorby strategie</a:t>
            </a:r>
          </a:p>
          <a:p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Zvládnout proces tvorby strategie </a:t>
            </a:r>
          </a:p>
          <a:p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Vy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tvořit základní kompetence zpracování strategie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strategická analýza vnějšího a vnitřního prostředí,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analýza zainteresovaných stran, 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formulace vize a poslání,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stanovení cílů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formulace strategie k dosažení cílů 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hodnocení  rizik, zdrojových aspektů a prioritizace  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komunikace strategie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593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162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38B4F4D0-A799-44B4-8080-BA72ED4B7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CCBE92DE-5DF6-4E3D-8A08-7C693DF20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2532" name="Zástupný symbol pro číslo snímku 3">
            <a:extLst>
              <a:ext uri="{FF2B5EF4-FFF2-40B4-BE49-F238E27FC236}">
                <a16:creationId xmlns:a16="http://schemas.microsoft.com/office/drawing/2014/main" id="{9E5EA3F1-5E7B-414F-AE45-00EB9C896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617663" y="6356351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C8B02E6D-D412-44BD-B645-BF7574AACAC3}" type="slidenum">
              <a:rPr lang="cs-CZ" altLang="cs-CZ" sz="1100">
                <a:solidFill>
                  <a:schemeClr val="bg1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cs-CZ" altLang="cs-CZ" sz="1100">
              <a:solidFill>
                <a:schemeClr val="bg1"/>
              </a:solidFill>
            </a:endParaRPr>
          </a:p>
        </p:txBody>
      </p:sp>
      <p:pic>
        <p:nvPicPr>
          <p:cNvPr id="22533" name="Obrázek 4">
            <a:extLst>
              <a:ext uri="{FF2B5EF4-FFF2-40B4-BE49-F238E27FC236}">
                <a16:creationId xmlns:a16="http://schemas.microsoft.com/office/drawing/2014/main" id="{9F0E505D-F310-456A-8ADC-77E2C20C7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438940" y="6130820"/>
            <a:ext cx="5368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Přístupy k tvorbě bezpečnostních a obranných strategií </a:t>
            </a:r>
          </a:p>
          <a:p>
            <a:pPr algn="ctr"/>
            <a:r>
              <a:rPr lang="cs-CZ" dirty="0"/>
              <a:t>s.130 - 146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128034" y="179314"/>
            <a:ext cx="373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MODEL STRATEGICKÉ ADAPTACE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9293" y="2919414"/>
            <a:ext cx="8074025" cy="1476375"/>
          </a:xfrm>
        </p:spPr>
        <p:txBody>
          <a:bodyPr/>
          <a:lstStyle/>
          <a:p>
            <a:pPr eaLnBrk="1" hangingPunct="1"/>
            <a:r>
              <a:rPr lang="cs-CZ" altLang="cs-CZ" sz="4000" dirty="0"/>
              <a:t>HIERARCHIE STRATEGIÍ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12705021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0" y="0"/>
            <a:ext cx="12192000" cy="6862763"/>
            <a:chOff x="1489076" y="0"/>
            <a:chExt cx="9196388" cy="6862763"/>
          </a:xfrm>
        </p:grpSpPr>
        <p:sp>
          <p:nvSpPr>
            <p:cNvPr id="115" name="Obdélník 114">
              <a:extLst>
                <a:ext uri="{FF2B5EF4-FFF2-40B4-BE49-F238E27FC236}">
                  <a16:creationId xmlns:a16="http://schemas.microsoft.com/office/drawing/2014/main" id="{2EC74F2F-FAC3-4E97-BFA1-46ED82AC2C18}"/>
                </a:ext>
              </a:extLst>
            </p:cNvPr>
            <p:cNvSpPr/>
            <p:nvPr/>
          </p:nvSpPr>
          <p:spPr>
            <a:xfrm>
              <a:off x="1489076" y="4721225"/>
              <a:ext cx="9174163" cy="214153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4C27249A-A234-4663-A5F8-0451303BFA45}"/>
                </a:ext>
              </a:extLst>
            </p:cNvPr>
            <p:cNvSpPr/>
            <p:nvPr/>
          </p:nvSpPr>
          <p:spPr>
            <a:xfrm>
              <a:off x="1504951" y="360364"/>
              <a:ext cx="9180513" cy="14938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75" name="Obdélník 74">
              <a:extLst>
                <a:ext uri="{FF2B5EF4-FFF2-40B4-BE49-F238E27FC236}">
                  <a16:creationId xmlns:a16="http://schemas.microsoft.com/office/drawing/2014/main" id="{0BD07573-473C-410D-9BFA-D51D5D08BC04}"/>
                </a:ext>
              </a:extLst>
            </p:cNvPr>
            <p:cNvSpPr/>
            <p:nvPr/>
          </p:nvSpPr>
          <p:spPr>
            <a:xfrm>
              <a:off x="1519238" y="3395664"/>
              <a:ext cx="9144001" cy="147002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74" name="Obdélník 73">
              <a:extLst>
                <a:ext uri="{FF2B5EF4-FFF2-40B4-BE49-F238E27FC236}">
                  <a16:creationId xmlns:a16="http://schemas.microsoft.com/office/drawing/2014/main" id="{DF31CB77-F093-4182-AFD0-73AED4E1E0E9}"/>
                </a:ext>
              </a:extLst>
            </p:cNvPr>
            <p:cNvSpPr/>
            <p:nvPr/>
          </p:nvSpPr>
          <p:spPr>
            <a:xfrm>
              <a:off x="1524000" y="1828800"/>
              <a:ext cx="9144000" cy="156210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27654" name="TextovéPole 3">
              <a:extLst>
                <a:ext uri="{FF2B5EF4-FFF2-40B4-BE49-F238E27FC236}">
                  <a16:creationId xmlns:a16="http://schemas.microsoft.com/office/drawing/2014/main" id="{E0A84631-D7E9-4931-B4D8-17DD099C2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0"/>
              <a:ext cx="9144000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1800" b="1" dirty="0">
                  <a:solidFill>
                    <a:schemeClr val="bg1"/>
                  </a:solidFill>
                </a:rPr>
                <a:t>NÁVRH HIERARCHIE KONCEPCÍ 2020 (</a:t>
              </a:r>
              <a:r>
                <a:rPr lang="cs-CZ" altLang="cs-CZ" sz="1800" b="1" dirty="0" err="1">
                  <a:solidFill>
                    <a:schemeClr val="bg1"/>
                  </a:solidFill>
                </a:rPr>
                <a:t>ReMO</a:t>
              </a:r>
              <a:r>
                <a:rPr lang="cs-CZ" altLang="cs-CZ" sz="1800" b="1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390C7712-C1A1-4C9C-9904-4C25B8743ACF}"/>
                </a:ext>
              </a:extLst>
            </p:cNvPr>
            <p:cNvSpPr/>
            <p:nvPr/>
          </p:nvSpPr>
          <p:spPr>
            <a:xfrm>
              <a:off x="1897063" y="685800"/>
              <a:ext cx="2413000" cy="812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b="1" dirty="0">
                  <a:solidFill>
                    <a:schemeClr val="bg1"/>
                  </a:solidFill>
                  <a:latin typeface="+mj-lt"/>
                </a:rPr>
                <a:t>Strategická východiska</a:t>
              </a:r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579AC664-F612-4A9E-B463-F9DBCA13B2C4}"/>
                </a:ext>
              </a:extLst>
            </p:cNvPr>
            <p:cNvSpPr/>
            <p:nvPr/>
          </p:nvSpPr>
          <p:spPr>
            <a:xfrm>
              <a:off x="1494362" y="1829367"/>
              <a:ext cx="588440" cy="156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600" b="1" dirty="0">
                  <a:solidFill>
                    <a:schemeClr val="bg1"/>
                  </a:solidFill>
                  <a:latin typeface="+mj-lt"/>
                </a:rPr>
                <a:t>Koncepce      1. úrovně</a:t>
              </a:r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71CE21F0-6AA5-4BF0-9695-AE544B7AACFF}"/>
                </a:ext>
              </a:extLst>
            </p:cNvPr>
            <p:cNvSpPr/>
            <p:nvPr/>
          </p:nvSpPr>
          <p:spPr>
            <a:xfrm>
              <a:off x="1566748" y="3425468"/>
              <a:ext cx="496804" cy="13695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600" b="1" dirty="0">
                  <a:solidFill>
                    <a:schemeClr val="bg1"/>
                  </a:solidFill>
                  <a:latin typeface="+mj-lt"/>
                </a:rPr>
                <a:t>Koncepce                        2. úrovně</a:t>
              </a: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29258C64-AAB3-4399-A5EA-7102DF3EBA2F}"/>
                </a:ext>
              </a:extLst>
            </p:cNvPr>
            <p:cNvSpPr/>
            <p:nvPr/>
          </p:nvSpPr>
          <p:spPr>
            <a:xfrm>
              <a:off x="8820909" y="1838975"/>
              <a:ext cx="297397" cy="45345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600" dirty="0">
                  <a:solidFill>
                    <a:schemeClr val="bg1"/>
                  </a:solidFill>
                  <a:latin typeface="+mj-lt"/>
                </a:rPr>
                <a:t>Implementační plány </a:t>
              </a:r>
              <a:r>
                <a:rPr lang="cs-CZ" sz="1600" b="1" dirty="0">
                  <a:solidFill>
                    <a:schemeClr val="bg1"/>
                  </a:solidFill>
                  <a:latin typeface="+mj-lt"/>
                </a:rPr>
                <a:t>(DOTMLPFI)</a:t>
              </a:r>
            </a:p>
          </p:txBody>
        </p:sp>
        <p:sp>
          <p:nvSpPr>
            <p:cNvPr id="10" name="Šipka dolů 9">
              <a:extLst>
                <a:ext uri="{FF2B5EF4-FFF2-40B4-BE49-F238E27FC236}">
                  <a16:creationId xmlns:a16="http://schemas.microsoft.com/office/drawing/2014/main" id="{1A84FCFC-97B7-415E-928C-56D8117484E2}"/>
                </a:ext>
              </a:extLst>
            </p:cNvPr>
            <p:cNvSpPr/>
            <p:nvPr/>
          </p:nvSpPr>
          <p:spPr>
            <a:xfrm>
              <a:off x="2674938" y="1498601"/>
              <a:ext cx="406400" cy="3143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74BCF6D4-0C1B-4E7B-9908-4A593A8F6C83}"/>
                </a:ext>
              </a:extLst>
            </p:cNvPr>
            <p:cNvSpPr/>
            <p:nvPr/>
          </p:nvSpPr>
          <p:spPr>
            <a:xfrm>
              <a:off x="2493424" y="1829366"/>
              <a:ext cx="740841" cy="1562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600" dirty="0">
                  <a:solidFill>
                    <a:schemeClr val="bg1"/>
                  </a:solidFill>
                  <a:latin typeface="+mj-lt"/>
                </a:rPr>
                <a:t>Výstavba AČR</a:t>
              </a:r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F487B89A-C935-415F-A548-CA5676CED9CD}"/>
                </a:ext>
              </a:extLst>
            </p:cNvPr>
            <p:cNvSpPr/>
            <p:nvPr/>
          </p:nvSpPr>
          <p:spPr>
            <a:xfrm>
              <a:off x="2493433" y="3404115"/>
              <a:ext cx="740832" cy="14345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600" dirty="0">
                  <a:solidFill>
                    <a:schemeClr val="bg1"/>
                  </a:solidFill>
                  <a:latin typeface="+mj-lt"/>
                </a:rPr>
                <a:t>Výstavba sil</a:t>
              </a: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75705589-78B3-4E0B-A3EC-32AC26EAD9F3}"/>
                </a:ext>
              </a:extLst>
            </p:cNvPr>
            <p:cNvSpPr/>
            <p:nvPr/>
          </p:nvSpPr>
          <p:spPr>
            <a:xfrm>
              <a:off x="2489199" y="4869160"/>
              <a:ext cx="745067" cy="14931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600" dirty="0">
                  <a:solidFill>
                    <a:schemeClr val="bg1"/>
                  </a:solidFill>
                  <a:latin typeface="+mj-lt"/>
                </a:rPr>
                <a:t>Výstavba podpory a zabezpečení</a:t>
              </a:r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B6A6EB01-8F5C-4908-9D26-6E7DDD08CDA7}"/>
                </a:ext>
              </a:extLst>
            </p:cNvPr>
            <p:cNvSpPr/>
            <p:nvPr/>
          </p:nvSpPr>
          <p:spPr>
            <a:xfrm>
              <a:off x="5113338" y="500063"/>
              <a:ext cx="3886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b="1" dirty="0">
                  <a:solidFill>
                    <a:schemeClr val="bg1"/>
                  </a:solidFill>
                  <a:latin typeface="+mj-lt"/>
                </a:rPr>
                <a:t>Bezpečnostní strategie ČR</a:t>
              </a:r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13F51D00-D441-4BCA-890F-5D70D0CB9216}"/>
                </a:ext>
              </a:extLst>
            </p:cNvPr>
            <p:cNvSpPr/>
            <p:nvPr/>
          </p:nvSpPr>
          <p:spPr>
            <a:xfrm>
              <a:off x="5113338" y="925513"/>
              <a:ext cx="3886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b="1" dirty="0">
                  <a:solidFill>
                    <a:schemeClr val="bg1"/>
                  </a:solidFill>
                  <a:latin typeface="+mj-lt"/>
                </a:rPr>
                <a:t>Obranná strategie ČR</a:t>
              </a:r>
            </a:p>
          </p:txBody>
        </p:sp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AF38DCE3-A0C7-485A-B182-4C331F043CAC}"/>
                </a:ext>
              </a:extLst>
            </p:cNvPr>
            <p:cNvSpPr/>
            <p:nvPr/>
          </p:nvSpPr>
          <p:spPr>
            <a:xfrm>
              <a:off x="5113338" y="1354138"/>
              <a:ext cx="3886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b="1" dirty="0">
                  <a:solidFill>
                    <a:schemeClr val="bg1"/>
                  </a:solidFill>
                  <a:latin typeface="+mj-lt"/>
                </a:rPr>
                <a:t>Dlouhodobý výhled pro obranu</a:t>
              </a:r>
            </a:p>
          </p:txBody>
        </p:sp>
        <p:cxnSp>
          <p:nvCxnSpPr>
            <p:cNvPr id="25" name="Přímá spojnice se šipkou 24">
              <a:extLst>
                <a:ext uri="{FF2B5EF4-FFF2-40B4-BE49-F238E27FC236}">
                  <a16:creationId xmlns:a16="http://schemas.microsoft.com/office/drawing/2014/main" id="{9950DA63-496C-47D6-902A-F60BDE8FF505}"/>
                </a:ext>
              </a:extLst>
            </p:cNvPr>
            <p:cNvCxnSpPr>
              <a:stCxn id="5" idx="3"/>
              <a:endCxn id="21" idx="1"/>
            </p:cNvCxnSpPr>
            <p:nvPr/>
          </p:nvCxnSpPr>
          <p:spPr>
            <a:xfrm flipV="1">
              <a:off x="4310064" y="690564"/>
              <a:ext cx="803275" cy="40163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se šipkou 25">
              <a:extLst>
                <a:ext uri="{FF2B5EF4-FFF2-40B4-BE49-F238E27FC236}">
                  <a16:creationId xmlns:a16="http://schemas.microsoft.com/office/drawing/2014/main" id="{34265394-0AC5-4C9E-8F86-7B95AD519C8C}"/>
                </a:ext>
              </a:extLst>
            </p:cNvPr>
            <p:cNvCxnSpPr>
              <a:stCxn id="5" idx="3"/>
              <a:endCxn id="22" idx="1"/>
            </p:cNvCxnSpPr>
            <p:nvPr/>
          </p:nvCxnSpPr>
          <p:spPr>
            <a:xfrm>
              <a:off x="4310064" y="1092201"/>
              <a:ext cx="803275" cy="2381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se šipkou 26">
              <a:extLst>
                <a:ext uri="{FF2B5EF4-FFF2-40B4-BE49-F238E27FC236}">
                  <a16:creationId xmlns:a16="http://schemas.microsoft.com/office/drawing/2014/main" id="{114CACFE-03FA-4CFD-8B07-59A77248E180}"/>
                </a:ext>
              </a:extLst>
            </p:cNvPr>
            <p:cNvCxnSpPr>
              <a:stCxn id="5" idx="3"/>
              <a:endCxn id="23" idx="1"/>
            </p:cNvCxnSpPr>
            <p:nvPr/>
          </p:nvCxnSpPr>
          <p:spPr>
            <a:xfrm>
              <a:off x="4310064" y="1092200"/>
              <a:ext cx="803275" cy="45243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Šipka dolů 14">
              <a:extLst>
                <a:ext uri="{FF2B5EF4-FFF2-40B4-BE49-F238E27FC236}">
                  <a16:creationId xmlns:a16="http://schemas.microsoft.com/office/drawing/2014/main" id="{6EB52831-A99A-4512-B261-8C4C458C7C59}"/>
                </a:ext>
              </a:extLst>
            </p:cNvPr>
            <p:cNvSpPr/>
            <p:nvPr/>
          </p:nvSpPr>
          <p:spPr>
            <a:xfrm>
              <a:off x="4343400" y="2082800"/>
              <a:ext cx="406400" cy="2857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60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27670" name="Skupina 65">
              <a:extLst>
                <a:ext uri="{FF2B5EF4-FFF2-40B4-BE49-F238E27FC236}">
                  <a16:creationId xmlns:a16="http://schemas.microsoft.com/office/drawing/2014/main" id="{018C30A2-46D8-45DB-87D1-F21665BBE7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61126" y="1841501"/>
              <a:ext cx="2227263" cy="1046163"/>
              <a:chOff x="4812250" y="2515167"/>
              <a:chExt cx="2226734" cy="1429345"/>
            </a:xfrm>
          </p:grpSpPr>
          <p:grpSp>
            <p:nvGrpSpPr>
              <p:cNvPr id="27730" name="Skupina 56">
                <a:extLst>
                  <a:ext uri="{FF2B5EF4-FFF2-40B4-BE49-F238E27FC236}">
                    <a16:creationId xmlns:a16="http://schemas.microsoft.com/office/drawing/2014/main" id="{4A57BE27-FE48-4263-A994-61237D722E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12250" y="2515167"/>
                <a:ext cx="2226734" cy="1429345"/>
                <a:chOff x="4817533" y="2489768"/>
                <a:chExt cx="2226734" cy="1429345"/>
              </a:xfrm>
            </p:grpSpPr>
            <p:sp>
              <p:nvSpPr>
                <p:cNvPr id="53" name="Obdélník 52">
                  <a:extLst>
                    <a:ext uri="{FF2B5EF4-FFF2-40B4-BE49-F238E27FC236}">
                      <a16:creationId xmlns:a16="http://schemas.microsoft.com/office/drawing/2014/main" id="{6F44BF13-59F1-4FBB-85AF-99FF149F7736}"/>
                    </a:ext>
                  </a:extLst>
                </p:cNvPr>
                <p:cNvSpPr/>
                <p:nvPr/>
              </p:nvSpPr>
              <p:spPr>
                <a:xfrm>
                  <a:off x="4817533" y="2489768"/>
                  <a:ext cx="2226734" cy="139681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 sz="160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54" name="TextovéPole 53">
                  <a:extLst>
                    <a:ext uri="{FF2B5EF4-FFF2-40B4-BE49-F238E27FC236}">
                      <a16:creationId xmlns:a16="http://schemas.microsoft.com/office/drawing/2014/main" id="{EF47423E-8196-4E15-8FF7-83641C5F25AC}"/>
                    </a:ext>
                  </a:extLst>
                </p:cNvPr>
                <p:cNvSpPr txBox="1"/>
                <p:nvPr/>
              </p:nvSpPr>
              <p:spPr>
                <a:xfrm>
                  <a:off x="6506232" y="3541714"/>
                  <a:ext cx="469788" cy="377399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cs-CZ" sz="1200" dirty="0">
                      <a:solidFill>
                        <a:schemeClr val="bg1"/>
                      </a:solidFill>
                      <a:latin typeface="+mj-lt"/>
                    </a:rPr>
                    <a:t>1.4</a:t>
                  </a:r>
                </a:p>
              </p:txBody>
            </p:sp>
          </p:grpSp>
          <p:sp>
            <p:nvSpPr>
              <p:cNvPr id="44" name="Obdélník 43">
                <a:extLst>
                  <a:ext uri="{FF2B5EF4-FFF2-40B4-BE49-F238E27FC236}">
                    <a16:creationId xmlns:a16="http://schemas.microsoft.com/office/drawing/2014/main" id="{D199E160-6746-475D-92F6-6CF129369D51}"/>
                  </a:ext>
                </a:extLst>
              </p:cNvPr>
              <p:cNvSpPr/>
              <p:nvPr/>
            </p:nvSpPr>
            <p:spPr>
              <a:xfrm>
                <a:off x="4953504" y="2552040"/>
                <a:ext cx="1912483" cy="2928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AZ</a:t>
                </a:r>
              </a:p>
            </p:txBody>
          </p:sp>
          <p:sp>
            <p:nvSpPr>
              <p:cNvPr id="45" name="Obdélník 44">
                <a:extLst>
                  <a:ext uri="{FF2B5EF4-FFF2-40B4-BE49-F238E27FC236}">
                    <a16:creationId xmlns:a16="http://schemas.microsoft.com/office/drawing/2014/main" id="{C094B9BA-C3CE-4160-B2FB-1E49FEE9F9A7}"/>
                  </a:ext>
                </a:extLst>
              </p:cNvPr>
              <p:cNvSpPr/>
              <p:nvPr/>
            </p:nvSpPr>
            <p:spPr>
              <a:xfrm>
                <a:off x="4943982" y="2951129"/>
                <a:ext cx="1914070" cy="2928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OPSÚ</a:t>
                </a:r>
              </a:p>
            </p:txBody>
          </p:sp>
          <p:sp>
            <p:nvSpPr>
              <p:cNvPr id="46" name="Obdélník 45">
                <a:extLst>
                  <a:ext uri="{FF2B5EF4-FFF2-40B4-BE49-F238E27FC236}">
                    <a16:creationId xmlns:a16="http://schemas.microsoft.com/office/drawing/2014/main" id="{AF349EC0-5A07-444F-99A4-22016A784A5E}"/>
                  </a:ext>
                </a:extLst>
              </p:cNvPr>
              <p:cNvSpPr/>
              <p:nvPr/>
            </p:nvSpPr>
            <p:spPr>
              <a:xfrm>
                <a:off x="4953504" y="3361061"/>
                <a:ext cx="1912483" cy="29064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mobilizace</a:t>
                </a:r>
              </a:p>
            </p:txBody>
          </p:sp>
        </p:grpSp>
        <p:grpSp>
          <p:nvGrpSpPr>
            <p:cNvPr id="27671" name="Skupina 57">
              <a:extLst>
                <a:ext uri="{FF2B5EF4-FFF2-40B4-BE49-F238E27FC236}">
                  <a16:creationId xmlns:a16="http://schemas.microsoft.com/office/drawing/2014/main" id="{EEDF10E6-87D1-439D-A60E-613B6A4F86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8689" y="2347914"/>
              <a:ext cx="2225675" cy="307975"/>
              <a:chOff x="1944146" y="2939338"/>
              <a:chExt cx="2225687" cy="308391"/>
            </a:xfrm>
          </p:grpSpPr>
          <p:sp>
            <p:nvSpPr>
              <p:cNvPr id="39" name="Obdélník 38">
                <a:extLst>
                  <a:ext uri="{FF2B5EF4-FFF2-40B4-BE49-F238E27FC236}">
                    <a16:creationId xmlns:a16="http://schemas.microsoft.com/office/drawing/2014/main" id="{E266951F-BEA9-405B-9AEE-AD75E0EA7616}"/>
                  </a:ext>
                </a:extLst>
              </p:cNvPr>
              <p:cNvSpPr/>
              <p:nvPr/>
            </p:nvSpPr>
            <p:spPr>
              <a:xfrm>
                <a:off x="1944146" y="2955234"/>
                <a:ext cx="2212987" cy="2924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KVAČR</a:t>
                </a:r>
              </a:p>
            </p:txBody>
          </p:sp>
          <p:sp>
            <p:nvSpPr>
              <p:cNvPr id="55" name="TextovéPole 54">
                <a:extLst>
                  <a:ext uri="{FF2B5EF4-FFF2-40B4-BE49-F238E27FC236}">
                    <a16:creationId xmlns:a16="http://schemas.microsoft.com/office/drawing/2014/main" id="{ADA39D6E-7E26-49EB-B70F-63ECE223F144}"/>
                  </a:ext>
                </a:extLst>
              </p:cNvPr>
              <p:cNvSpPr txBox="1"/>
              <p:nvPr/>
            </p:nvSpPr>
            <p:spPr>
              <a:xfrm>
                <a:off x="3699930" y="2939338"/>
                <a:ext cx="469903" cy="27659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1.2</a:t>
                </a:r>
              </a:p>
            </p:txBody>
          </p:sp>
        </p:grpSp>
        <p:sp>
          <p:nvSpPr>
            <p:cNvPr id="62" name="Šipka dolů 61">
              <a:extLst>
                <a:ext uri="{FF2B5EF4-FFF2-40B4-BE49-F238E27FC236}">
                  <a16:creationId xmlns:a16="http://schemas.microsoft.com/office/drawing/2014/main" id="{D3F4DFC7-7EFE-4983-BE1B-8BA7CCF81C4D}"/>
                </a:ext>
              </a:extLst>
            </p:cNvPr>
            <p:cNvSpPr/>
            <p:nvPr/>
          </p:nvSpPr>
          <p:spPr>
            <a:xfrm>
              <a:off x="3411538" y="2662238"/>
              <a:ext cx="406400" cy="24622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bg1"/>
                </a:solidFill>
              </a:endParaRPr>
            </a:p>
          </p:txBody>
        </p:sp>
        <p:grpSp>
          <p:nvGrpSpPr>
            <p:cNvPr id="27673" name="Skupina 62">
              <a:extLst>
                <a:ext uri="{FF2B5EF4-FFF2-40B4-BE49-F238E27FC236}">
                  <a16:creationId xmlns:a16="http://schemas.microsoft.com/office/drawing/2014/main" id="{7C3C52D7-4A3D-4F1E-A019-9C1F7B589F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80138" y="2967038"/>
              <a:ext cx="1795462" cy="292100"/>
              <a:chOff x="2285629" y="2948046"/>
              <a:chExt cx="1664604" cy="292087"/>
            </a:xfrm>
          </p:grpSpPr>
          <p:sp>
            <p:nvSpPr>
              <p:cNvPr id="64" name="Obdélník 63">
                <a:extLst>
                  <a:ext uri="{FF2B5EF4-FFF2-40B4-BE49-F238E27FC236}">
                    <a16:creationId xmlns:a16="http://schemas.microsoft.com/office/drawing/2014/main" id="{AA70E720-2C8F-42C3-9243-0C6BCF02DEB9}"/>
                  </a:ext>
                </a:extLst>
              </p:cNvPr>
              <p:cNvSpPr/>
              <p:nvPr/>
            </p:nvSpPr>
            <p:spPr>
              <a:xfrm>
                <a:off x="2285629" y="2948046"/>
                <a:ext cx="1664604" cy="29208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Koncepce MV</a:t>
                </a:r>
              </a:p>
            </p:txBody>
          </p:sp>
          <p:sp>
            <p:nvSpPr>
              <p:cNvPr id="65" name="TextovéPole 64">
                <a:extLst>
                  <a:ext uri="{FF2B5EF4-FFF2-40B4-BE49-F238E27FC236}">
                    <a16:creationId xmlns:a16="http://schemas.microsoft.com/office/drawing/2014/main" id="{59F9FEF2-FF4B-41C9-BDC8-61313F993BA4}"/>
                  </a:ext>
                </a:extLst>
              </p:cNvPr>
              <p:cNvSpPr txBox="1"/>
              <p:nvPr/>
            </p:nvSpPr>
            <p:spPr>
              <a:xfrm>
                <a:off x="3336493" y="2954396"/>
                <a:ext cx="566642" cy="2778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1.3.1</a:t>
                </a:r>
              </a:p>
            </p:txBody>
          </p:sp>
        </p:grpSp>
        <p:cxnSp>
          <p:nvCxnSpPr>
            <p:cNvPr id="41" name="Přímá spojnice se šipkou 40">
              <a:extLst>
                <a:ext uri="{FF2B5EF4-FFF2-40B4-BE49-F238E27FC236}">
                  <a16:creationId xmlns:a16="http://schemas.microsoft.com/office/drawing/2014/main" id="{4FA91E52-CF8E-42D0-ADEA-CEB6D6E6F01A}"/>
                </a:ext>
              </a:extLst>
            </p:cNvPr>
            <p:cNvCxnSpPr>
              <a:stCxn id="39" idx="3"/>
              <a:endCxn id="44" idx="1"/>
            </p:cNvCxnSpPr>
            <p:nvPr/>
          </p:nvCxnSpPr>
          <p:spPr>
            <a:xfrm flipV="1">
              <a:off x="5681663" y="1976438"/>
              <a:ext cx="920750" cy="5334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se šipkou 41">
              <a:extLst>
                <a:ext uri="{FF2B5EF4-FFF2-40B4-BE49-F238E27FC236}">
                  <a16:creationId xmlns:a16="http://schemas.microsoft.com/office/drawing/2014/main" id="{77A140C7-61DD-4031-B739-96F09ABFA6F9}"/>
                </a:ext>
              </a:extLst>
            </p:cNvPr>
            <p:cNvCxnSpPr>
              <a:stCxn id="39" idx="3"/>
              <a:endCxn id="45" idx="1"/>
            </p:cNvCxnSpPr>
            <p:nvPr/>
          </p:nvCxnSpPr>
          <p:spPr>
            <a:xfrm flipV="1">
              <a:off x="5681663" y="2266950"/>
              <a:ext cx="912812" cy="24288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se šipkou 42">
              <a:extLst>
                <a:ext uri="{FF2B5EF4-FFF2-40B4-BE49-F238E27FC236}">
                  <a16:creationId xmlns:a16="http://schemas.microsoft.com/office/drawing/2014/main" id="{61970AEC-AC83-474E-90BA-43FFF47B1B5E}"/>
                </a:ext>
              </a:extLst>
            </p:cNvPr>
            <p:cNvCxnSpPr>
              <a:stCxn id="39" idx="3"/>
              <a:endCxn id="46" idx="1"/>
            </p:cNvCxnSpPr>
            <p:nvPr/>
          </p:nvCxnSpPr>
          <p:spPr>
            <a:xfrm>
              <a:off x="5681663" y="2509838"/>
              <a:ext cx="920750" cy="5715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se šipkou 66">
              <a:extLst>
                <a:ext uri="{FF2B5EF4-FFF2-40B4-BE49-F238E27FC236}">
                  <a16:creationId xmlns:a16="http://schemas.microsoft.com/office/drawing/2014/main" id="{5F77B100-B4FC-4D89-B94C-0977C5C7CBE5}"/>
                </a:ext>
              </a:extLst>
            </p:cNvPr>
            <p:cNvCxnSpPr>
              <a:stCxn id="61" idx="3"/>
              <a:endCxn id="64" idx="1"/>
            </p:cNvCxnSpPr>
            <p:nvPr/>
          </p:nvCxnSpPr>
          <p:spPr>
            <a:xfrm flipV="1">
              <a:off x="5667376" y="3113089"/>
              <a:ext cx="512763" cy="793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678" name="Skupina 58">
              <a:extLst>
                <a:ext uri="{FF2B5EF4-FFF2-40B4-BE49-F238E27FC236}">
                  <a16:creationId xmlns:a16="http://schemas.microsoft.com/office/drawing/2014/main" id="{B9D6531C-4EBD-4D8C-95F6-877B7E43EB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1864" y="2981325"/>
              <a:ext cx="2212975" cy="292100"/>
              <a:chOff x="1935679" y="2955642"/>
              <a:chExt cx="2212986" cy="292087"/>
            </a:xfrm>
          </p:grpSpPr>
          <p:sp>
            <p:nvSpPr>
              <p:cNvPr id="60" name="Obdélník 59">
                <a:extLst>
                  <a:ext uri="{FF2B5EF4-FFF2-40B4-BE49-F238E27FC236}">
                    <a16:creationId xmlns:a16="http://schemas.microsoft.com/office/drawing/2014/main" id="{841AE0B2-1BAB-406B-9F13-650F23134789}"/>
                  </a:ext>
                </a:extLst>
              </p:cNvPr>
              <p:cNvSpPr/>
              <p:nvPr/>
            </p:nvSpPr>
            <p:spPr>
              <a:xfrm>
                <a:off x="1935679" y="2955642"/>
                <a:ext cx="2212986" cy="292087"/>
              </a:xfrm>
              <a:prstGeom prst="rect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b="1" dirty="0">
                    <a:solidFill>
                      <a:schemeClr val="bg1"/>
                    </a:solidFill>
                    <a:latin typeface="+mj-lt"/>
                  </a:rPr>
                  <a:t>Koncepce SVŘ</a:t>
                </a:r>
              </a:p>
            </p:txBody>
          </p:sp>
          <p:sp>
            <p:nvSpPr>
              <p:cNvPr id="61" name="TextovéPole 60">
                <a:extLst>
                  <a:ext uri="{FF2B5EF4-FFF2-40B4-BE49-F238E27FC236}">
                    <a16:creationId xmlns:a16="http://schemas.microsoft.com/office/drawing/2014/main" id="{34C0CBAE-2265-4CE3-94A0-9A52AAAB63B3}"/>
                  </a:ext>
                </a:extLst>
              </p:cNvPr>
              <p:cNvSpPr txBox="1"/>
              <p:nvPr/>
            </p:nvSpPr>
            <p:spPr>
              <a:xfrm>
                <a:off x="3662888" y="2981041"/>
                <a:ext cx="469902" cy="228590"/>
              </a:xfrm>
              <a:prstGeom prst="rect">
                <a:avLst/>
              </a:prstGeom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cs-CZ"/>
                </a:defPPr>
                <a:lvl1pPr algn="ctr">
                  <a:defRPr sz="1400" b="1">
                    <a:solidFill>
                      <a:schemeClr val="lt1"/>
                    </a:solidFill>
                    <a:latin typeface="+mj-lt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cs-CZ" b="0" dirty="0">
                    <a:solidFill>
                      <a:schemeClr val="bg1"/>
                    </a:solidFill>
                  </a:rPr>
                  <a:t>1.3</a:t>
                </a:r>
              </a:p>
            </p:txBody>
          </p:sp>
        </p:grpSp>
        <p:grpSp>
          <p:nvGrpSpPr>
            <p:cNvPr id="27679" name="Skupina 75">
              <a:extLst>
                <a:ext uri="{FF2B5EF4-FFF2-40B4-BE49-F238E27FC236}">
                  <a16:creationId xmlns:a16="http://schemas.microsoft.com/office/drawing/2014/main" id="{8E8F5250-2118-4D93-A844-2F883EBEFC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0263" y="3411539"/>
              <a:ext cx="2233612" cy="276225"/>
              <a:chOff x="1935679" y="2939338"/>
              <a:chExt cx="2234154" cy="325354"/>
            </a:xfrm>
          </p:grpSpPr>
          <p:sp>
            <p:nvSpPr>
              <p:cNvPr id="77" name="Obdélník 76">
                <a:extLst>
                  <a:ext uri="{FF2B5EF4-FFF2-40B4-BE49-F238E27FC236}">
                    <a16:creationId xmlns:a16="http://schemas.microsoft.com/office/drawing/2014/main" id="{57AB9F9C-9D35-4329-82DB-64F95B75C9D0}"/>
                  </a:ext>
                </a:extLst>
              </p:cNvPr>
              <p:cNvSpPr/>
              <p:nvPr/>
            </p:nvSpPr>
            <p:spPr>
              <a:xfrm>
                <a:off x="1935679" y="2956166"/>
                <a:ext cx="2213512" cy="2916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</a:t>
                </a:r>
                <a:r>
                  <a:rPr lang="cs-CZ" sz="1400" dirty="0" err="1">
                    <a:solidFill>
                      <a:schemeClr val="bg1"/>
                    </a:solidFill>
                    <a:latin typeface="+mj-lt"/>
                  </a:rPr>
                  <a:t>PozS</a:t>
                </a:r>
                <a:endParaRPr lang="cs-CZ" sz="14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78" name="TextovéPole 77">
                <a:extLst>
                  <a:ext uri="{FF2B5EF4-FFF2-40B4-BE49-F238E27FC236}">
                    <a16:creationId xmlns:a16="http://schemas.microsoft.com/office/drawing/2014/main" id="{74BAD73B-0C3B-4F95-A886-68C51A5CCFCD}"/>
                  </a:ext>
                </a:extLst>
              </p:cNvPr>
              <p:cNvSpPr txBox="1"/>
              <p:nvPr/>
            </p:nvSpPr>
            <p:spPr>
              <a:xfrm>
                <a:off x="3699819" y="2939338"/>
                <a:ext cx="470014" cy="32535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2.1</a:t>
                </a:r>
              </a:p>
            </p:txBody>
          </p:sp>
        </p:grpSp>
        <p:grpSp>
          <p:nvGrpSpPr>
            <p:cNvPr id="27680" name="Skupina 78">
              <a:extLst>
                <a:ext uri="{FF2B5EF4-FFF2-40B4-BE49-F238E27FC236}">
                  <a16:creationId xmlns:a16="http://schemas.microsoft.com/office/drawing/2014/main" id="{B0E58EFE-1948-4A81-9173-10A495EE98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0263" y="3694114"/>
              <a:ext cx="2233612" cy="276225"/>
              <a:chOff x="1935679" y="2873497"/>
              <a:chExt cx="2234191" cy="270680"/>
            </a:xfrm>
          </p:grpSpPr>
          <p:sp>
            <p:nvSpPr>
              <p:cNvPr id="80" name="Obdélník 79">
                <a:extLst>
                  <a:ext uri="{FF2B5EF4-FFF2-40B4-BE49-F238E27FC236}">
                    <a16:creationId xmlns:a16="http://schemas.microsoft.com/office/drawing/2014/main" id="{0DAFE127-9A3D-4596-97C8-C0158E9341EA}"/>
                  </a:ext>
                </a:extLst>
              </p:cNvPr>
              <p:cNvSpPr/>
              <p:nvPr/>
            </p:nvSpPr>
            <p:spPr>
              <a:xfrm>
                <a:off x="1935679" y="2889053"/>
                <a:ext cx="2213549" cy="2551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</a:t>
                </a:r>
                <a:r>
                  <a:rPr lang="cs-CZ" sz="1400" dirty="0" err="1">
                    <a:solidFill>
                      <a:schemeClr val="bg1"/>
                    </a:solidFill>
                    <a:latin typeface="+mj-lt"/>
                  </a:rPr>
                  <a:t>VzS</a:t>
                </a:r>
                <a:endParaRPr lang="cs-CZ" sz="14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1" name="TextovéPole 80">
                <a:extLst>
                  <a:ext uri="{FF2B5EF4-FFF2-40B4-BE49-F238E27FC236}">
                    <a16:creationId xmlns:a16="http://schemas.microsoft.com/office/drawing/2014/main" id="{DCC6FA68-45F7-49A0-9D2D-6EF637062113}"/>
                  </a:ext>
                </a:extLst>
              </p:cNvPr>
              <p:cNvSpPr txBox="1"/>
              <p:nvPr/>
            </p:nvSpPr>
            <p:spPr>
              <a:xfrm>
                <a:off x="3699848" y="2873497"/>
                <a:ext cx="470022" cy="2706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2.2</a:t>
                </a:r>
              </a:p>
            </p:txBody>
          </p:sp>
        </p:grpSp>
        <p:grpSp>
          <p:nvGrpSpPr>
            <p:cNvPr id="27681" name="Skupina 84">
              <a:extLst>
                <a:ext uri="{FF2B5EF4-FFF2-40B4-BE49-F238E27FC236}">
                  <a16:creationId xmlns:a16="http://schemas.microsoft.com/office/drawing/2014/main" id="{A6390EB0-575C-4630-88E2-073208D2A6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9150" y="4303713"/>
              <a:ext cx="2235200" cy="277812"/>
              <a:chOff x="1935679" y="2939338"/>
              <a:chExt cx="2234154" cy="270681"/>
            </a:xfrm>
          </p:grpSpPr>
          <p:sp>
            <p:nvSpPr>
              <p:cNvPr id="86" name="Obdélník 85">
                <a:extLst>
                  <a:ext uri="{FF2B5EF4-FFF2-40B4-BE49-F238E27FC236}">
                    <a16:creationId xmlns:a16="http://schemas.microsoft.com/office/drawing/2014/main" id="{B2759729-1B47-4666-A8A8-F5FC7943C6DE}"/>
                  </a:ext>
                </a:extLst>
              </p:cNvPr>
              <p:cNvSpPr/>
              <p:nvPr/>
            </p:nvSpPr>
            <p:spPr>
              <a:xfrm>
                <a:off x="1935679" y="2956352"/>
                <a:ext cx="2213527" cy="253667"/>
              </a:xfrm>
              <a:prstGeom prst="rect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TER</a:t>
                </a:r>
              </a:p>
            </p:txBody>
          </p:sp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BA7C536D-2840-4020-877B-43F8774093D2}"/>
                  </a:ext>
                </a:extLst>
              </p:cNvPr>
              <p:cNvSpPr txBox="1"/>
              <p:nvPr/>
            </p:nvSpPr>
            <p:spPr>
              <a:xfrm>
                <a:off x="3700153" y="2939338"/>
                <a:ext cx="469680" cy="270681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2.4</a:t>
                </a:r>
              </a:p>
            </p:txBody>
          </p:sp>
        </p:grpSp>
        <p:grpSp>
          <p:nvGrpSpPr>
            <p:cNvPr id="27682" name="Skupina 87">
              <a:extLst>
                <a:ext uri="{FF2B5EF4-FFF2-40B4-BE49-F238E27FC236}">
                  <a16:creationId xmlns:a16="http://schemas.microsoft.com/office/drawing/2014/main" id="{D514A0B4-991B-4CC9-A8A7-436842027A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0263" y="4581526"/>
              <a:ext cx="2228850" cy="276225"/>
              <a:chOff x="1935679" y="2712756"/>
              <a:chExt cx="2220879" cy="374401"/>
            </a:xfrm>
          </p:grpSpPr>
          <p:sp>
            <p:nvSpPr>
              <p:cNvPr id="89" name="Obdélník 88">
                <a:extLst>
                  <a:ext uri="{FF2B5EF4-FFF2-40B4-BE49-F238E27FC236}">
                    <a16:creationId xmlns:a16="http://schemas.microsoft.com/office/drawing/2014/main" id="{BBA33C33-CB9E-4DFD-B770-9CBCFED2A18A}"/>
                  </a:ext>
                </a:extLst>
              </p:cNvPr>
              <p:cNvSpPr/>
              <p:nvPr/>
            </p:nvSpPr>
            <p:spPr>
              <a:xfrm>
                <a:off x="1935679" y="2749336"/>
                <a:ext cx="2212969" cy="29048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SPEC</a:t>
                </a:r>
              </a:p>
            </p:txBody>
          </p:sp>
          <p:sp>
            <p:nvSpPr>
              <p:cNvPr id="90" name="TextovéPole 89">
                <a:extLst>
                  <a:ext uri="{FF2B5EF4-FFF2-40B4-BE49-F238E27FC236}">
                    <a16:creationId xmlns:a16="http://schemas.microsoft.com/office/drawing/2014/main" id="{E5DE99E6-392D-4860-A188-1D0832B8CBFD}"/>
                  </a:ext>
                </a:extLst>
              </p:cNvPr>
              <p:cNvSpPr txBox="1"/>
              <p:nvPr/>
            </p:nvSpPr>
            <p:spPr>
              <a:xfrm>
                <a:off x="3686756" y="2712756"/>
                <a:ext cx="469802" cy="3744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2.5</a:t>
                </a:r>
              </a:p>
            </p:txBody>
          </p:sp>
        </p:grpSp>
        <p:grpSp>
          <p:nvGrpSpPr>
            <p:cNvPr id="27683" name="Skupina 90">
              <a:extLst>
                <a:ext uri="{FF2B5EF4-FFF2-40B4-BE49-F238E27FC236}">
                  <a16:creationId xmlns:a16="http://schemas.microsoft.com/office/drawing/2014/main" id="{109B971C-5092-4425-A39D-82FFDF59B1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5975" y="3760788"/>
              <a:ext cx="3079750" cy="292100"/>
              <a:chOff x="1935680" y="2955642"/>
              <a:chExt cx="2484014" cy="292087"/>
            </a:xfrm>
          </p:grpSpPr>
          <p:sp>
            <p:nvSpPr>
              <p:cNvPr id="92" name="Obdélník 91">
                <a:extLst>
                  <a:ext uri="{FF2B5EF4-FFF2-40B4-BE49-F238E27FC236}">
                    <a16:creationId xmlns:a16="http://schemas.microsoft.com/office/drawing/2014/main" id="{FE496227-704E-4534-B323-2BCA5346F633}"/>
                  </a:ext>
                </a:extLst>
              </p:cNvPr>
              <p:cNvSpPr/>
              <p:nvPr/>
            </p:nvSpPr>
            <p:spPr>
              <a:xfrm>
                <a:off x="1935680" y="2955642"/>
                <a:ext cx="2309877" cy="29208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Rozvoje letištní sítě</a:t>
                </a:r>
              </a:p>
            </p:txBody>
          </p:sp>
          <p:sp>
            <p:nvSpPr>
              <p:cNvPr id="93" name="TextovéPole 92">
                <a:extLst>
                  <a:ext uri="{FF2B5EF4-FFF2-40B4-BE49-F238E27FC236}">
                    <a16:creationId xmlns:a16="http://schemas.microsoft.com/office/drawing/2014/main" id="{F577D63E-D96D-49A7-A7AA-1AB58EA5957F}"/>
                  </a:ext>
                </a:extLst>
              </p:cNvPr>
              <p:cNvSpPr txBox="1"/>
              <p:nvPr/>
            </p:nvSpPr>
            <p:spPr>
              <a:xfrm>
                <a:off x="3874235" y="2965167"/>
                <a:ext cx="545459" cy="2778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2.2.1 </a:t>
                </a:r>
              </a:p>
            </p:txBody>
          </p:sp>
        </p:grpSp>
        <p:cxnSp>
          <p:nvCxnSpPr>
            <p:cNvPr id="95" name="Přímá spojnice se šipkou 94">
              <a:extLst>
                <a:ext uri="{FF2B5EF4-FFF2-40B4-BE49-F238E27FC236}">
                  <a16:creationId xmlns:a16="http://schemas.microsoft.com/office/drawing/2014/main" id="{2DC43A19-7798-4110-A557-F63695B6A599}"/>
                </a:ext>
              </a:extLst>
            </p:cNvPr>
            <p:cNvCxnSpPr>
              <a:endCxn id="92" idx="1"/>
            </p:cNvCxnSpPr>
            <p:nvPr/>
          </p:nvCxnSpPr>
          <p:spPr>
            <a:xfrm flipV="1">
              <a:off x="5319713" y="3906838"/>
              <a:ext cx="576262" cy="635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Šipka doprava 116">
              <a:extLst>
                <a:ext uri="{FF2B5EF4-FFF2-40B4-BE49-F238E27FC236}">
                  <a16:creationId xmlns:a16="http://schemas.microsoft.com/office/drawing/2014/main" id="{33966E7F-A28B-41B1-8AF3-21D8AE43DBAF}"/>
                </a:ext>
              </a:extLst>
            </p:cNvPr>
            <p:cNvSpPr/>
            <p:nvPr/>
          </p:nvSpPr>
          <p:spPr>
            <a:xfrm>
              <a:off x="9112250" y="3582989"/>
              <a:ext cx="357188" cy="1030287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bg1"/>
                </a:solidFill>
              </a:endParaRPr>
            </a:p>
          </p:txBody>
        </p:sp>
        <p:sp>
          <p:nvSpPr>
            <p:cNvPr id="118" name="Obdélník 117">
              <a:extLst>
                <a:ext uri="{FF2B5EF4-FFF2-40B4-BE49-F238E27FC236}">
                  <a16:creationId xmlns:a16="http://schemas.microsoft.com/office/drawing/2014/main" id="{38D7B52E-E386-4025-9062-6DF2E74CEB3D}"/>
                </a:ext>
              </a:extLst>
            </p:cNvPr>
            <p:cNvSpPr/>
            <p:nvPr/>
          </p:nvSpPr>
          <p:spPr>
            <a:xfrm>
              <a:off x="9431339" y="2570164"/>
              <a:ext cx="1182687" cy="310197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Programy pořizování majetku a služeb (PGRM) </a:t>
              </a:r>
            </a:p>
          </p:txBody>
        </p:sp>
        <p:grpSp>
          <p:nvGrpSpPr>
            <p:cNvPr id="27687" name="Skupina 67">
              <a:extLst>
                <a:ext uri="{FF2B5EF4-FFF2-40B4-BE49-F238E27FC236}">
                  <a16:creationId xmlns:a16="http://schemas.microsoft.com/office/drawing/2014/main" id="{E81A96F0-DF5E-4315-8633-F51B37C70E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0264" y="5097463"/>
              <a:ext cx="2365375" cy="277812"/>
              <a:chOff x="1935679" y="2712756"/>
              <a:chExt cx="2356532" cy="374401"/>
            </a:xfrm>
          </p:grpSpPr>
          <p:sp>
            <p:nvSpPr>
              <p:cNvPr id="69" name="Obdélník 68">
                <a:extLst>
                  <a:ext uri="{FF2B5EF4-FFF2-40B4-BE49-F238E27FC236}">
                    <a16:creationId xmlns:a16="http://schemas.microsoft.com/office/drawing/2014/main" id="{E398E823-C335-4475-A03D-4A0612D3BE28}"/>
                  </a:ext>
                </a:extLst>
              </p:cNvPr>
              <p:cNvSpPr/>
              <p:nvPr/>
            </p:nvSpPr>
            <p:spPr>
              <a:xfrm>
                <a:off x="1935679" y="2749126"/>
                <a:ext cx="2212609" cy="29096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zprav. </a:t>
                </a:r>
                <a:r>
                  <a:rPr lang="cs-CZ" sz="1400" dirty="0" err="1">
                    <a:solidFill>
                      <a:schemeClr val="bg1"/>
                    </a:solidFill>
                    <a:latin typeface="+mj-lt"/>
                  </a:rPr>
                  <a:t>zab</a:t>
                </a: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.</a:t>
                </a:r>
              </a:p>
            </p:txBody>
          </p:sp>
          <p:sp>
            <p:nvSpPr>
              <p:cNvPr id="70" name="TextovéPole 69">
                <a:extLst>
                  <a:ext uri="{FF2B5EF4-FFF2-40B4-BE49-F238E27FC236}">
                    <a16:creationId xmlns:a16="http://schemas.microsoft.com/office/drawing/2014/main" id="{AC751595-D8E9-4DB9-9355-64C4100E0FBA}"/>
                  </a:ext>
                </a:extLst>
              </p:cNvPr>
              <p:cNvSpPr txBox="1"/>
              <p:nvPr/>
            </p:nvSpPr>
            <p:spPr>
              <a:xfrm>
                <a:off x="3822486" y="2712756"/>
                <a:ext cx="469725" cy="3744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3.1</a:t>
                </a:r>
              </a:p>
            </p:txBody>
          </p:sp>
        </p:grpSp>
        <p:grpSp>
          <p:nvGrpSpPr>
            <p:cNvPr id="27688" name="Skupina 70">
              <a:extLst>
                <a:ext uri="{FF2B5EF4-FFF2-40B4-BE49-F238E27FC236}">
                  <a16:creationId xmlns:a16="http://schemas.microsoft.com/office/drawing/2014/main" id="{75607D19-47BA-4B80-9AF3-CB8FF63645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22663" y="5326063"/>
              <a:ext cx="2228850" cy="277812"/>
              <a:chOff x="1935679" y="2712756"/>
              <a:chExt cx="2220879" cy="374401"/>
            </a:xfrm>
          </p:grpSpPr>
          <p:sp>
            <p:nvSpPr>
              <p:cNvPr id="72" name="Obdélník 71">
                <a:extLst>
                  <a:ext uri="{FF2B5EF4-FFF2-40B4-BE49-F238E27FC236}">
                    <a16:creationId xmlns:a16="http://schemas.microsoft.com/office/drawing/2014/main" id="{C0C024A6-B2EA-4AB3-80D4-B495F0D011C9}"/>
                  </a:ext>
                </a:extLst>
              </p:cNvPr>
              <p:cNvSpPr/>
              <p:nvPr/>
            </p:nvSpPr>
            <p:spPr>
              <a:xfrm>
                <a:off x="1935679" y="2714895"/>
                <a:ext cx="2212969" cy="29096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log.</a:t>
                </a:r>
              </a:p>
            </p:txBody>
          </p:sp>
          <p:sp>
            <p:nvSpPr>
              <p:cNvPr id="73" name="TextovéPole 72">
                <a:extLst>
                  <a:ext uri="{FF2B5EF4-FFF2-40B4-BE49-F238E27FC236}">
                    <a16:creationId xmlns:a16="http://schemas.microsoft.com/office/drawing/2014/main" id="{0C50B217-B3C4-4913-BA70-E30FD2B16813}"/>
                  </a:ext>
                </a:extLst>
              </p:cNvPr>
              <p:cNvSpPr txBox="1"/>
              <p:nvPr/>
            </p:nvSpPr>
            <p:spPr>
              <a:xfrm>
                <a:off x="3686756" y="2712756"/>
                <a:ext cx="469802" cy="3744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3.2</a:t>
                </a:r>
              </a:p>
            </p:txBody>
          </p:sp>
        </p:grpSp>
        <p:grpSp>
          <p:nvGrpSpPr>
            <p:cNvPr id="27689" name="Skupina 93">
              <a:extLst>
                <a:ext uri="{FF2B5EF4-FFF2-40B4-BE49-F238E27FC236}">
                  <a16:creationId xmlns:a16="http://schemas.microsoft.com/office/drawing/2014/main" id="{1EDD110B-2DAE-4D47-8637-6496C69E38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5063" y="5513389"/>
              <a:ext cx="2316162" cy="276225"/>
              <a:chOff x="1935679" y="2712756"/>
              <a:chExt cx="2307745" cy="374401"/>
            </a:xfrm>
          </p:grpSpPr>
          <p:sp>
            <p:nvSpPr>
              <p:cNvPr id="96" name="Obdélník 95">
                <a:extLst>
                  <a:ext uri="{FF2B5EF4-FFF2-40B4-BE49-F238E27FC236}">
                    <a16:creationId xmlns:a16="http://schemas.microsoft.com/office/drawing/2014/main" id="{1A047CCC-8D8B-47A3-8CA6-13056A79F132}"/>
                  </a:ext>
                </a:extLst>
              </p:cNvPr>
              <p:cNvSpPr/>
              <p:nvPr/>
            </p:nvSpPr>
            <p:spPr>
              <a:xfrm>
                <a:off x="1935679" y="2749335"/>
                <a:ext cx="2212841" cy="29048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spoj. voj.</a:t>
                </a:r>
              </a:p>
            </p:txBody>
          </p:sp>
          <p:sp>
            <p:nvSpPr>
              <p:cNvPr id="97" name="TextovéPole 96">
                <a:extLst>
                  <a:ext uri="{FF2B5EF4-FFF2-40B4-BE49-F238E27FC236}">
                    <a16:creationId xmlns:a16="http://schemas.microsoft.com/office/drawing/2014/main" id="{9085F74D-258E-4B74-9D85-6D44E863016D}"/>
                  </a:ext>
                </a:extLst>
              </p:cNvPr>
              <p:cNvSpPr txBox="1"/>
              <p:nvPr/>
            </p:nvSpPr>
            <p:spPr>
              <a:xfrm>
                <a:off x="3773650" y="2712756"/>
                <a:ext cx="469774" cy="3744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3.3</a:t>
                </a:r>
              </a:p>
            </p:txBody>
          </p:sp>
        </p:grpSp>
        <p:grpSp>
          <p:nvGrpSpPr>
            <p:cNvPr id="27690" name="Skupina 97">
              <a:extLst>
                <a:ext uri="{FF2B5EF4-FFF2-40B4-BE49-F238E27FC236}">
                  <a16:creationId xmlns:a16="http://schemas.microsoft.com/office/drawing/2014/main" id="{C98EC899-2B8B-46B6-B9D7-C5AE10152F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7463" y="5724526"/>
              <a:ext cx="2228850" cy="277813"/>
              <a:chOff x="1935679" y="2712756"/>
              <a:chExt cx="2220879" cy="374401"/>
            </a:xfrm>
          </p:grpSpPr>
          <p:sp>
            <p:nvSpPr>
              <p:cNvPr id="99" name="Obdélník 98">
                <a:extLst>
                  <a:ext uri="{FF2B5EF4-FFF2-40B4-BE49-F238E27FC236}">
                    <a16:creationId xmlns:a16="http://schemas.microsoft.com/office/drawing/2014/main" id="{21DF81C9-9A50-4A12-B8B7-541CD46C2A33}"/>
                  </a:ext>
                </a:extLst>
              </p:cNvPr>
              <p:cNvSpPr/>
              <p:nvPr/>
            </p:nvSpPr>
            <p:spPr>
              <a:xfrm>
                <a:off x="1935679" y="2749127"/>
                <a:ext cx="2212969" cy="29096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</a:t>
                </a:r>
                <a:r>
                  <a:rPr lang="cs-CZ" sz="1400" dirty="0" err="1">
                    <a:solidFill>
                      <a:schemeClr val="bg1"/>
                    </a:solidFill>
                    <a:latin typeface="+mj-lt"/>
                  </a:rPr>
                  <a:t>VZdr</a:t>
                </a:r>
                <a:endParaRPr lang="cs-CZ" sz="14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00" name="TextovéPole 99">
                <a:extLst>
                  <a:ext uri="{FF2B5EF4-FFF2-40B4-BE49-F238E27FC236}">
                    <a16:creationId xmlns:a16="http://schemas.microsoft.com/office/drawing/2014/main" id="{F675F635-15BD-401C-83C4-7224548B63E7}"/>
                  </a:ext>
                </a:extLst>
              </p:cNvPr>
              <p:cNvSpPr txBox="1"/>
              <p:nvPr/>
            </p:nvSpPr>
            <p:spPr>
              <a:xfrm>
                <a:off x="3686756" y="2712756"/>
                <a:ext cx="469802" cy="3744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3.4</a:t>
                </a:r>
              </a:p>
            </p:txBody>
          </p:sp>
        </p:grpSp>
        <p:grpSp>
          <p:nvGrpSpPr>
            <p:cNvPr id="27691" name="Skupina 100">
              <a:extLst>
                <a:ext uri="{FF2B5EF4-FFF2-40B4-BE49-F238E27FC236}">
                  <a16:creationId xmlns:a16="http://schemas.microsoft.com/office/drawing/2014/main" id="{B3614EB1-C2A9-4E75-8FC5-FADEAABD64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9863" y="5919789"/>
              <a:ext cx="2228850" cy="276225"/>
              <a:chOff x="1935679" y="2712757"/>
              <a:chExt cx="2220879" cy="374401"/>
            </a:xfrm>
          </p:grpSpPr>
          <p:sp>
            <p:nvSpPr>
              <p:cNvPr id="102" name="Obdélník 101">
                <a:extLst>
                  <a:ext uri="{FF2B5EF4-FFF2-40B4-BE49-F238E27FC236}">
                    <a16:creationId xmlns:a16="http://schemas.microsoft.com/office/drawing/2014/main" id="{7B8D92CD-E10E-45E1-8C5F-E939C9968ACC}"/>
                  </a:ext>
                </a:extLst>
              </p:cNvPr>
              <p:cNvSpPr/>
              <p:nvPr/>
            </p:nvSpPr>
            <p:spPr>
              <a:xfrm>
                <a:off x="1935679" y="2749336"/>
                <a:ext cx="2212969" cy="29048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ÚVZ</a:t>
                </a:r>
              </a:p>
            </p:txBody>
          </p:sp>
          <p:sp>
            <p:nvSpPr>
              <p:cNvPr id="103" name="TextovéPole 102">
                <a:extLst>
                  <a:ext uri="{FF2B5EF4-FFF2-40B4-BE49-F238E27FC236}">
                    <a16:creationId xmlns:a16="http://schemas.microsoft.com/office/drawing/2014/main" id="{6C26ECCF-C705-4D67-9EDC-C0E4BD7D551C}"/>
                  </a:ext>
                </a:extLst>
              </p:cNvPr>
              <p:cNvSpPr txBox="1"/>
              <p:nvPr/>
            </p:nvSpPr>
            <p:spPr>
              <a:xfrm>
                <a:off x="3618738" y="2712757"/>
                <a:ext cx="537820" cy="3744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3.5</a:t>
                </a:r>
              </a:p>
            </p:txBody>
          </p:sp>
        </p:grpSp>
        <p:grpSp>
          <p:nvGrpSpPr>
            <p:cNvPr id="27692" name="Skupina 103">
              <a:extLst>
                <a:ext uri="{FF2B5EF4-FFF2-40B4-BE49-F238E27FC236}">
                  <a16:creationId xmlns:a16="http://schemas.microsoft.com/office/drawing/2014/main" id="{14AB1162-C1A8-4F0D-8D42-9277AD107C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2263" y="6130926"/>
              <a:ext cx="2228850" cy="277813"/>
              <a:chOff x="1935679" y="2712756"/>
              <a:chExt cx="2220879" cy="374401"/>
            </a:xfrm>
          </p:grpSpPr>
          <p:sp>
            <p:nvSpPr>
              <p:cNvPr id="105" name="Obdélník 104">
                <a:extLst>
                  <a:ext uri="{FF2B5EF4-FFF2-40B4-BE49-F238E27FC236}">
                    <a16:creationId xmlns:a16="http://schemas.microsoft.com/office/drawing/2014/main" id="{A3318230-2A61-4E05-8AE0-45904293F30F}"/>
                  </a:ext>
                </a:extLst>
              </p:cNvPr>
              <p:cNvSpPr/>
              <p:nvPr/>
            </p:nvSpPr>
            <p:spPr>
              <a:xfrm>
                <a:off x="1935679" y="2749127"/>
                <a:ext cx="2212969" cy="29096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dirty="0">
                    <a:solidFill>
                      <a:schemeClr val="bg1"/>
                    </a:solidFill>
                    <a:latin typeface="+mj-lt"/>
                  </a:rPr>
                  <a:t>Koncepce práv. sl.</a:t>
                </a:r>
              </a:p>
            </p:txBody>
          </p:sp>
          <p:sp>
            <p:nvSpPr>
              <p:cNvPr id="106" name="TextovéPole 105">
                <a:extLst>
                  <a:ext uri="{FF2B5EF4-FFF2-40B4-BE49-F238E27FC236}">
                    <a16:creationId xmlns:a16="http://schemas.microsoft.com/office/drawing/2014/main" id="{DA595D00-3047-469B-B073-F6375635B802}"/>
                  </a:ext>
                </a:extLst>
              </p:cNvPr>
              <p:cNvSpPr txBox="1"/>
              <p:nvPr/>
            </p:nvSpPr>
            <p:spPr>
              <a:xfrm>
                <a:off x="3686756" y="2712756"/>
                <a:ext cx="469802" cy="37440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1200" dirty="0">
                    <a:solidFill>
                      <a:schemeClr val="bg1"/>
                    </a:solidFill>
                    <a:latin typeface="+mj-lt"/>
                  </a:rPr>
                  <a:t> 3.6</a:t>
                </a:r>
              </a:p>
            </p:txBody>
          </p:sp>
        </p:grpSp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343A6DEF-D4E4-49DC-8C5B-846297601350}"/>
                </a:ext>
              </a:extLst>
            </p:cNvPr>
            <p:cNvSpPr txBox="1"/>
            <p:nvPr/>
          </p:nvSpPr>
          <p:spPr>
            <a:xfrm>
              <a:off x="6635751" y="5046663"/>
              <a:ext cx="1984375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200" dirty="0">
                  <a:solidFill>
                    <a:schemeClr val="bg1"/>
                  </a:solidFill>
                  <a:latin typeface="+mj-lt"/>
                </a:rPr>
                <a:t>Koncepce informatizace rezortu </a:t>
              </a:r>
            </a:p>
            <a:p>
              <a:pPr>
                <a:defRPr/>
              </a:pPr>
              <a:r>
                <a:rPr lang="cs-CZ" sz="1200" dirty="0">
                  <a:solidFill>
                    <a:schemeClr val="bg1"/>
                  </a:solidFill>
                  <a:latin typeface="+mj-lt"/>
                </a:rPr>
                <a:t>Strategie informatizace rezortu</a:t>
              </a:r>
            </a:p>
            <a:p>
              <a:pPr>
                <a:defRPr/>
              </a:pPr>
              <a:r>
                <a:rPr lang="cs-CZ" sz="1200" dirty="0">
                  <a:solidFill>
                    <a:schemeClr val="bg1"/>
                  </a:solidFill>
                  <a:latin typeface="+mj-lt"/>
                </a:rPr>
                <a:t>Akční plán informatizace rezortu</a:t>
              </a:r>
            </a:p>
          </p:txBody>
        </p:sp>
        <p:cxnSp>
          <p:nvCxnSpPr>
            <p:cNvPr id="36" name="Přímá spojnice se šipkou 35">
              <a:extLst>
                <a:ext uri="{FF2B5EF4-FFF2-40B4-BE49-F238E27FC236}">
                  <a16:creationId xmlns:a16="http://schemas.microsoft.com/office/drawing/2014/main" id="{11CF8674-C394-4CF0-9429-8C631743F56C}"/>
                </a:ext>
              </a:extLst>
            </p:cNvPr>
            <p:cNvCxnSpPr>
              <a:stCxn id="97" idx="3"/>
              <a:endCxn id="2" idx="1"/>
            </p:cNvCxnSpPr>
            <p:nvPr/>
          </p:nvCxnSpPr>
          <p:spPr>
            <a:xfrm flipV="1">
              <a:off x="5991225" y="5369829"/>
              <a:ext cx="644526" cy="281673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bdélník 106">
              <a:extLst>
                <a:ext uri="{FF2B5EF4-FFF2-40B4-BE49-F238E27FC236}">
                  <a16:creationId xmlns:a16="http://schemas.microsoft.com/office/drawing/2014/main" id="{1E8F8E56-1BAD-4453-9967-2F51D1F9B0FE}"/>
                </a:ext>
              </a:extLst>
            </p:cNvPr>
            <p:cNvSpPr/>
            <p:nvPr/>
          </p:nvSpPr>
          <p:spPr>
            <a:xfrm>
              <a:off x="9366684" y="335483"/>
              <a:ext cx="588440" cy="156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600" b="1" dirty="0">
                  <a:solidFill>
                    <a:schemeClr val="bg1"/>
                  </a:solidFill>
                  <a:latin typeface="+mj-lt"/>
                </a:rPr>
                <a:t>Strategická úroveň</a:t>
              </a:r>
            </a:p>
          </p:txBody>
        </p:sp>
        <p:grpSp>
          <p:nvGrpSpPr>
            <p:cNvPr id="27696" name="Skupina 110">
              <a:extLst>
                <a:ext uri="{FF2B5EF4-FFF2-40B4-BE49-F238E27FC236}">
                  <a16:creationId xmlns:a16="http://schemas.microsoft.com/office/drawing/2014/main" id="{BE1C7869-53DF-477E-A222-A2C757744D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8051" y="1803400"/>
              <a:ext cx="2282825" cy="330200"/>
              <a:chOff x="1935679" y="2939338"/>
              <a:chExt cx="2234154" cy="270681"/>
            </a:xfrm>
          </p:grpSpPr>
          <p:sp>
            <p:nvSpPr>
              <p:cNvPr id="112" name="Obdélník 111">
                <a:extLst>
                  <a:ext uri="{FF2B5EF4-FFF2-40B4-BE49-F238E27FC236}">
                    <a16:creationId xmlns:a16="http://schemas.microsoft.com/office/drawing/2014/main" id="{C9AD0A6C-CE95-4E78-9A7C-550B4213A97B}"/>
                  </a:ext>
                </a:extLst>
              </p:cNvPr>
              <p:cNvSpPr/>
              <p:nvPr/>
            </p:nvSpPr>
            <p:spPr>
              <a:xfrm>
                <a:off x="1935679" y="2956256"/>
                <a:ext cx="2212403" cy="253763"/>
              </a:xfrm>
              <a:prstGeom prst="rect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400" b="1" dirty="0">
                    <a:solidFill>
                      <a:schemeClr val="bg1"/>
                    </a:solidFill>
                    <a:latin typeface="+mj-lt"/>
                  </a:rPr>
                  <a:t>Záměr použití AČR 1.1</a:t>
                </a:r>
              </a:p>
            </p:txBody>
          </p:sp>
          <p:sp>
            <p:nvSpPr>
              <p:cNvPr id="114" name="TextovéPole 113">
                <a:extLst>
                  <a:ext uri="{FF2B5EF4-FFF2-40B4-BE49-F238E27FC236}">
                    <a16:creationId xmlns:a16="http://schemas.microsoft.com/office/drawing/2014/main" id="{37891818-C621-4D4F-B4F6-D2B96746DBD8}"/>
                  </a:ext>
                </a:extLst>
              </p:cNvPr>
              <p:cNvSpPr txBox="1"/>
              <p:nvPr/>
            </p:nvSpPr>
            <p:spPr>
              <a:xfrm>
                <a:off x="3700630" y="2939338"/>
                <a:ext cx="469203" cy="227737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cs-CZ" sz="12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116" name="Obdélník 115">
              <a:extLst>
                <a:ext uri="{FF2B5EF4-FFF2-40B4-BE49-F238E27FC236}">
                  <a16:creationId xmlns:a16="http://schemas.microsoft.com/office/drawing/2014/main" id="{C4551EBA-F139-4E17-B83C-4B73B3D72633}"/>
                </a:ext>
              </a:extLst>
            </p:cNvPr>
            <p:cNvSpPr/>
            <p:nvPr/>
          </p:nvSpPr>
          <p:spPr>
            <a:xfrm>
              <a:off x="3359151" y="4019550"/>
              <a:ext cx="2212975" cy="260350"/>
            </a:xfrm>
            <a:prstGeom prst="rect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1400" dirty="0">
                  <a:solidFill>
                    <a:schemeClr val="bg1"/>
                  </a:solidFill>
                  <a:latin typeface="+mj-lt"/>
                </a:rPr>
                <a:t>Koncepce KySIO  </a:t>
              </a:r>
            </a:p>
          </p:txBody>
        </p:sp>
        <p:sp>
          <p:nvSpPr>
            <p:cNvPr id="121" name="TextovéPole 120">
              <a:extLst>
                <a:ext uri="{FF2B5EF4-FFF2-40B4-BE49-F238E27FC236}">
                  <a16:creationId xmlns:a16="http://schemas.microsoft.com/office/drawing/2014/main" id="{DAA17A69-B5B0-45AF-9B73-523981E9E4E4}"/>
                </a:ext>
              </a:extLst>
            </p:cNvPr>
            <p:cNvSpPr txBox="1"/>
            <p:nvPr/>
          </p:nvSpPr>
          <p:spPr>
            <a:xfrm>
              <a:off x="5138738" y="4016376"/>
              <a:ext cx="469900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200" dirty="0">
                  <a:solidFill>
                    <a:schemeClr val="bg1"/>
                  </a:solidFill>
                  <a:latin typeface="+mj-lt"/>
                </a:rPr>
                <a:t>2.3</a:t>
              </a:r>
            </a:p>
          </p:txBody>
        </p:sp>
        <p:sp>
          <p:nvSpPr>
            <p:cNvPr id="110" name="Obdélník 109">
              <a:extLst>
                <a:ext uri="{FF2B5EF4-FFF2-40B4-BE49-F238E27FC236}">
                  <a16:creationId xmlns:a16="http://schemas.microsoft.com/office/drawing/2014/main" id="{71790257-B34B-49B3-A837-E8E2A1222901}"/>
                </a:ext>
              </a:extLst>
            </p:cNvPr>
            <p:cNvSpPr/>
            <p:nvPr/>
          </p:nvSpPr>
          <p:spPr>
            <a:xfrm>
              <a:off x="1566748" y="4867780"/>
              <a:ext cx="496804" cy="13695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600" b="1" dirty="0">
                  <a:solidFill>
                    <a:schemeClr val="bg1"/>
                  </a:solidFill>
                  <a:latin typeface="+mj-lt"/>
                </a:rPr>
                <a:t>Koncepce                      3. úrovně</a:t>
              </a:r>
            </a:p>
          </p:txBody>
        </p:sp>
      </p:grp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8685" y="2959171"/>
            <a:ext cx="8074025" cy="14763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ZÁSADY TVORBY STRATEGIÍ</a:t>
            </a:r>
            <a:endParaRPr lang="cs-CZ" altLang="cs-CZ" i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1FC84E-2AD2-4E9A-A25E-E50D97849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524" y="60802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31747" name="Zástupný symbol pro číslo snímku 6">
            <a:extLst>
              <a:ext uri="{FF2B5EF4-FFF2-40B4-BE49-F238E27FC236}">
                <a16:creationId xmlns:a16="http://schemas.microsoft.com/office/drawing/2014/main" id="{0BEE60C2-744A-4F23-9ECA-49B69970B16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9E330FA-206A-49BC-9C19-E30EEF4E2302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Zástupný symbol pro obsah 2">
            <a:extLst>
              <a:ext uri="{FF2B5EF4-FFF2-40B4-BE49-F238E27FC236}">
                <a16:creationId xmlns:a16="http://schemas.microsoft.com/office/drawing/2014/main" id="{DC368CDC-705D-4EF6-8E12-4E285AE79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r>
              <a:rPr lang="cs-CZ" altLang="cs-CZ" b="1" dirty="0"/>
              <a:t>VYMEZENÍ PROBLÉMU </a:t>
            </a:r>
          </a:p>
          <a:p>
            <a:r>
              <a:rPr lang="cs-CZ" altLang="cs-CZ" dirty="0"/>
              <a:t>Transparentnost</a:t>
            </a:r>
          </a:p>
          <a:p>
            <a:r>
              <a:rPr lang="cs-CZ" altLang="cs-CZ" dirty="0"/>
              <a:t>Interdisciplinární přístup</a:t>
            </a:r>
          </a:p>
          <a:p>
            <a:r>
              <a:rPr lang="cs-CZ" altLang="cs-CZ" dirty="0"/>
              <a:t>Objektivnost</a:t>
            </a:r>
          </a:p>
          <a:p>
            <a:r>
              <a:rPr lang="cs-CZ" altLang="cs-CZ" dirty="0"/>
              <a:t>Projektový přístup</a:t>
            </a:r>
          </a:p>
          <a:p>
            <a:r>
              <a:rPr lang="cs-CZ" altLang="cs-CZ" dirty="0"/>
              <a:t>Koordinace</a:t>
            </a:r>
          </a:p>
          <a:p>
            <a:r>
              <a:rPr lang="cs-CZ" altLang="cs-CZ" dirty="0"/>
              <a:t>Alternativní přístup</a:t>
            </a:r>
          </a:p>
          <a:p>
            <a:endParaRPr lang="cs-CZ" altLang="cs-CZ" dirty="0"/>
          </a:p>
        </p:txBody>
      </p:sp>
      <p:sp>
        <p:nvSpPr>
          <p:cNvPr id="5" name="Obdélníkový bublinový popisek 4">
            <a:extLst>
              <a:ext uri="{FF2B5EF4-FFF2-40B4-BE49-F238E27FC236}">
                <a16:creationId xmlns:a16="http://schemas.microsoft.com/office/drawing/2014/main" id="{A4081521-697A-4818-AEA4-A0607682D5CC}"/>
              </a:ext>
            </a:extLst>
          </p:cNvPr>
          <p:cNvSpPr/>
          <p:nvPr/>
        </p:nvSpPr>
        <p:spPr>
          <a:xfrm>
            <a:off x="6541881" y="1844677"/>
            <a:ext cx="5149850" cy="4392612"/>
          </a:xfrm>
          <a:prstGeom prst="wedgeRectCallout">
            <a:avLst>
              <a:gd name="adj1" fmla="val -64036"/>
              <a:gd name="adj2" fmla="val -3658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Tvorba strategie je spojena s existencí závažného problému </a:t>
            </a:r>
            <a:r>
              <a:rPr lang="cs-CZ" sz="2800" b="1" dirty="0">
                <a:solidFill>
                  <a:schemeClr val="tx1"/>
                </a:solidFill>
              </a:rPr>
              <a:t>spojeného se zajišťováním obrany státu.</a:t>
            </a:r>
            <a:endParaRPr lang="cs-CZ" sz="28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cs-CZ" sz="28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Hledá se odpověď na otázku, </a:t>
            </a:r>
            <a:r>
              <a:rPr lang="cs-CZ" sz="2800" b="1" u="sng" dirty="0">
                <a:solidFill>
                  <a:schemeClr val="tx1"/>
                </a:solidFill>
              </a:rPr>
              <a:t>proč</a:t>
            </a:r>
            <a:r>
              <a:rPr lang="cs-CZ" sz="2800" dirty="0">
                <a:solidFill>
                  <a:schemeClr val="tx1"/>
                </a:solidFill>
              </a:rPr>
              <a:t> se strategie zpracovává, </a:t>
            </a:r>
            <a:r>
              <a:rPr lang="cs-CZ" sz="2800" b="1" u="sng" dirty="0">
                <a:solidFill>
                  <a:schemeClr val="tx1"/>
                </a:solidFill>
              </a:rPr>
              <a:t>co a jaký</a:t>
            </a:r>
            <a:r>
              <a:rPr lang="cs-CZ" sz="2800" dirty="0">
                <a:solidFill>
                  <a:schemeClr val="tx1"/>
                </a:solidFill>
              </a:rPr>
              <a:t> problém řeší.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275399-D7DC-4BF8-8196-F741CFE19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075" y="6560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32771" name="Zástupný symbol pro číslo snímku 6">
            <a:extLst>
              <a:ext uri="{FF2B5EF4-FFF2-40B4-BE49-F238E27FC236}">
                <a16:creationId xmlns:a16="http://schemas.microsoft.com/office/drawing/2014/main" id="{569454EA-078E-4E1C-A8AA-7340EAD1395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A3D720D-E095-4833-9586-D2383B8CB3ED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Zástupný symbol pro obsah 2">
            <a:extLst>
              <a:ext uri="{FF2B5EF4-FFF2-40B4-BE49-F238E27FC236}">
                <a16:creationId xmlns:a16="http://schemas.microsoft.com/office/drawing/2014/main" id="{9BBFDE5B-8D13-4FCB-A484-2ECA99D8B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r>
              <a:rPr lang="cs-CZ" altLang="cs-CZ" dirty="0"/>
              <a:t>Vymezení problému </a:t>
            </a:r>
          </a:p>
          <a:p>
            <a:r>
              <a:rPr lang="cs-CZ" altLang="cs-CZ" b="1" dirty="0"/>
              <a:t>TRANSPARENTNOST</a:t>
            </a:r>
          </a:p>
          <a:p>
            <a:r>
              <a:rPr lang="cs-CZ" altLang="cs-CZ" dirty="0"/>
              <a:t>Interdisciplinární přístup</a:t>
            </a:r>
          </a:p>
          <a:p>
            <a:r>
              <a:rPr lang="cs-CZ" altLang="cs-CZ" dirty="0"/>
              <a:t>Objektivnost</a:t>
            </a:r>
          </a:p>
          <a:p>
            <a:r>
              <a:rPr lang="cs-CZ" altLang="cs-CZ" dirty="0"/>
              <a:t>Projektový přístup</a:t>
            </a:r>
          </a:p>
          <a:p>
            <a:r>
              <a:rPr lang="cs-CZ" altLang="cs-CZ" dirty="0"/>
              <a:t>Koordinace</a:t>
            </a:r>
          </a:p>
          <a:p>
            <a:r>
              <a:rPr lang="cs-CZ" altLang="cs-CZ" dirty="0"/>
              <a:t>Alternativní přístup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2B20FBFB-144E-4EE9-B87E-BAFFE4102529}"/>
              </a:ext>
            </a:extLst>
          </p:cNvPr>
          <p:cNvSpPr/>
          <p:nvPr/>
        </p:nvSpPr>
        <p:spPr>
          <a:xfrm>
            <a:off x="6729467" y="1718555"/>
            <a:ext cx="4611687" cy="4314498"/>
          </a:xfrm>
          <a:prstGeom prst="wedgeRectCallout">
            <a:avLst>
              <a:gd name="adj1" fmla="val -72742"/>
              <a:gd name="adj2" fmla="val -2239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dirty="0">
                <a:solidFill>
                  <a:schemeClr val="tx1"/>
                </a:solidFill>
              </a:rPr>
              <a:t>Tvorba strategie probíhá podle </a:t>
            </a:r>
            <a:r>
              <a:rPr lang="cs-CZ" sz="2400" b="1" dirty="0">
                <a:solidFill>
                  <a:schemeClr val="tx1"/>
                </a:solidFill>
              </a:rPr>
              <a:t>schváleného zadání </a:t>
            </a:r>
            <a:r>
              <a:rPr lang="cs-CZ" sz="2400" dirty="0">
                <a:solidFill>
                  <a:schemeClr val="tx1"/>
                </a:solidFill>
              </a:rPr>
              <a:t>s jasně vymezeným cílem či cíli a časovým harmonogramem. Činnost, průběžné výstupy a konečný </a:t>
            </a:r>
            <a:r>
              <a:rPr lang="cs-CZ" sz="2400" b="1" dirty="0">
                <a:solidFill>
                  <a:schemeClr val="tx1"/>
                </a:solidFill>
              </a:rPr>
              <a:t>výsledek jsou hodnoceny </a:t>
            </a:r>
            <a:r>
              <a:rPr lang="cs-CZ" sz="2400" dirty="0">
                <a:solidFill>
                  <a:schemeClr val="tx1"/>
                </a:solidFill>
              </a:rPr>
              <a:t>řídícím týmem, vlastníkem nebo gestorem.</a:t>
            </a:r>
          </a:p>
          <a:p>
            <a:pPr algn="ctr" eaLnBrk="1" hangingPunct="1">
              <a:defRPr/>
            </a:pPr>
            <a:r>
              <a:rPr lang="cs-CZ" sz="2400" dirty="0">
                <a:solidFill>
                  <a:schemeClr val="tx1"/>
                </a:solidFill>
              </a:rPr>
              <a:t> Pokud existuje průběžný přehled o tvorbě strategie, pak výsledek není pro žádnou ze zájmových stran překvapením.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78E359-C327-4CCA-8DFB-BA6C478D6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171" y="23192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33795" name="Zástupný symbol pro číslo snímku 6">
            <a:extLst>
              <a:ext uri="{FF2B5EF4-FFF2-40B4-BE49-F238E27FC236}">
                <a16:creationId xmlns:a16="http://schemas.microsoft.com/office/drawing/2014/main" id="{30D2F79F-D40C-42A3-B627-8F0F31E98F4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31D785E-DB76-4968-9DB8-581B24952981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Zástupný symbol pro obsah 2">
            <a:extLst>
              <a:ext uri="{FF2B5EF4-FFF2-40B4-BE49-F238E27FC236}">
                <a16:creationId xmlns:a16="http://schemas.microsoft.com/office/drawing/2014/main" id="{2337ADF1-786F-4707-B6DC-BEBBF2EB8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2517" y="2015849"/>
            <a:ext cx="5355466" cy="3951288"/>
          </a:xfrm>
        </p:spPr>
        <p:txBody>
          <a:bodyPr/>
          <a:lstStyle/>
          <a:p>
            <a:r>
              <a:rPr lang="cs-CZ" altLang="cs-CZ" dirty="0"/>
              <a:t>Vymezení problému </a:t>
            </a:r>
          </a:p>
          <a:p>
            <a:r>
              <a:rPr lang="cs-CZ" altLang="cs-CZ" dirty="0"/>
              <a:t>Transparentnost</a:t>
            </a:r>
          </a:p>
          <a:p>
            <a:r>
              <a:rPr lang="cs-CZ" altLang="cs-CZ" b="1" dirty="0"/>
              <a:t>INTERDISCIPLINÁRNÍ PŘÍSTUP</a:t>
            </a:r>
          </a:p>
          <a:p>
            <a:r>
              <a:rPr lang="cs-CZ" altLang="cs-CZ" dirty="0"/>
              <a:t>Objektivnost</a:t>
            </a:r>
          </a:p>
          <a:p>
            <a:r>
              <a:rPr lang="cs-CZ" altLang="cs-CZ" dirty="0"/>
              <a:t>Projektový přístup</a:t>
            </a:r>
          </a:p>
          <a:p>
            <a:r>
              <a:rPr lang="cs-CZ" altLang="cs-CZ" dirty="0"/>
              <a:t>Koordinace</a:t>
            </a:r>
          </a:p>
          <a:p>
            <a:r>
              <a:rPr lang="cs-CZ" altLang="cs-CZ" dirty="0"/>
              <a:t>Alternativní přístup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29926320-00EC-404E-8920-CC43CDAEB96C}"/>
              </a:ext>
            </a:extLst>
          </p:cNvPr>
          <p:cNvSpPr/>
          <p:nvPr/>
        </p:nvSpPr>
        <p:spPr>
          <a:xfrm>
            <a:off x="7141633" y="2465387"/>
            <a:ext cx="5003800" cy="4392613"/>
          </a:xfrm>
          <a:prstGeom prst="wedgeRectCallout">
            <a:avLst>
              <a:gd name="adj1" fmla="val -67466"/>
              <a:gd name="adj2" fmla="val -3347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Řešení komplexních, vzájemně provázaných a obtížně strukturovaných problémů vyžaduje zpravidla </a:t>
            </a:r>
            <a:r>
              <a:rPr lang="cs-CZ" sz="2800" b="1" dirty="0">
                <a:solidFill>
                  <a:schemeClr val="tx1"/>
                </a:solidFill>
              </a:rPr>
              <a:t>interdisciplinární přístup</a:t>
            </a:r>
            <a:r>
              <a:rPr lang="cs-CZ" sz="2800" dirty="0">
                <a:solidFill>
                  <a:schemeClr val="tx1"/>
                </a:solidFill>
              </a:rPr>
              <a:t>. Zvážit externí expertízu: aktuální znalosti, zkušeností a dovedností.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62AEA-E61C-46B5-8601-ED0A6A3DB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3327" y="18084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34819" name="Zástupný symbol pro číslo snímku 6">
            <a:extLst>
              <a:ext uri="{FF2B5EF4-FFF2-40B4-BE49-F238E27FC236}">
                <a16:creationId xmlns:a16="http://schemas.microsoft.com/office/drawing/2014/main" id="{20705052-B1C5-4CA5-96A2-E7127EF9FF7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8ABFDC0-7098-4BA3-B1FB-D6A01959228A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Zástupný symbol pro obsah 2">
            <a:extLst>
              <a:ext uri="{FF2B5EF4-FFF2-40B4-BE49-F238E27FC236}">
                <a16:creationId xmlns:a16="http://schemas.microsoft.com/office/drawing/2014/main" id="{50E66227-F9C5-414B-B17F-F4D72BED4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r>
              <a:rPr lang="cs-CZ" altLang="cs-CZ" dirty="0"/>
              <a:t>Vymezení problému </a:t>
            </a:r>
          </a:p>
          <a:p>
            <a:r>
              <a:rPr lang="cs-CZ" altLang="cs-CZ" dirty="0"/>
              <a:t>Transparentnost</a:t>
            </a:r>
          </a:p>
          <a:p>
            <a:r>
              <a:rPr lang="cs-CZ" altLang="cs-CZ" dirty="0"/>
              <a:t>Interdisciplinární přístup</a:t>
            </a:r>
          </a:p>
          <a:p>
            <a:r>
              <a:rPr lang="cs-CZ" altLang="cs-CZ" b="1" dirty="0"/>
              <a:t>OBJEKTIVNOST</a:t>
            </a:r>
          </a:p>
          <a:p>
            <a:r>
              <a:rPr lang="cs-CZ" altLang="cs-CZ" dirty="0"/>
              <a:t>Projektový přístup</a:t>
            </a:r>
          </a:p>
          <a:p>
            <a:r>
              <a:rPr lang="cs-CZ" altLang="cs-CZ" dirty="0"/>
              <a:t>Koordinace</a:t>
            </a:r>
          </a:p>
          <a:p>
            <a:r>
              <a:rPr lang="cs-CZ" altLang="cs-CZ" dirty="0"/>
              <a:t>Alternativní přístup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22DB13D6-7CB8-4C0D-990B-988AD7DBEE99}"/>
              </a:ext>
            </a:extLst>
          </p:cNvPr>
          <p:cNvSpPr/>
          <p:nvPr/>
        </p:nvSpPr>
        <p:spPr>
          <a:xfrm>
            <a:off x="6021388" y="2171701"/>
            <a:ext cx="5075237" cy="4248150"/>
          </a:xfrm>
          <a:prstGeom prst="wedgeRectCallout">
            <a:avLst>
              <a:gd name="adj1" fmla="val -72010"/>
              <a:gd name="adj2" fmla="val -1032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Informovaná rozhodnutí podložená věrohodnými analýzami a prognózami. Navrhovaná řešení musí být </a:t>
            </a:r>
            <a:r>
              <a:rPr lang="cs-CZ" sz="2800" b="1" dirty="0">
                <a:solidFill>
                  <a:schemeClr val="tx1"/>
                </a:solidFill>
              </a:rPr>
              <a:t>ověřena</a:t>
            </a:r>
            <a:r>
              <a:rPr lang="cs-CZ" sz="2800" dirty="0">
                <a:solidFill>
                  <a:schemeClr val="tx1"/>
                </a:solidFill>
              </a:rPr>
              <a:t> (experimentování), prokázána jejich </a:t>
            </a:r>
            <a:r>
              <a:rPr lang="cs-CZ" sz="2800" b="1" dirty="0">
                <a:solidFill>
                  <a:schemeClr val="tx1"/>
                </a:solidFill>
              </a:rPr>
              <a:t>proveditelnost</a:t>
            </a:r>
            <a:r>
              <a:rPr lang="cs-CZ" sz="2800" dirty="0">
                <a:solidFill>
                  <a:schemeClr val="tx1"/>
                </a:solidFill>
              </a:rPr>
              <a:t> při dosažení očekávaných parametrů (výkonových, časových i nákladových).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3FBEAB-735E-4B6A-AAD0-23D23C0B6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632" y="18084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35843" name="Zástupný symbol pro číslo snímku 6">
            <a:extLst>
              <a:ext uri="{FF2B5EF4-FFF2-40B4-BE49-F238E27FC236}">
                <a16:creationId xmlns:a16="http://schemas.microsoft.com/office/drawing/2014/main" id="{6CB20FB7-2FBC-4E84-ABAA-6148E0DC9E8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D316593-277E-405C-A65D-0A636988EEFD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Zástupný symbol pro obsah 2">
            <a:extLst>
              <a:ext uri="{FF2B5EF4-FFF2-40B4-BE49-F238E27FC236}">
                <a16:creationId xmlns:a16="http://schemas.microsoft.com/office/drawing/2014/main" id="{90F4BB95-537C-4BA8-AF83-AC47AE805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r>
              <a:rPr lang="cs-CZ" altLang="cs-CZ" dirty="0"/>
              <a:t>Vymezení problému </a:t>
            </a:r>
          </a:p>
          <a:p>
            <a:r>
              <a:rPr lang="cs-CZ" altLang="cs-CZ" dirty="0"/>
              <a:t>Transparentnost</a:t>
            </a:r>
          </a:p>
          <a:p>
            <a:r>
              <a:rPr lang="cs-CZ" altLang="cs-CZ" dirty="0"/>
              <a:t>Interdisciplinární přístup</a:t>
            </a:r>
          </a:p>
          <a:p>
            <a:r>
              <a:rPr lang="cs-CZ" altLang="cs-CZ" dirty="0"/>
              <a:t>Objektivnost</a:t>
            </a:r>
          </a:p>
          <a:p>
            <a:r>
              <a:rPr lang="cs-CZ" altLang="cs-CZ" b="1" dirty="0"/>
              <a:t>PROJEKTOVÝ PŘÍSTUP</a:t>
            </a:r>
          </a:p>
          <a:p>
            <a:r>
              <a:rPr lang="cs-CZ" altLang="cs-CZ" dirty="0"/>
              <a:t>Koordinace</a:t>
            </a:r>
          </a:p>
          <a:p>
            <a:r>
              <a:rPr lang="cs-CZ" altLang="cs-CZ" dirty="0"/>
              <a:t>Alternativní přístup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9B687C5F-408C-4125-810F-5C1FD8B99CCC}"/>
              </a:ext>
            </a:extLst>
          </p:cNvPr>
          <p:cNvSpPr/>
          <p:nvPr/>
        </p:nvSpPr>
        <p:spPr>
          <a:xfrm>
            <a:off x="6795558" y="2865211"/>
            <a:ext cx="5349875" cy="2845567"/>
          </a:xfrm>
          <a:prstGeom prst="wedgeRectCallout">
            <a:avLst>
              <a:gd name="adj1" fmla="val -65799"/>
              <a:gd name="adj2" fmla="val 173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Projektové řízení vytváří předpoklady pro dosažení očekávaných výsledků v souladu se zadáním ve stanoveném čase a v rámci stanoveného rozpočtu.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1188720"/>
          </a:xfrm>
        </p:spPr>
        <p:txBody>
          <a:bodyPr/>
          <a:lstStyle/>
          <a:p>
            <a:r>
              <a:rPr lang="cs-CZ" dirty="0"/>
              <a:t>FORMY STUDIA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02" y="1651725"/>
            <a:ext cx="11332395" cy="4132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Přednášky: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Teoretický základ pro následné zpracování dílčích kroků tvorby strategie </a:t>
            </a:r>
          </a:p>
          <a:p>
            <a:pPr marL="0" indent="0">
              <a:buNone/>
            </a:pP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Cvičení: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Praktické využití získaných poznatků z přednášky</a:t>
            </a:r>
          </a:p>
          <a:p>
            <a:pPr lvl="1"/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Zpracování dílčích částí případové studie</a:t>
            </a:r>
          </a:p>
          <a:p>
            <a:pPr marL="0" indent="0">
              <a:buNone/>
            </a:pP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Vypracování případové studie (týmová práce)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18238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C3B246-0009-493A-9968-A06C1B41B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171" y="0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36867" name="Zástupný symbol pro číslo snímku 6">
            <a:extLst>
              <a:ext uri="{FF2B5EF4-FFF2-40B4-BE49-F238E27FC236}">
                <a16:creationId xmlns:a16="http://schemas.microsoft.com/office/drawing/2014/main" id="{FB5D7772-5DAD-475F-AD84-8B61B4F813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55CD414-E9BF-4AAC-A4B8-D8857A1EB212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8" name="Zástupný symbol pro obsah 2">
            <a:extLst>
              <a:ext uri="{FF2B5EF4-FFF2-40B4-BE49-F238E27FC236}">
                <a16:creationId xmlns:a16="http://schemas.microsoft.com/office/drawing/2014/main" id="{4DB8FC23-675B-4E70-8005-AB565F966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r>
              <a:rPr lang="cs-CZ" altLang="cs-CZ" dirty="0"/>
              <a:t>Vymezení problému </a:t>
            </a:r>
          </a:p>
          <a:p>
            <a:r>
              <a:rPr lang="cs-CZ" altLang="cs-CZ" dirty="0"/>
              <a:t>Transparentnost</a:t>
            </a:r>
          </a:p>
          <a:p>
            <a:r>
              <a:rPr lang="cs-CZ" altLang="cs-CZ" dirty="0"/>
              <a:t>Interdisciplinární přístup</a:t>
            </a:r>
          </a:p>
          <a:p>
            <a:r>
              <a:rPr lang="cs-CZ" altLang="cs-CZ" dirty="0"/>
              <a:t>Objektivnost</a:t>
            </a:r>
          </a:p>
          <a:p>
            <a:r>
              <a:rPr lang="cs-CZ" altLang="cs-CZ" dirty="0"/>
              <a:t>Projektový přístup</a:t>
            </a:r>
          </a:p>
          <a:p>
            <a:r>
              <a:rPr lang="cs-CZ" altLang="cs-CZ" b="1" dirty="0"/>
              <a:t>KOORDINACE</a:t>
            </a:r>
          </a:p>
          <a:p>
            <a:r>
              <a:rPr lang="cs-CZ" altLang="cs-CZ" dirty="0"/>
              <a:t>Alternativní přístup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4E0A9894-1119-42EF-B14F-D5D560C21188}"/>
              </a:ext>
            </a:extLst>
          </p:cNvPr>
          <p:cNvSpPr/>
          <p:nvPr/>
        </p:nvSpPr>
        <p:spPr>
          <a:xfrm>
            <a:off x="6267451" y="1916114"/>
            <a:ext cx="4314825" cy="4249737"/>
          </a:xfrm>
          <a:prstGeom prst="wedgeRectCallout">
            <a:avLst>
              <a:gd name="adj1" fmla="val -85053"/>
              <a:gd name="adj2" fmla="val 1916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3200" dirty="0">
                <a:solidFill>
                  <a:schemeClr val="tx1"/>
                </a:solidFill>
              </a:rPr>
              <a:t>Účinný rozvoj v oblasti obrany vyžaduje existenci soustavy vertikálně i horizontálně provázaných strategií a koncepčních dokumentů první, druhé a třetí úrovně (VNMO č. 67/2017)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7EA647-53E3-43B8-8100-BD570329F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145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37891" name="Zástupný symbol pro číslo snímku 6">
            <a:extLst>
              <a:ext uri="{FF2B5EF4-FFF2-40B4-BE49-F238E27FC236}">
                <a16:creationId xmlns:a16="http://schemas.microsoft.com/office/drawing/2014/main" id="{9D38479C-7F3F-4E30-B536-6B7EF7B5349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B7F5809-0C5A-48B9-A96C-CAB7DD2A2785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Zástupný symbol pro obsah 2">
            <a:extLst>
              <a:ext uri="{FF2B5EF4-FFF2-40B4-BE49-F238E27FC236}">
                <a16:creationId xmlns:a16="http://schemas.microsoft.com/office/drawing/2014/main" id="{CF2D376A-E99C-4B36-8E54-8E7DA78D48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3061" y="2174875"/>
            <a:ext cx="4888327" cy="3951288"/>
          </a:xfrm>
        </p:spPr>
        <p:txBody>
          <a:bodyPr/>
          <a:lstStyle/>
          <a:p>
            <a:r>
              <a:rPr lang="cs-CZ" altLang="cs-CZ" dirty="0"/>
              <a:t>Vymezení problému </a:t>
            </a:r>
          </a:p>
          <a:p>
            <a:r>
              <a:rPr lang="cs-CZ" altLang="cs-CZ" dirty="0"/>
              <a:t>Transparentnost</a:t>
            </a:r>
          </a:p>
          <a:p>
            <a:r>
              <a:rPr lang="cs-CZ" altLang="cs-CZ" dirty="0"/>
              <a:t>Interdisciplinární přístup</a:t>
            </a:r>
          </a:p>
          <a:p>
            <a:r>
              <a:rPr lang="cs-CZ" altLang="cs-CZ" dirty="0"/>
              <a:t>Objektivnost</a:t>
            </a:r>
          </a:p>
          <a:p>
            <a:r>
              <a:rPr lang="cs-CZ" altLang="cs-CZ" dirty="0"/>
              <a:t>Projektový přístup</a:t>
            </a:r>
          </a:p>
          <a:p>
            <a:r>
              <a:rPr lang="cs-CZ" altLang="cs-CZ" dirty="0"/>
              <a:t>Koordinace</a:t>
            </a:r>
          </a:p>
          <a:p>
            <a:r>
              <a:rPr lang="cs-CZ" altLang="cs-CZ" b="1" dirty="0"/>
              <a:t>ALTERNATIVNÍ PŘÍSTUP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7D1CE828-CB2D-44EC-81E2-FB5DC65AD607}"/>
              </a:ext>
            </a:extLst>
          </p:cNvPr>
          <p:cNvSpPr/>
          <p:nvPr/>
        </p:nvSpPr>
        <p:spPr>
          <a:xfrm>
            <a:off x="5723285" y="1775647"/>
            <a:ext cx="6422148" cy="4461642"/>
          </a:xfrm>
          <a:prstGeom prst="wedgeRectCallout">
            <a:avLst>
              <a:gd name="adj1" fmla="val -56244"/>
              <a:gd name="adj2" fmla="val 3076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Alternativní řešení umožňuje uplatnění komplexního přístupu v podmínkách nejistoty, identifikaci rizik a jejich omezování či eliminaci a výběr nejvhodnějšího řešení. </a:t>
            </a:r>
          </a:p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Inspirací je řešení obdobného problému v zahraničí, či jeho řešení v minulosti a s jakým výsledkem.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9C2082-BEB1-4838-91E0-B0077149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8084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cs-CZ" sz="3600" b="1" dirty="0"/>
          </a:p>
        </p:txBody>
      </p:sp>
      <p:sp>
        <p:nvSpPr>
          <p:cNvPr id="38915" name="Zástupný symbol pro číslo snímku 6">
            <a:extLst>
              <a:ext uri="{FF2B5EF4-FFF2-40B4-BE49-F238E27FC236}">
                <a16:creationId xmlns:a16="http://schemas.microsoft.com/office/drawing/2014/main" id="{F5A6E5AF-D334-48F4-A450-90DEA16EB0C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68A477E-4C41-41F3-BDD6-C3BE884A719C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6" name="Zástupný symbol pro obsah 2">
            <a:extLst>
              <a:ext uri="{FF2B5EF4-FFF2-40B4-BE49-F238E27FC236}">
                <a16:creationId xmlns:a16="http://schemas.microsoft.com/office/drawing/2014/main" id="{BFE0B89A-F738-4A2A-980B-20748873A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3183" y="2174875"/>
            <a:ext cx="4908205" cy="3951288"/>
          </a:xfrm>
        </p:spPr>
        <p:txBody>
          <a:bodyPr>
            <a:normAutofit/>
          </a:bodyPr>
          <a:lstStyle/>
          <a:p>
            <a:r>
              <a:rPr lang="cs-CZ" altLang="cs-CZ" b="1" dirty="0"/>
              <a:t>HODNOCENÍ NÁKLADŮ</a:t>
            </a:r>
          </a:p>
          <a:p>
            <a:r>
              <a:rPr lang="cs-CZ" altLang="cs-CZ" dirty="0"/>
              <a:t>Využití analytických </a:t>
            </a:r>
            <a:br>
              <a:rPr lang="cs-CZ" altLang="cs-CZ" dirty="0"/>
            </a:br>
            <a:r>
              <a:rPr lang="cs-CZ" altLang="cs-CZ" dirty="0"/>
              <a:t> nástrojů </a:t>
            </a:r>
          </a:p>
          <a:p>
            <a:r>
              <a:rPr lang="cs-CZ" altLang="cs-CZ" dirty="0"/>
              <a:t>Hodnotitelnost</a:t>
            </a:r>
          </a:p>
          <a:p>
            <a:r>
              <a:rPr lang="cs-CZ" altLang="cs-CZ" dirty="0"/>
              <a:t>Odpovědnost</a:t>
            </a:r>
          </a:p>
          <a:p>
            <a:r>
              <a:rPr lang="cs-CZ" altLang="cs-CZ" dirty="0"/>
              <a:t>Realizační rámec</a:t>
            </a:r>
          </a:p>
          <a:p>
            <a:r>
              <a:rPr lang="cs-CZ" altLang="cs-CZ" dirty="0"/>
              <a:t>Hodnocení minulosti</a:t>
            </a:r>
          </a:p>
          <a:p>
            <a:r>
              <a:rPr lang="cs-CZ" altLang="cs-CZ" dirty="0"/>
              <a:t>Přístupy nejlepší praxe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17FA6144-BC49-41F0-9339-ADAB7C59A321}"/>
              </a:ext>
            </a:extLst>
          </p:cNvPr>
          <p:cNvSpPr/>
          <p:nvPr/>
        </p:nvSpPr>
        <p:spPr>
          <a:xfrm>
            <a:off x="6438577" y="2583315"/>
            <a:ext cx="4054475" cy="3799491"/>
          </a:xfrm>
          <a:prstGeom prst="wedgeRectCallout">
            <a:avLst>
              <a:gd name="adj1" fmla="val -89163"/>
              <a:gd name="adj2" fmla="val -4984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dirty="0">
                <a:solidFill>
                  <a:schemeClr val="tx1"/>
                </a:solidFill>
              </a:rPr>
              <a:t>Varianty jsou posuzovány z pohledu nákladů, přínosů a proveditelnosti. </a:t>
            </a:r>
          </a:p>
          <a:p>
            <a:pPr algn="ctr" eaLnBrk="1" hangingPunct="1">
              <a:defRPr/>
            </a:pPr>
            <a:r>
              <a:rPr lang="cs-CZ" sz="2400" b="1" u="sng" dirty="0">
                <a:solidFill>
                  <a:schemeClr val="tx1"/>
                </a:solidFill>
              </a:rPr>
              <a:t>Jaké</a:t>
            </a:r>
            <a:r>
              <a:rPr lang="cs-CZ" sz="2400" dirty="0">
                <a:solidFill>
                  <a:schemeClr val="tx1"/>
                </a:solidFill>
              </a:rPr>
              <a:t> má řešení </a:t>
            </a:r>
            <a:r>
              <a:rPr lang="cs-CZ" sz="2400" b="1" u="sng" dirty="0">
                <a:solidFill>
                  <a:schemeClr val="tx1"/>
                </a:solidFill>
              </a:rPr>
              <a:t>přínos</a:t>
            </a:r>
            <a:r>
              <a:rPr lang="cs-CZ" sz="2400" dirty="0">
                <a:solidFill>
                  <a:schemeClr val="tx1"/>
                </a:solidFill>
              </a:rPr>
              <a:t>, s jakými je spojeno </a:t>
            </a:r>
            <a:r>
              <a:rPr lang="cs-CZ" sz="2400" b="1" u="sng" dirty="0">
                <a:solidFill>
                  <a:schemeClr val="tx1"/>
                </a:solidFill>
              </a:rPr>
              <a:t>finančními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b="1" u="sng" dirty="0">
                <a:solidFill>
                  <a:schemeClr val="tx1"/>
                </a:solidFill>
              </a:rPr>
              <a:t>náklady</a:t>
            </a:r>
            <a:r>
              <a:rPr lang="cs-CZ" sz="2400" dirty="0">
                <a:solidFill>
                  <a:schemeClr val="tx1"/>
                </a:solidFill>
              </a:rPr>
              <a:t>, jaké jsou zdrojové nároky z pohledu </a:t>
            </a:r>
            <a:r>
              <a:rPr lang="cs-CZ" sz="2400" b="1" dirty="0">
                <a:solidFill>
                  <a:schemeClr val="tx1"/>
                </a:solidFill>
              </a:rPr>
              <a:t>lidských a materiálních zdrojů a v jakém čase je možné je realizovat</a:t>
            </a:r>
            <a:r>
              <a:rPr lang="cs-CZ" sz="24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60FD6-5FE8-435C-B0D5-F8FAF4068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0110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600" b="1" cap="none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endParaRPr lang="cs-CZ" sz="3600" b="1" dirty="0"/>
          </a:p>
        </p:txBody>
      </p:sp>
      <p:sp>
        <p:nvSpPr>
          <p:cNvPr id="39939" name="Zástupný symbol pro číslo snímku 6">
            <a:extLst>
              <a:ext uri="{FF2B5EF4-FFF2-40B4-BE49-F238E27FC236}">
                <a16:creationId xmlns:a16="http://schemas.microsoft.com/office/drawing/2014/main" id="{A433DCA6-9218-4A64-A6FC-D10A0720E1A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786211C-6164-4989-A7E7-8A6B866BE308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0" name="Zástupný symbol pro obsah 2">
            <a:extLst>
              <a:ext uri="{FF2B5EF4-FFF2-40B4-BE49-F238E27FC236}">
                <a16:creationId xmlns:a16="http://schemas.microsoft.com/office/drawing/2014/main" id="{B7E20577-0FFA-464C-B4A9-FDFC12AA0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3670" y="2174875"/>
            <a:ext cx="4987718" cy="3951288"/>
          </a:xfrm>
        </p:spPr>
        <p:txBody>
          <a:bodyPr>
            <a:normAutofit/>
          </a:bodyPr>
          <a:lstStyle/>
          <a:p>
            <a:r>
              <a:rPr lang="cs-CZ" altLang="cs-CZ" dirty="0"/>
              <a:t>Hodnocení nákladů</a:t>
            </a:r>
          </a:p>
          <a:p>
            <a:r>
              <a:rPr lang="cs-CZ" altLang="cs-CZ" b="1" dirty="0"/>
              <a:t>VYUŽITÍ ANALYTICKÝCH </a:t>
            </a:r>
            <a:br>
              <a:rPr lang="cs-CZ" altLang="cs-CZ" b="1" dirty="0"/>
            </a:br>
            <a:r>
              <a:rPr lang="cs-CZ" altLang="cs-CZ" b="1" dirty="0"/>
              <a:t> NÁSTROJŮ </a:t>
            </a:r>
          </a:p>
          <a:p>
            <a:r>
              <a:rPr lang="cs-CZ" altLang="cs-CZ" dirty="0"/>
              <a:t>Hodnotitelnost</a:t>
            </a:r>
          </a:p>
          <a:p>
            <a:r>
              <a:rPr lang="cs-CZ" altLang="cs-CZ" dirty="0"/>
              <a:t>Odpovědnost</a:t>
            </a:r>
          </a:p>
          <a:p>
            <a:r>
              <a:rPr lang="cs-CZ" altLang="cs-CZ" dirty="0"/>
              <a:t>Realizační rámec</a:t>
            </a:r>
          </a:p>
          <a:p>
            <a:r>
              <a:rPr lang="cs-CZ" altLang="cs-CZ" dirty="0"/>
              <a:t>Hodnocení minulosti</a:t>
            </a:r>
          </a:p>
          <a:p>
            <a:r>
              <a:rPr lang="cs-CZ" altLang="cs-CZ" dirty="0"/>
              <a:t>Přístupy nejlepší praxe</a:t>
            </a:r>
          </a:p>
          <a:p>
            <a:endParaRPr lang="cs-CZ" altLang="cs-CZ" dirty="0"/>
          </a:p>
        </p:txBody>
      </p:sp>
      <p:sp>
        <p:nvSpPr>
          <p:cNvPr id="8" name="Obdélníkový bublinový popisek 4">
            <a:extLst>
              <a:ext uri="{FF2B5EF4-FFF2-40B4-BE49-F238E27FC236}">
                <a16:creationId xmlns:a16="http://schemas.microsoft.com/office/drawing/2014/main" id="{BEC3D357-508A-4FDB-9C40-2F63E6A807C6}"/>
              </a:ext>
            </a:extLst>
          </p:cNvPr>
          <p:cNvSpPr/>
          <p:nvPr/>
        </p:nvSpPr>
        <p:spPr>
          <a:xfrm>
            <a:off x="6672263" y="1628776"/>
            <a:ext cx="3816350" cy="4537075"/>
          </a:xfrm>
          <a:prstGeom prst="wedgeRectCallout">
            <a:avLst>
              <a:gd name="adj1" fmla="val -87315"/>
              <a:gd name="adj2" fmla="val -1842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V celém procesu tvorby strategie jsou využívány  analytické nástroje (metody, techniky).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5DF550-B97A-4DB2-90A1-1D2E8F98D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7962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600" b="1" cap="none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endParaRPr lang="cs-CZ" sz="3600" b="1" dirty="0"/>
          </a:p>
        </p:txBody>
      </p:sp>
      <p:sp>
        <p:nvSpPr>
          <p:cNvPr id="40963" name="Zástupný symbol pro číslo snímku 6">
            <a:extLst>
              <a:ext uri="{FF2B5EF4-FFF2-40B4-BE49-F238E27FC236}">
                <a16:creationId xmlns:a16="http://schemas.microsoft.com/office/drawing/2014/main" id="{848A8AFC-9997-469C-9B1E-4DC0B3BBDEF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D6881B6-E399-478D-BD93-07495F65226D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Zástupný symbol pro obsah 2">
            <a:extLst>
              <a:ext uri="{FF2B5EF4-FFF2-40B4-BE49-F238E27FC236}">
                <a16:creationId xmlns:a16="http://schemas.microsoft.com/office/drawing/2014/main" id="{BCB5304F-82EA-485A-9F8D-36D89A332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31304" y="2115241"/>
            <a:ext cx="4040188" cy="3951288"/>
          </a:xfrm>
        </p:spPr>
        <p:txBody>
          <a:bodyPr/>
          <a:lstStyle/>
          <a:p>
            <a:r>
              <a:rPr lang="cs-CZ" altLang="cs-CZ" dirty="0"/>
              <a:t>Hodnocení nákladů</a:t>
            </a:r>
          </a:p>
          <a:p>
            <a:r>
              <a:rPr lang="cs-CZ" altLang="cs-CZ" dirty="0"/>
              <a:t>Využití analytických </a:t>
            </a:r>
            <a:br>
              <a:rPr lang="cs-CZ" altLang="cs-CZ" dirty="0"/>
            </a:br>
            <a:r>
              <a:rPr lang="cs-CZ" altLang="cs-CZ" dirty="0"/>
              <a:t> nástrojů </a:t>
            </a:r>
          </a:p>
          <a:p>
            <a:r>
              <a:rPr lang="cs-CZ" altLang="cs-CZ" b="1" dirty="0"/>
              <a:t>HODNOTITELNOST</a:t>
            </a:r>
          </a:p>
          <a:p>
            <a:r>
              <a:rPr lang="cs-CZ" altLang="cs-CZ" dirty="0"/>
              <a:t>Odpovědnost</a:t>
            </a:r>
          </a:p>
          <a:p>
            <a:r>
              <a:rPr lang="cs-CZ" altLang="cs-CZ" dirty="0"/>
              <a:t>Realizační rámec</a:t>
            </a:r>
          </a:p>
          <a:p>
            <a:r>
              <a:rPr lang="cs-CZ" altLang="cs-CZ" dirty="0"/>
              <a:t>Hodnocení minulosti</a:t>
            </a:r>
          </a:p>
          <a:p>
            <a:r>
              <a:rPr lang="cs-CZ" altLang="cs-CZ" dirty="0"/>
              <a:t>Přístupy nejlepší praxe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6891EF67-F39E-4E45-AC33-BFA77B92D153}"/>
              </a:ext>
            </a:extLst>
          </p:cNvPr>
          <p:cNvSpPr/>
          <p:nvPr/>
        </p:nvSpPr>
        <p:spPr>
          <a:xfrm>
            <a:off x="5448301" y="1628776"/>
            <a:ext cx="5040313" cy="4537075"/>
          </a:xfrm>
          <a:prstGeom prst="wedgeRectCallout">
            <a:avLst>
              <a:gd name="adj1" fmla="val -59784"/>
              <a:gd name="adj2" fmla="val -455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Obsahové a časové vymezení dosažení cílového stavu a milníků. Variantní rozpracování cílů do realizačního rámce (opatření a úkoly. Je hledána odpověď na otázky, </a:t>
            </a:r>
            <a:r>
              <a:rPr lang="cs-CZ" sz="2800" b="1" u="sng" dirty="0">
                <a:solidFill>
                  <a:schemeClr val="tx1"/>
                </a:solidFill>
              </a:rPr>
              <a:t>jaký</a:t>
            </a:r>
            <a:r>
              <a:rPr lang="cs-CZ" sz="2800" dirty="0">
                <a:solidFill>
                  <a:schemeClr val="tx1"/>
                </a:solidFill>
              </a:rPr>
              <a:t> je požadovaný cílový stav a </a:t>
            </a:r>
            <a:r>
              <a:rPr lang="cs-CZ" sz="2800" b="1" u="sng" dirty="0">
                <a:solidFill>
                  <a:schemeClr val="tx1"/>
                </a:solidFill>
              </a:rPr>
              <a:t>jak</a:t>
            </a:r>
            <a:r>
              <a:rPr lang="cs-CZ" sz="2800" dirty="0">
                <a:solidFill>
                  <a:schemeClr val="tx1"/>
                </a:solidFill>
              </a:rPr>
              <a:t> a </a:t>
            </a:r>
            <a:r>
              <a:rPr lang="cs-CZ" sz="2800" b="1" u="sng" dirty="0">
                <a:solidFill>
                  <a:schemeClr val="tx1"/>
                </a:solidFill>
              </a:rPr>
              <a:t>kdy</a:t>
            </a:r>
            <a:r>
              <a:rPr lang="cs-CZ" sz="2800" dirty="0">
                <a:solidFill>
                  <a:schemeClr val="tx1"/>
                </a:solidFill>
              </a:rPr>
              <a:t> bude dosažen. </a:t>
            </a:r>
            <a:r>
              <a:rPr lang="cs-CZ" sz="2800" b="1" u="sng" dirty="0">
                <a:solidFill>
                  <a:schemeClr val="tx1"/>
                </a:solidFill>
              </a:rPr>
              <a:t>Kdy je cíl považován za splněný?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FC8558-A20B-451E-888A-78DB51295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524" y="71755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600" b="1" cap="none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endParaRPr lang="cs-CZ" sz="3600" b="1" dirty="0"/>
          </a:p>
        </p:txBody>
      </p:sp>
      <p:sp>
        <p:nvSpPr>
          <p:cNvPr id="41987" name="Zástupný symbol pro číslo snímku 6">
            <a:extLst>
              <a:ext uri="{FF2B5EF4-FFF2-40B4-BE49-F238E27FC236}">
                <a16:creationId xmlns:a16="http://schemas.microsoft.com/office/drawing/2014/main" id="{4C6D874F-F1E3-4A70-9A0A-E4E462AA305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8B50DBD-EC50-46F1-AFCA-CC8A432C0D10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8" name="Zástupný symbol pro obsah 2">
            <a:extLst>
              <a:ext uri="{FF2B5EF4-FFF2-40B4-BE49-F238E27FC236}">
                <a16:creationId xmlns:a16="http://schemas.microsoft.com/office/drawing/2014/main" id="{2F71EC47-715C-4F88-8624-C25AC0CAB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r>
              <a:rPr lang="cs-CZ" altLang="cs-CZ" dirty="0"/>
              <a:t>Hodnocení nákladů</a:t>
            </a:r>
          </a:p>
          <a:p>
            <a:r>
              <a:rPr lang="cs-CZ" altLang="cs-CZ" dirty="0"/>
              <a:t>Využití analytických </a:t>
            </a:r>
            <a:br>
              <a:rPr lang="cs-CZ" altLang="cs-CZ" dirty="0"/>
            </a:br>
            <a:r>
              <a:rPr lang="cs-CZ" altLang="cs-CZ" dirty="0"/>
              <a:t> nástrojů </a:t>
            </a:r>
          </a:p>
          <a:p>
            <a:r>
              <a:rPr lang="cs-CZ" altLang="cs-CZ" dirty="0" err="1"/>
              <a:t>Hodnotitelnost</a:t>
            </a:r>
            <a:endParaRPr lang="cs-CZ" altLang="cs-CZ" dirty="0"/>
          </a:p>
          <a:p>
            <a:r>
              <a:rPr lang="cs-CZ" altLang="cs-CZ" b="1" dirty="0"/>
              <a:t>ODPOVĚDNOST</a:t>
            </a:r>
          </a:p>
          <a:p>
            <a:r>
              <a:rPr lang="cs-CZ" altLang="cs-CZ" dirty="0"/>
              <a:t>Realizační rámec</a:t>
            </a:r>
          </a:p>
          <a:p>
            <a:r>
              <a:rPr lang="cs-CZ" altLang="cs-CZ" dirty="0"/>
              <a:t>Hodnocení minulosti</a:t>
            </a:r>
          </a:p>
          <a:p>
            <a:r>
              <a:rPr lang="cs-CZ" altLang="cs-CZ" dirty="0"/>
              <a:t>Přístupy nejlepší praxe</a:t>
            </a:r>
          </a:p>
          <a:p>
            <a:endParaRPr lang="cs-CZ" altLang="cs-CZ" dirty="0"/>
          </a:p>
        </p:txBody>
      </p:sp>
      <p:sp>
        <p:nvSpPr>
          <p:cNvPr id="8" name="Obdélníkový bublinový popisek 4">
            <a:extLst>
              <a:ext uri="{FF2B5EF4-FFF2-40B4-BE49-F238E27FC236}">
                <a16:creationId xmlns:a16="http://schemas.microsoft.com/office/drawing/2014/main" id="{B4BFCEFD-4BF8-4C59-8564-D666629BD2F9}"/>
              </a:ext>
            </a:extLst>
          </p:cNvPr>
          <p:cNvSpPr/>
          <p:nvPr/>
        </p:nvSpPr>
        <p:spPr>
          <a:xfrm>
            <a:off x="5508624" y="2564524"/>
            <a:ext cx="6084285" cy="3672764"/>
          </a:xfrm>
          <a:prstGeom prst="wedgeRectCallout">
            <a:avLst>
              <a:gd name="adj1" fmla="val -58776"/>
              <a:gd name="adj2" fmla="val -4852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Je stanoven vlastník a gestor nesoucí odpovědnost za tvorbu i realizaci strategie, splnění cílů a dosažení očekávaných přínosů. </a:t>
            </a:r>
          </a:p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Dává odpověď na otázku, </a:t>
            </a:r>
            <a:r>
              <a:rPr lang="cs-CZ" sz="2800" b="1" u="sng" dirty="0">
                <a:solidFill>
                  <a:schemeClr val="tx1"/>
                </a:solidFill>
              </a:rPr>
              <a:t>kdo </a:t>
            </a:r>
            <a:r>
              <a:rPr lang="cs-CZ" sz="2800" dirty="0">
                <a:solidFill>
                  <a:schemeClr val="tx1"/>
                </a:solidFill>
              </a:rPr>
              <a:t>bude řešit vymezený problém. V realizačním rámci je určena odpovědnost za splnění cílů, opatření a úkolů.</a:t>
            </a:r>
          </a:p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 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AC0731-4334-49B7-8EC5-1C3400DE9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524" y="0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600" b="1" cap="none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endParaRPr lang="cs-CZ" sz="3600" b="1" dirty="0"/>
          </a:p>
        </p:txBody>
      </p:sp>
      <p:sp>
        <p:nvSpPr>
          <p:cNvPr id="43011" name="Zástupný symbol pro číslo snímku 6">
            <a:extLst>
              <a:ext uri="{FF2B5EF4-FFF2-40B4-BE49-F238E27FC236}">
                <a16:creationId xmlns:a16="http://schemas.microsoft.com/office/drawing/2014/main" id="{9BA5F19B-1E26-45A3-9D38-7B9CBE70312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346728-623A-4A02-9D58-F4AE17791F70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Zástupný symbol pro obsah 2">
            <a:extLst>
              <a:ext uri="{FF2B5EF4-FFF2-40B4-BE49-F238E27FC236}">
                <a16:creationId xmlns:a16="http://schemas.microsoft.com/office/drawing/2014/main" id="{E5F3DB01-521D-4EF8-BB96-0041A8624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1200" y="2174875"/>
            <a:ext cx="4040188" cy="3951288"/>
          </a:xfrm>
        </p:spPr>
        <p:txBody>
          <a:bodyPr/>
          <a:lstStyle/>
          <a:p>
            <a:r>
              <a:rPr lang="cs-CZ" altLang="cs-CZ" dirty="0"/>
              <a:t>Hodnocení nákladů</a:t>
            </a:r>
          </a:p>
          <a:p>
            <a:r>
              <a:rPr lang="cs-CZ" altLang="cs-CZ" dirty="0"/>
              <a:t>Využití analytických </a:t>
            </a:r>
            <a:br>
              <a:rPr lang="cs-CZ" altLang="cs-CZ" dirty="0"/>
            </a:br>
            <a:r>
              <a:rPr lang="cs-CZ" altLang="cs-CZ" dirty="0"/>
              <a:t> nástrojů </a:t>
            </a:r>
          </a:p>
          <a:p>
            <a:r>
              <a:rPr lang="cs-CZ" altLang="cs-CZ" dirty="0"/>
              <a:t>Hodnotitelnost</a:t>
            </a:r>
          </a:p>
          <a:p>
            <a:r>
              <a:rPr lang="cs-CZ" altLang="cs-CZ" dirty="0"/>
              <a:t>Odpovědnost</a:t>
            </a:r>
          </a:p>
          <a:p>
            <a:r>
              <a:rPr lang="cs-CZ" altLang="cs-CZ" b="1" dirty="0"/>
              <a:t>REALIZAČNÍ RÁMEC</a:t>
            </a:r>
          </a:p>
          <a:p>
            <a:r>
              <a:rPr lang="cs-CZ" altLang="cs-CZ" dirty="0"/>
              <a:t>Hodnocení minulosti</a:t>
            </a:r>
          </a:p>
          <a:p>
            <a:r>
              <a:rPr lang="cs-CZ" altLang="cs-CZ" dirty="0"/>
              <a:t>Přístupy nejlepší praxe</a:t>
            </a:r>
          </a:p>
          <a:p>
            <a:endParaRPr lang="cs-CZ" altLang="cs-CZ" dirty="0"/>
          </a:p>
        </p:txBody>
      </p:sp>
      <p:sp>
        <p:nvSpPr>
          <p:cNvPr id="8" name="Obdélníkový bublinový popisek 4">
            <a:extLst>
              <a:ext uri="{FF2B5EF4-FFF2-40B4-BE49-F238E27FC236}">
                <a16:creationId xmlns:a16="http://schemas.microsoft.com/office/drawing/2014/main" id="{18095DB2-C3C1-4DC4-9AA7-1707F88BD56D}"/>
              </a:ext>
            </a:extLst>
          </p:cNvPr>
          <p:cNvSpPr/>
          <p:nvPr/>
        </p:nvSpPr>
        <p:spPr>
          <a:xfrm>
            <a:off x="5862054" y="1891862"/>
            <a:ext cx="6283379" cy="4345427"/>
          </a:xfrm>
          <a:prstGeom prst="wedgeRectCallout">
            <a:avLst>
              <a:gd name="adj1" fmla="val -54661"/>
              <a:gd name="adj2" fmla="val 1575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Vymezuje základní realizační rámec (klíčové milníky, cílové stavy v čase, identifikuje rizika a zásadní opatření omezující jejich dopady, obsahuje odhady zdrojových implikací). Vytvořen je předpoklad pro zapracování strategie do plánovacích dokumentů.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C7AE02-5D7F-4FE4-B0E2-B4B8B2770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110" y="0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altLang="cs-CZ" sz="3600" b="1" cap="none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</a:t>
            </a:r>
            <a:endParaRPr lang="cs-CZ" sz="3600" b="1" dirty="0"/>
          </a:p>
        </p:txBody>
      </p:sp>
      <p:sp>
        <p:nvSpPr>
          <p:cNvPr id="44035" name="Zástupný symbol pro číslo snímku 6">
            <a:extLst>
              <a:ext uri="{FF2B5EF4-FFF2-40B4-BE49-F238E27FC236}">
                <a16:creationId xmlns:a16="http://schemas.microsoft.com/office/drawing/2014/main" id="{ED13DC4B-13CD-4039-83D6-F70EB067EE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22C157E-CB97-48A9-A06A-7A8FD8C8ECD8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6" name="Zástupný symbol pro obsah 2">
            <a:extLst>
              <a:ext uri="{FF2B5EF4-FFF2-40B4-BE49-F238E27FC236}">
                <a16:creationId xmlns:a16="http://schemas.microsoft.com/office/drawing/2014/main" id="{5E38C836-14AA-40ED-A5A1-D8A6A992C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1113" y="2174875"/>
            <a:ext cx="4570275" cy="3951288"/>
          </a:xfrm>
        </p:spPr>
        <p:txBody>
          <a:bodyPr>
            <a:normAutofit/>
          </a:bodyPr>
          <a:lstStyle/>
          <a:p>
            <a:r>
              <a:rPr lang="cs-CZ" altLang="cs-CZ" dirty="0"/>
              <a:t>Hodnocení nákladů</a:t>
            </a:r>
          </a:p>
          <a:p>
            <a:r>
              <a:rPr lang="cs-CZ" altLang="cs-CZ" dirty="0"/>
              <a:t>Využití analytických </a:t>
            </a:r>
            <a:br>
              <a:rPr lang="cs-CZ" altLang="cs-CZ" dirty="0"/>
            </a:br>
            <a:r>
              <a:rPr lang="cs-CZ" altLang="cs-CZ" dirty="0"/>
              <a:t> nástrojů </a:t>
            </a:r>
          </a:p>
          <a:p>
            <a:r>
              <a:rPr lang="cs-CZ" altLang="cs-CZ" dirty="0"/>
              <a:t>Hodnotitelnost</a:t>
            </a:r>
          </a:p>
          <a:p>
            <a:r>
              <a:rPr lang="cs-CZ" altLang="cs-CZ" dirty="0"/>
              <a:t>Odpovědnost</a:t>
            </a:r>
          </a:p>
          <a:p>
            <a:r>
              <a:rPr lang="cs-CZ" altLang="cs-CZ" dirty="0"/>
              <a:t>Realizační rámec</a:t>
            </a:r>
          </a:p>
          <a:p>
            <a:r>
              <a:rPr lang="cs-CZ" altLang="cs-CZ" b="1" dirty="0"/>
              <a:t>HODNOCENÍ MINULOSTI</a:t>
            </a:r>
          </a:p>
          <a:p>
            <a:r>
              <a:rPr lang="cs-CZ" altLang="cs-CZ" dirty="0"/>
              <a:t>Přístupy nejlepší praxe</a:t>
            </a:r>
          </a:p>
          <a:p>
            <a:endParaRPr lang="cs-CZ" altLang="cs-CZ" dirty="0"/>
          </a:p>
        </p:txBody>
      </p:sp>
      <p:sp>
        <p:nvSpPr>
          <p:cNvPr id="8" name="Obdélníkový bublinový popisek 4">
            <a:extLst>
              <a:ext uri="{FF2B5EF4-FFF2-40B4-BE49-F238E27FC236}">
                <a16:creationId xmlns:a16="http://schemas.microsoft.com/office/drawing/2014/main" id="{F1B3D977-1E96-43E2-8C15-B7A2F6FE228E}"/>
              </a:ext>
            </a:extLst>
          </p:cNvPr>
          <p:cNvSpPr/>
          <p:nvPr/>
        </p:nvSpPr>
        <p:spPr>
          <a:xfrm>
            <a:off x="6617736" y="1989139"/>
            <a:ext cx="4489450" cy="4040187"/>
          </a:xfrm>
          <a:prstGeom prst="wedgeRectCallout">
            <a:avLst>
              <a:gd name="adj1" fmla="val -65243"/>
              <a:gd name="adj2" fmla="val 2830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800" dirty="0">
                <a:solidFill>
                  <a:schemeClr val="tx1"/>
                </a:solidFill>
              </a:rPr>
              <a:t>Zpracovatelé hodnotí realizaci předchozích strategií (pokud jsou k dispozici). Identifikována jsou osvědčená řešení, příčiny případných neúspěchů a opatření, která je nezbytné přijmout, aby se nedostatky již neopakovaly.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AB449C-32BA-43C2-A152-DBFE34C2C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524" y="81694"/>
            <a:ext cx="7729728" cy="118872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ZÁSADY TVORBY STRATEGIE </a:t>
            </a:r>
            <a:br>
              <a:rPr lang="cs-CZ" altLang="cs-CZ" sz="3600" b="1" cap="none" dirty="0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cs-CZ" sz="3600" b="1" dirty="0">
              <a:solidFill>
                <a:schemeClr val="tx1"/>
              </a:solidFill>
            </a:endParaRPr>
          </a:p>
        </p:txBody>
      </p:sp>
      <p:sp>
        <p:nvSpPr>
          <p:cNvPr id="45059" name="Zástupný symbol pro číslo snímku 6">
            <a:extLst>
              <a:ext uri="{FF2B5EF4-FFF2-40B4-BE49-F238E27FC236}">
                <a16:creationId xmlns:a16="http://schemas.microsoft.com/office/drawing/2014/main" id="{1AEE0744-0A8F-44C6-87E0-640319E00E0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 b="1">
                <a:solidFill>
                  <a:srgbClr val="17375E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1pPr>
            <a:lvl2pPr marL="742950" indent="-285750">
              <a:spcBef>
                <a:spcPct val="20000"/>
              </a:spcBef>
              <a:buClr>
                <a:srgbClr val="376092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37609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2pPr>
            <a:lvl3pPr marL="1143000" indent="-228600">
              <a:spcBef>
                <a:spcPct val="20000"/>
              </a:spcBef>
              <a:buClr>
                <a:srgbClr val="17375E"/>
              </a:buClr>
              <a:buSzPct val="88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3pPr>
            <a:lvl4pPr marL="1600200" indent="-228600">
              <a:spcBef>
                <a:spcPct val="20000"/>
              </a:spcBef>
              <a:buClr>
                <a:srgbClr val="17375E"/>
              </a:buClr>
              <a:buSzPct val="74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4pPr>
            <a:lvl5pPr marL="2057400" indent="-228600">
              <a:spcBef>
                <a:spcPct val="20000"/>
              </a:spcBef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FE1585F-F0BB-499C-ADA0-B0DC6F8DF0AF}" type="slidenum">
              <a:rPr lang="cs-CZ" altLang="cs-CZ" sz="11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cs-CZ" altLang="cs-CZ" sz="11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0" name="Zástupný symbol pro obsah 2">
            <a:extLst>
              <a:ext uri="{FF2B5EF4-FFF2-40B4-BE49-F238E27FC236}">
                <a16:creationId xmlns:a16="http://schemas.microsoft.com/office/drawing/2014/main" id="{9309DB10-060D-49C1-BF97-45C2B71B5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4217" y="2174875"/>
            <a:ext cx="5077171" cy="3951288"/>
          </a:xfrm>
        </p:spPr>
        <p:txBody>
          <a:bodyPr>
            <a:normAutofit/>
          </a:bodyPr>
          <a:lstStyle/>
          <a:p>
            <a:r>
              <a:rPr lang="cs-CZ" altLang="cs-CZ" dirty="0"/>
              <a:t>Hodnocení nákladů</a:t>
            </a:r>
          </a:p>
          <a:p>
            <a:r>
              <a:rPr lang="cs-CZ" altLang="cs-CZ" dirty="0"/>
              <a:t>Využití analytických </a:t>
            </a:r>
            <a:br>
              <a:rPr lang="cs-CZ" altLang="cs-CZ" dirty="0"/>
            </a:br>
            <a:r>
              <a:rPr lang="cs-CZ" altLang="cs-CZ" dirty="0"/>
              <a:t> nástrojů </a:t>
            </a:r>
          </a:p>
          <a:p>
            <a:r>
              <a:rPr lang="cs-CZ" altLang="cs-CZ" dirty="0"/>
              <a:t>Hodnotitelnost</a:t>
            </a:r>
          </a:p>
          <a:p>
            <a:r>
              <a:rPr lang="cs-CZ" altLang="cs-CZ" dirty="0"/>
              <a:t>Odpovědnost</a:t>
            </a:r>
          </a:p>
          <a:p>
            <a:r>
              <a:rPr lang="cs-CZ" altLang="cs-CZ" dirty="0"/>
              <a:t>Realizační rámec</a:t>
            </a:r>
          </a:p>
          <a:p>
            <a:r>
              <a:rPr lang="cs-CZ" altLang="cs-CZ" dirty="0"/>
              <a:t>Hodnocení minulosti</a:t>
            </a:r>
          </a:p>
          <a:p>
            <a:r>
              <a:rPr lang="cs-CZ" altLang="cs-CZ" b="1" dirty="0"/>
              <a:t>PŘÍSTUPY NEJLEPŠÍ PRAXE</a:t>
            </a:r>
          </a:p>
          <a:p>
            <a:endParaRPr lang="cs-CZ" altLang="cs-CZ" dirty="0"/>
          </a:p>
        </p:txBody>
      </p:sp>
      <p:sp>
        <p:nvSpPr>
          <p:cNvPr id="6" name="Obdélníkový bublinový popisek 4">
            <a:extLst>
              <a:ext uri="{FF2B5EF4-FFF2-40B4-BE49-F238E27FC236}">
                <a16:creationId xmlns:a16="http://schemas.microsoft.com/office/drawing/2014/main" id="{2B5969EC-A6DA-4E0F-81D8-C66C58FDDDDB}"/>
              </a:ext>
            </a:extLst>
          </p:cNvPr>
          <p:cNvSpPr/>
          <p:nvPr/>
        </p:nvSpPr>
        <p:spPr>
          <a:xfrm>
            <a:off x="7002326" y="1983170"/>
            <a:ext cx="4321175" cy="4142993"/>
          </a:xfrm>
          <a:prstGeom prst="wedgeRectCallout">
            <a:avLst>
              <a:gd name="adj1" fmla="val -80995"/>
              <a:gd name="adj2" fmla="val 39338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sz="2400" dirty="0">
                <a:solidFill>
                  <a:schemeClr val="tx1"/>
                </a:solidFill>
              </a:rPr>
              <a:t>Zpracování strategie by mělo vycházet z přístupů nejlepší praxe odvozených od již zavedených a praxí ověřených postupů a přístupů řešení daného problému u jiných institucí, organizací, a to jak v ČR, tak i v zahraničí při zvážení specifických podmínek ČR.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D82749-A3F3-4B93-BD12-DF36EC474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0809"/>
            <a:ext cx="7729728" cy="1188720"/>
          </a:xfrm>
        </p:spPr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7BF784-B1B1-4E82-8E33-1042AC12D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137" y="1896316"/>
            <a:ext cx="11625249" cy="4387253"/>
          </a:xfrm>
        </p:spPr>
        <p:txBody>
          <a:bodyPr>
            <a:noAutofit/>
          </a:bodyPr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Dnes zažíváme inflaci pojmu strategie!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Strategie je o způsobu myšlení (dlouhodobá, koncepční představa o přizpůsobování organizace či určité oblasti lidského činění výzvám prostředí)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Strategie: kombinace způsobů a nástrojů k dosažení cílového stavu (ENDS, WAYS, MEANS)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Pokud chybí strategie – na základě čeho se činí každodenní rozhodnutí (hodnotový rámec)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Strategie jako dokument: není stanovena jednoznačná podoba 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Existuje tzv. hierarchie strategií – vertikálně a horizontálně provázány celek (představ o rozvoji organizace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Přístupy nejlepší praxe: promítnuty do souboru zásad</a:t>
            </a:r>
          </a:p>
          <a:p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675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1188720"/>
          </a:xfrm>
        </p:spPr>
        <p:txBody>
          <a:bodyPr/>
          <a:lstStyle/>
          <a:p>
            <a:r>
              <a:rPr lang="cs-CZ" dirty="0"/>
              <a:t>ZADÁNÍ PŘÍPADOVÉ STUDIE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02" y="1744191"/>
            <a:ext cx="11332395" cy="4132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CÍL</a:t>
            </a:r>
          </a:p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POŽADAVKY NA STUDENTY</a:t>
            </a:r>
          </a:p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ZÁVAZNÁ RÁMCOVÁ STRUKTURA</a:t>
            </a:r>
          </a:p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POSTUP ZPRACOVÁNÍ</a:t>
            </a:r>
          </a:p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ODEVZDÁNÍ</a:t>
            </a:r>
          </a:p>
          <a:p>
            <a:pPr marL="0" indent="0"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HODNOCENÍ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87587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D82749-A3F3-4B93-BD12-DF36EC474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0809"/>
            <a:ext cx="7729728" cy="1188720"/>
          </a:xfrm>
        </p:spPr>
        <p:txBody>
          <a:bodyPr/>
          <a:lstStyle/>
          <a:p>
            <a:r>
              <a:rPr lang="cs-CZ" dirty="0"/>
              <a:t>ÚKOLY DO DALŠÍHO TÝDNE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7BF784-B1B1-4E82-8E33-1042AC12D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137" y="1896316"/>
            <a:ext cx="11625249" cy="438725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Vytvořit týmy pro zpracování případové studie (2-3 studenti).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Zvolit si strategii, kterou bude tým vytvářet (problematika bezpečnosti).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Údaje o složení týmu a tématu vložit do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excelové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tabulky v prostředí MS TEAMS do 12.10.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Domluvit se na způsobu komunikace v rámci týmu!!!!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Seznámit se z povinnou literaturou: Přístupy k tvorbě bezpečnostních a obranných strategií. Dostupné z:  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https://www.unob.cz/cbvss/Documents/publikace/Pristupy%20k%20tvorbe.pdf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cs-CZ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840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1188720"/>
          </a:xfrm>
        </p:spPr>
        <p:txBody>
          <a:bodyPr/>
          <a:lstStyle/>
          <a:p>
            <a:r>
              <a:rPr lang="cs-CZ" dirty="0"/>
              <a:t>HODNOCENÍ STUDIA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32" y="2496616"/>
            <a:ext cx="7810072" cy="5215211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Předmět je zakončen zkouškou  - dvě části. (celkem 60 b):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Písemná práce - případová studie (max. 30 bodů)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Závěrečné písemné přezkoušení (max. 30 bodů)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 každé součásti zkoušky je třeba získat alespoň ¼ bodů (tj. 8 z 30). </a:t>
            </a:r>
            <a:r>
              <a:rPr lang="cs-CZ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E238705-7BEB-4067-9877-9DE1E5905508}"/>
              </a:ext>
            </a:extLst>
          </p:cNvPr>
          <p:cNvSpPr/>
          <p:nvPr/>
        </p:nvSpPr>
        <p:spPr>
          <a:xfrm>
            <a:off x="8507004" y="1290385"/>
            <a:ext cx="3684996" cy="5567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Hodnocení:  </a:t>
            </a:r>
          </a:p>
          <a:p>
            <a:pPr algn="just">
              <a:spcAft>
                <a:spcPts val="0"/>
              </a:spcAft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56-60 bodů: A</a:t>
            </a:r>
          </a:p>
          <a:p>
            <a:pPr algn="just">
              <a:spcAft>
                <a:spcPts val="0"/>
              </a:spcAft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51-55 bodů: B</a:t>
            </a:r>
          </a:p>
          <a:p>
            <a:pPr algn="just">
              <a:spcAft>
                <a:spcPts val="0"/>
              </a:spcAft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46-50 bodů: C</a:t>
            </a:r>
          </a:p>
          <a:p>
            <a:pPr algn="just">
              <a:spcAft>
                <a:spcPts val="0"/>
              </a:spcAft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41-45 bodů: D</a:t>
            </a:r>
          </a:p>
          <a:p>
            <a:pPr algn="just">
              <a:spcAft>
                <a:spcPts val="0"/>
              </a:spcAft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36-40 bodů: E</a:t>
            </a:r>
          </a:p>
          <a:p>
            <a:pPr algn="just">
              <a:spcAft>
                <a:spcPts val="0"/>
              </a:spcAft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35 a méně bodů: F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382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8685" y="2180492"/>
            <a:ext cx="8074025" cy="298938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ÚVODNÍ PŘEDNÁŠKA:</a:t>
            </a:r>
          </a:p>
          <a:p>
            <a:pPr eaLnBrk="1" hangingPunct="1"/>
            <a:endParaRPr lang="cs-CZ" altLang="cs-CZ" sz="4000" dirty="0"/>
          </a:p>
          <a:p>
            <a:pPr eaLnBrk="1" hangingPunct="1"/>
            <a:r>
              <a:rPr lang="cs-CZ" altLang="cs-CZ" sz="4000" dirty="0"/>
              <a:t>VYMEZENÍ POJMU, ÚČELU, STRUKTURA, TYPOLOGIE, ZÁSADY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2636912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odnadpis 2">
            <a:extLst>
              <a:ext uri="{FF2B5EF4-FFF2-40B4-BE49-F238E27FC236}">
                <a16:creationId xmlns:a16="http://schemas.microsoft.com/office/drawing/2014/main" id="{1CEAF749-59B6-44D6-A348-E4D7B523E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1" y="1847359"/>
            <a:ext cx="10573406" cy="4440237"/>
          </a:xfrm>
        </p:spPr>
        <p:txBody>
          <a:bodyPr>
            <a:normAutofit/>
          </a:bodyPr>
          <a:lstStyle/>
          <a:p>
            <a:pPr marL="609600" indent="-609600" algn="just">
              <a:buFontTx/>
              <a:buAutoNum type="arabicPeriod"/>
            </a:pPr>
            <a:r>
              <a:rPr lang="cs-CZ" altLang="cs-CZ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si představujeme pod pojmem strategie?</a:t>
            </a:r>
          </a:p>
          <a:p>
            <a:pPr marL="609600" indent="-609600" algn="just">
              <a:buFontTx/>
              <a:buAutoNum type="arabicPeriod"/>
            </a:pPr>
            <a:r>
              <a:rPr lang="cs-CZ" altLang="cs-CZ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 čemu slouží strategie a proč je vytváříme? </a:t>
            </a:r>
          </a:p>
          <a:p>
            <a:pPr marL="609600" indent="-609600" algn="just">
              <a:buFontTx/>
              <a:buAutoNum type="arabicPeriod"/>
            </a:pPr>
            <a:r>
              <a:rPr lang="cs-CZ" altLang="cs-CZ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koho jsou určeny?</a:t>
            </a:r>
          </a:p>
          <a:p>
            <a:pPr marL="609600" indent="-609600" algn="just">
              <a:buFontTx/>
              <a:buAutoNum type="arabicPeriod"/>
            </a:pPr>
            <a:r>
              <a:rPr lang="cs-CZ" altLang="cs-CZ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Jaké problémy jsou spojeny s jejich tvorbou?</a:t>
            </a:r>
          </a:p>
          <a:p>
            <a:pPr marL="609600" indent="-609600" algn="just">
              <a:buFontTx/>
              <a:buAutoNum type="arabicPeriod"/>
            </a:pPr>
            <a:r>
              <a:rPr lang="cs-CZ" altLang="cs-CZ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Jaká je struktura strategií?</a:t>
            </a:r>
          </a:p>
          <a:p>
            <a:pPr marL="609600" indent="-609600" algn="just">
              <a:buFontTx/>
              <a:buAutoNum type="arabicPeriod"/>
            </a:pPr>
            <a:r>
              <a:rPr lang="cs-CZ" altLang="cs-CZ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Podle jakých zásad jsou strategie vytvářeny?</a:t>
            </a:r>
          </a:p>
        </p:txBody>
      </p:sp>
      <p:sp>
        <p:nvSpPr>
          <p:cNvPr id="15364" name="Nadpis 1">
            <a:extLst>
              <a:ext uri="{FF2B5EF4-FFF2-40B4-BE49-F238E27FC236}">
                <a16:creationId xmlns:a16="http://schemas.microsoft.com/office/drawing/2014/main" id="{EEC34E09-4E92-43AE-9B17-37078DCBBA3C}"/>
              </a:ext>
            </a:extLst>
          </p:cNvPr>
          <p:cNvSpPr txBox="1">
            <a:spLocks/>
          </p:cNvSpPr>
          <p:nvPr/>
        </p:nvSpPr>
        <p:spPr bwMode="auto">
          <a:xfrm>
            <a:off x="2135188" y="164384"/>
            <a:ext cx="8229600" cy="11818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3200" dirty="0">
                <a:solidFill>
                  <a:srgbClr val="000000"/>
                </a:solidFill>
              </a:rPr>
              <a:t>UČEBNÍ OTÁZKY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3200" dirty="0">
              <a:solidFill>
                <a:srgbClr val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959379" y="5013077"/>
            <a:ext cx="44696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Databáze strategických dokumentů ČR:</a:t>
            </a:r>
          </a:p>
          <a:p>
            <a:r>
              <a:rPr lang="cs-CZ" b="1" dirty="0">
                <a:solidFill>
                  <a:schemeClr val="bg1"/>
                </a:solidFill>
                <a:hlinkClick r:id="rId2"/>
              </a:rPr>
              <a:t>https://www.databaze-strategie.cz/</a:t>
            </a:r>
            <a:endParaRPr lang="cs-CZ" b="1" dirty="0">
              <a:solidFill>
                <a:schemeClr val="bg1"/>
              </a:solidFill>
            </a:endParaRPr>
          </a:p>
          <a:p>
            <a:endParaRPr lang="cs-CZ" b="1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Kolik existuje v této databázi strategií?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22C43F-5820-406F-9772-6039691EF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6" y="-1079"/>
            <a:ext cx="7729728" cy="1188720"/>
          </a:xfrm>
        </p:spPr>
        <p:txBody>
          <a:bodyPr/>
          <a:lstStyle/>
          <a:p>
            <a:r>
              <a:rPr lang="cs-CZ" dirty="0"/>
              <a:t>CO TO JE STRATEGIE?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D45B86-F4EE-48FD-A5D2-F77751230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85" y="1569532"/>
            <a:ext cx="11414589" cy="4338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praxi se setkáváme s různými názvy dokumentů: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STRATEGIE (BEZPEČNOSTNÍ, OBRANNÁ)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KONCEPCE (KONCEPCE VÝSTAVBY ARMÁDY)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STRATEGICKÁ KONCEPCE 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NÁRODNÍ BEZPEČNOSTNÍ STRATEGIE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BÍLÁ KNIHA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DLOUHODOBÝ VÝHLED</a:t>
            </a:r>
          </a:p>
          <a:p>
            <a:pPr lvl="1"/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STRATEGICKÁ VIZE</a:t>
            </a:r>
          </a:p>
          <a:p>
            <a:pPr lvl="1"/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802D5C2-5A07-4FFF-B52F-7B0BD73A9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250" y="3137547"/>
            <a:ext cx="2592750" cy="372045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9252A3E-8E8E-4DB4-9DD9-EE3061E85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250" y="-42304"/>
            <a:ext cx="2592750" cy="372045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6238286-EEFB-4583-B9CA-843137115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521" y="3541986"/>
            <a:ext cx="2570729" cy="3316014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9E5EC47E-5A06-44EB-B7FC-9ABFBDCCED8C}"/>
              </a:ext>
            </a:extLst>
          </p:cNvPr>
          <p:cNvSpPr/>
          <p:nvPr/>
        </p:nvSpPr>
        <p:spPr>
          <a:xfrm>
            <a:off x="294526" y="5619078"/>
            <a:ext cx="6439469" cy="1075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NENÍ K DISPOZICI </a:t>
            </a:r>
          </a:p>
          <a:p>
            <a:pPr algn="ctr"/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JEDNOTNÝ ZPŮSOB PROVEDENÍ</a:t>
            </a:r>
          </a:p>
        </p:txBody>
      </p:sp>
    </p:spTree>
    <p:extLst>
      <p:ext uri="{BB962C8B-B14F-4D97-AF65-F5344CB8AC3E}">
        <p14:creationId xmlns:p14="http://schemas.microsoft.com/office/powerpoint/2010/main" val="1581011011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0</TotalTime>
  <Words>2657</Words>
  <Application>Microsoft Office PowerPoint</Application>
  <PresentationFormat>Širokoúhlá obrazovka</PresentationFormat>
  <Paragraphs>476</Paragraphs>
  <Slides>50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50</vt:i4>
      </vt:variant>
    </vt:vector>
  </HeadingPairs>
  <TitlesOfParts>
    <vt:vector size="58" baseType="lpstr">
      <vt:lpstr>Arial</vt:lpstr>
      <vt:lpstr>Arial Unicode MS</vt:lpstr>
      <vt:lpstr>Calibri</vt:lpstr>
      <vt:lpstr>Calibri Light</vt:lpstr>
      <vt:lpstr>Gill Sans MT</vt:lpstr>
      <vt:lpstr>Times New Roman</vt:lpstr>
      <vt:lpstr>Balík</vt:lpstr>
      <vt:lpstr>Motiv Office</vt:lpstr>
      <vt:lpstr>TVORBA STRATEGIE</vt:lpstr>
      <vt:lpstr>CÍL PŘEDNÁŠKY</vt:lpstr>
      <vt:lpstr>CÍL STUDIA</vt:lpstr>
      <vt:lpstr>FORMY STUDIA</vt:lpstr>
      <vt:lpstr>ZADÁNÍ PŘÍPADOVÉ STUDIE</vt:lpstr>
      <vt:lpstr>HODNOCENÍ STUDIA</vt:lpstr>
      <vt:lpstr>Prezentace aplikace PowerPoint</vt:lpstr>
      <vt:lpstr>Prezentace aplikace PowerPoint</vt:lpstr>
      <vt:lpstr>CO TO JE STRATEGIE?</vt:lpstr>
      <vt:lpstr>VEŘEJNÁ STRATEGIE</vt:lpstr>
      <vt:lpstr>Prezentace aplikace PowerPoint</vt:lpstr>
      <vt:lpstr>Prezentace aplikace PowerPoint</vt:lpstr>
      <vt:lpstr>FÁZE TKD</vt:lpstr>
      <vt:lpstr>legenda</vt:lpstr>
      <vt:lpstr>Prezentace aplikace PowerPoint</vt:lpstr>
      <vt:lpstr>THE NATIONAL DEFENCE STRATEGY PURPOSE</vt:lpstr>
      <vt:lpstr>Prezentace aplikace PowerPoint</vt:lpstr>
      <vt:lpstr>Prezentace aplikace PowerPoint</vt:lpstr>
      <vt:lpstr>PŘÍSTUP K TVORBĚ STRATEGIE</vt:lpstr>
      <vt:lpstr>STRATEGY=ENDS+MEANS+WAYS Lykke model of military strategy</vt:lpstr>
      <vt:lpstr>RIZIKO STRATEGIE</vt:lpstr>
      <vt:lpstr>Prezentace aplikace PowerPoint</vt:lpstr>
      <vt:lpstr>(BAD) STRATEGY=ENDS+MEANS+WAYS Jeffrey W. Meiser (2017)</vt:lpstr>
      <vt:lpstr>KOMPLEXNÍ PŘÍSTUP</vt:lpstr>
      <vt:lpstr>STRATEGIE = ZPŮSOB Myšlení </vt:lpstr>
      <vt:lpstr>Prezentace aplikace PowerPoint</vt:lpstr>
      <vt:lpstr>STRATEGIE = UMĚNÍ VYTVÁŘET SÍLU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ZÁSADY TVORBY STRATEGIE </vt:lpstr>
      <vt:lpstr>ZÁSADY TVORBY STRATEGIE</vt:lpstr>
      <vt:lpstr> ZÁSADY TVORBY STRATEGIE </vt:lpstr>
      <vt:lpstr>ZÁSADY TVORBY STRATEGIE</vt:lpstr>
      <vt:lpstr> ZÁSADY TVORBY STRATEGIE </vt:lpstr>
      <vt:lpstr> ZÁSADY TVORBY STRATEGIE </vt:lpstr>
      <vt:lpstr> ZÁSADY TVORBY STRATEGIE </vt:lpstr>
      <vt:lpstr> ZÁSADY TVORBY STRATEGIE </vt:lpstr>
      <vt:lpstr>ZÁSADY TVORBY STRATEGIE</vt:lpstr>
      <vt:lpstr>ZÁSADY TVORBY STRATEGIE</vt:lpstr>
      <vt:lpstr>ZÁSADY TVORBY STRATEGIE</vt:lpstr>
      <vt:lpstr>ZÁSADY TVORBY STRATEGIE</vt:lpstr>
      <vt:lpstr>ZÁSADY TVORBY STRATEGIE</vt:lpstr>
      <vt:lpstr> ZÁSADY TVORBY STRATEGIE  </vt:lpstr>
      <vt:lpstr>ZÁVĚR</vt:lpstr>
      <vt:lpstr>ÚKOLY DO DALŠÍHO TÝDNE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STRATEGIE</dc:title>
  <dc:creator>josef prochazka</dc:creator>
  <cp:lastModifiedBy>josef prochazka</cp:lastModifiedBy>
  <cp:revision>63</cp:revision>
  <dcterms:created xsi:type="dcterms:W3CDTF">2020-09-17T04:53:08Z</dcterms:created>
  <dcterms:modified xsi:type="dcterms:W3CDTF">2020-09-30T18:31:00Z</dcterms:modified>
</cp:coreProperties>
</file>