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84" r:id="rId6"/>
    <p:sldId id="262" r:id="rId7"/>
    <p:sldId id="265" r:id="rId8"/>
    <p:sldId id="264" r:id="rId9"/>
    <p:sldId id="285" r:id="rId10"/>
    <p:sldId id="271" r:id="rId11"/>
    <p:sldId id="272" r:id="rId12"/>
    <p:sldId id="273" r:id="rId13"/>
    <p:sldId id="278" r:id="rId14"/>
    <p:sldId id="280" r:id="rId15"/>
    <p:sldId id="261" r:id="rId16"/>
    <p:sldId id="274" r:id="rId17"/>
    <p:sldId id="268" r:id="rId18"/>
    <p:sldId id="281" r:id="rId19"/>
    <p:sldId id="282" r:id="rId20"/>
    <p:sldId id="279" r:id="rId21"/>
    <p:sldId id="275" r:id="rId22"/>
    <p:sldId id="266" r:id="rId23"/>
    <p:sldId id="277" r:id="rId24"/>
    <p:sldId id="276" r:id="rId25"/>
    <p:sldId id="270" r:id="rId26"/>
    <p:sldId id="269" r:id="rId27"/>
    <p:sldId id="287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148CF-52A0-49CA-8161-6B4E43CF7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1918F3-A48D-46B9-85EE-8790F4EA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E8567-F27F-4615-9866-5D6C0BB6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98A90-CC30-44BD-A538-6EA13A89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603C5-FBB5-40A0-A21E-18123E1A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BD167-8CCB-4ECA-88A2-1488159B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35D7C5-B9DD-4CB8-B38C-EEA77CDF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63631-1009-48C5-9F9E-227DC18F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AC0FDE-AD2D-474A-B427-A2C95815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99710F-0D96-4A82-9D5B-2DF1A765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34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C4DE7A-F39D-4409-8BEE-DFF8880B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C0DB9B-A977-4C7C-A395-435DFDF1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42C63-DAE8-45F3-A4B2-B07F7F1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07CCB8-3FDE-4D1C-822B-29FFC173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5228C3-8AC7-4ED4-A6A2-318AC6DC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EE7D0-A867-4DD7-8CB6-2AC9638A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86E215-CBF3-48B8-9372-86C22589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A36F12-F9FC-48B1-B46B-3F7FF968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05D625-D4CF-4106-A19D-B73CDC1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ED58A7-54EF-44DE-AFD8-64E602DB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0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8222-A5BC-4D84-A22E-E2F0AB2F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5A7705-C599-4D65-80B3-9E1FACE0B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14DBF-87D2-4072-9037-64C9215A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B4E3B-4092-4369-A494-FD41BA11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1643D-E4CD-48CF-9B49-784EDE3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42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45973-7A32-4004-A063-158F3C80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399D73-5D59-4041-B455-E7DDB7D1D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F9CF7D-EF1E-44C1-AAA4-46B91961E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1A9406-038C-4BE1-86DA-6C16E3BF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AD89A4-6479-401D-AEF4-31522466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F50B87-138E-402E-9160-CEE3A761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780A-2E80-4E69-92DB-79AF14C0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DD9E71-B18E-439A-A216-3D3CF142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FE11A9-E676-4C89-9B1E-C652B13F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A79208-F0A0-4D6D-8E08-88DD4CDA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5F0DBE9-CB3F-4187-86D1-9BA85C9A0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391A9-1F92-4D79-AF75-10F44FBB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EA9A2F-FEEB-416F-8E3F-43A970AC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547D4F-03A6-4B09-BC98-25BCCC15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873A3-8C2D-4766-A8F4-5DFB1C52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81BEBC-F945-4F33-97DF-5A31CE80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60D737-3D6D-46C3-B7DF-555BBD21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02157D-EEE1-4026-8A58-7E667D87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02D3BF-42D7-43B7-919C-C4B18A78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5DCA70-C9D7-4161-BCCC-4C0755DA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0D1B06-ED43-40D5-A28D-4448D082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3D1C8-4208-4BD2-86B9-4C094558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E11AED-D72F-4528-B124-344591EA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298A53-CC53-46D9-8306-580DD983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26D28-BF1C-425C-816A-46E213FA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84660-ACB4-47D8-88E8-9A9EC555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B7675B-51B3-4194-831C-D95C614A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61772-6CA9-45F6-BA8C-0F0DE94A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140BFE-BADA-48E4-A630-1C62B10E7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18C51C5-0554-47F2-AE4E-BBC3FF32D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E28338-9EAA-4626-A069-721FABD0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9484BA-E12C-458A-A31F-0925987B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387D1-1BC8-4F12-BD7D-50727302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4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02EA2F-87C5-44E1-BEC2-288796CF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815E90-C6ED-4F79-8497-B381D4C05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7D7F3-CC57-4D45-A179-18A39F834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5D9E-4592-43E7-A280-C0B38856AB61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2AE65C-3222-4084-8B87-1944A8C67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D5301-706B-40B4-BCD6-B4CAA7A7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f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pacereview.com/article/3331/1" TargetMode="External"/><Relationship Id="rId2" Type="http://schemas.openxmlformats.org/officeDocument/2006/relationships/hyperlink" Target="https://www.businessinsider.com/space-race-anti-satellite-china-russia-war-us-2017-07#ampshare=http://www.businessinsider.com/space-race-anti-satellite-china-russia-war-us-2017-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publishing.service.gov.uk/government/uploads/system/uploads/attachment_data/file/33691/SpacePrimerFinalWebVersion.pdf" TargetMode="External"/><Relationship Id="rId5" Type="http://schemas.openxmlformats.org/officeDocument/2006/relationships/hyperlink" Target="https://www.youtube.com/watch?v=xGKdT8oYBX0" TargetMode="External"/><Relationship Id="rId4" Type="http://schemas.openxmlformats.org/officeDocument/2006/relationships/hyperlink" Target="https://www.ted.com/talks/will_marshall_the_mission_to_create_a_searchable_database_of_earth_s_surfa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29458-63ED-4A03-B845-12B83BD3A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817" y="0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Modern Technologies and Conflicts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F699AC-DAA6-4852-B1E6-A8493F53D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8421" y="2858610"/>
            <a:ext cx="4015665" cy="3999390"/>
          </a:xfrm>
        </p:spPr>
        <p:txBody>
          <a:bodyPr>
            <a:normAutofit fontScale="92500" lnSpcReduction="20000"/>
          </a:bodyPr>
          <a:lstStyle/>
          <a:p>
            <a:r>
              <a:rPr lang="en-GB" sz="6000" i="1" dirty="0">
                <a:latin typeface="Arial" panose="020B0604020202020204" pitchFamily="34" charset="0"/>
                <a:cs typeface="Arial" panose="020B0604020202020204" pitchFamily="34" charset="0"/>
              </a:rPr>
              <a:t>Space Security</a:t>
            </a:r>
          </a:p>
          <a:p>
            <a:pPr algn="l"/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.1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.20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				Marek Dvořáček</a:t>
            </a: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329CD7-F0E7-489A-8BF6-AB417E4C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" y="1913656"/>
            <a:ext cx="7649680" cy="4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BF4AA-246B-45AD-9A6E-8F19904C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75" y="0"/>
            <a:ext cx="5257800" cy="1325563"/>
          </a:xfrm>
        </p:spPr>
        <p:txBody>
          <a:bodyPr/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GeoInt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2BAC9C-BFE0-4F8D-9555-687C0F9FF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49" y="977225"/>
            <a:ext cx="4241049" cy="57668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68BC63-07ED-4174-AEBB-959C51D2E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" y="1258253"/>
            <a:ext cx="6660954" cy="49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F9303-A746-4134-86F1-E39359E9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EA44B41-3C2E-4632-84CD-B355569B7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3" y="272033"/>
            <a:ext cx="6911262" cy="497467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FA6277-12D7-4125-99B3-A0A85CE1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9" y="2998452"/>
            <a:ext cx="7135221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744BE-63C0-4BC1-BC16-9AC1EB6B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5CB6C9-3E80-4A06-8C3E-9F508311A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7" b="7437"/>
          <a:stretch/>
        </p:blipFill>
        <p:spPr>
          <a:xfrm>
            <a:off x="2244500" y="365125"/>
            <a:ext cx="7703000" cy="6279173"/>
          </a:xfrm>
        </p:spPr>
      </p:pic>
    </p:spTree>
    <p:extLst>
      <p:ext uri="{BB962C8B-B14F-4D97-AF65-F5344CB8AC3E}">
        <p14:creationId xmlns:p14="http://schemas.microsoft.com/office/powerpoint/2010/main" val="3358317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CC68B8-9035-40D8-A307-3DB008A25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8E224B-67E5-411C-A3E6-59D5AD5ED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31" y="5672830"/>
            <a:ext cx="3959441" cy="10053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https://www.youtube.com/watch?v=MGJss4lDaBo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900620-0FE0-45D8-B1E3-5BEA17623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0516"/>
            <a:ext cx="5108739" cy="50558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6DE389-EA1B-4286-89E0-501900170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" y="1548583"/>
            <a:ext cx="5761608" cy="342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E8255-F8AC-4713-A45F-AC108DE1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9E9BF9-87B4-41A6-9D75-F292E8657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Support to EU External Actions (implemented in partnership with the European Union Satellite Centre and the Emergency Management Service); 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en-US" dirty="0"/>
              <a:t>Maritime surveillance (implemented in partnership with the European Maritime Safety Agency, EMSA);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en-US" dirty="0"/>
              <a:t> </a:t>
            </a:r>
            <a:endParaRPr lang="cs-CZ" dirty="0"/>
          </a:p>
          <a:p>
            <a:r>
              <a:rPr lang="en-US" dirty="0"/>
              <a:t>Border surveillance (implemented in partnership with FRONTEX).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1A30FC-292F-4EA0-B797-CC803D6E2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1" y="570642"/>
            <a:ext cx="6496957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62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1E80E-FC0F-4E5A-91D6-B58C3137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Security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3A2902-38DB-47ED-9CB0-A9D0B0ED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66" y="3620758"/>
            <a:ext cx="10515600" cy="2593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 err="1"/>
              <a:t>Clay</a:t>
            </a:r>
            <a:r>
              <a:rPr lang="cs-CZ" u="sng" dirty="0"/>
              <a:t> </a:t>
            </a:r>
            <a:r>
              <a:rPr lang="cs-CZ" u="sng" dirty="0" err="1"/>
              <a:t>Moltz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en-US" dirty="0"/>
              <a:t>the ability to place and operate assets outside the Earth’s atmosphere without external interference, damage, or destruction</a:t>
            </a:r>
            <a:endParaRPr lang="cs-CZ" dirty="0"/>
          </a:p>
          <a:p>
            <a:pPr marL="0" indent="0">
              <a:buNone/>
            </a:pPr>
            <a:br>
              <a:rPr lang="cs-CZ" dirty="0"/>
            </a:b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dimensions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by </a:t>
            </a:r>
            <a:r>
              <a:rPr lang="cs-CZ" u="sng" dirty="0"/>
              <a:t>Jean-</a:t>
            </a:r>
            <a:r>
              <a:rPr lang="cs-CZ" u="sng" dirty="0" err="1"/>
              <a:t>François</a:t>
            </a:r>
            <a:r>
              <a:rPr lang="cs-CZ" u="sng" dirty="0"/>
              <a:t> </a:t>
            </a:r>
            <a:r>
              <a:rPr lang="cs-CZ" u="sng" dirty="0" err="1"/>
              <a:t>Mayence</a:t>
            </a:r>
            <a:r>
              <a:rPr lang="cs-CZ" u="sng" dirty="0"/>
              <a:t>: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00C745-6A25-4D0D-BDC8-FDCE95E3BFCD}"/>
              </a:ext>
            </a:extLst>
          </p:cNvPr>
          <p:cNvSpPr txBox="1"/>
          <p:nvPr/>
        </p:nvSpPr>
        <p:spPr>
          <a:xfrm>
            <a:off x="662866" y="1219029"/>
            <a:ext cx="11339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Secure and sustainable access to space and its use, as well as freedom from threats emanating from space</a:t>
            </a:r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  <a:p>
            <a:pPr marL="457200" indent="-457200">
              <a:buFontTx/>
              <a:buChar char="-"/>
            </a:pP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Treaty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1967)</a:t>
            </a:r>
          </a:p>
          <a:p>
            <a:pPr marL="457200" indent="-457200">
              <a:buFontTx/>
              <a:buChar char="-"/>
            </a:pP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pace should remain freely sustainable for all to peaceful use now and in the future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E141-632D-4CA4-B297-9C34A450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interrelated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059F5F-6A0F-456C-AAC1-CC8DA651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410"/>
            <a:ext cx="10515600" cy="527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I) O</a:t>
            </a:r>
            <a:r>
              <a:rPr lang="en-US" b="1" dirty="0" err="1"/>
              <a:t>uter</a:t>
            </a:r>
            <a:r>
              <a:rPr lang="en-US" b="1" dirty="0"/>
              <a:t> space for security</a:t>
            </a:r>
            <a:r>
              <a:rPr lang="cs-CZ" b="1" dirty="0"/>
              <a:t>: </a:t>
            </a:r>
          </a:p>
          <a:p>
            <a:pPr marL="0" indent="0">
              <a:buNone/>
            </a:pPr>
            <a:r>
              <a:rPr lang="cs-CZ" dirty="0" err="1"/>
              <a:t>Satellite</a:t>
            </a:r>
            <a:r>
              <a:rPr lang="cs-CZ" dirty="0"/>
              <a:t> </a:t>
            </a:r>
            <a:r>
              <a:rPr lang="cs-CZ" dirty="0" err="1"/>
              <a:t>systems</a:t>
            </a:r>
            <a:r>
              <a:rPr lang="cs-CZ" dirty="0"/>
              <a:t> </a:t>
            </a:r>
            <a:r>
              <a:rPr lang="cs-CZ" dirty="0" err="1"/>
              <a:t>contributing</a:t>
            </a:r>
            <a:r>
              <a:rPr lang="cs-CZ" dirty="0"/>
              <a:t> to </a:t>
            </a:r>
            <a:r>
              <a:rPr lang="cs-CZ" dirty="0" err="1"/>
              <a:t>security</a:t>
            </a:r>
            <a:r>
              <a:rPr lang="cs-CZ" dirty="0"/>
              <a:t> and </a:t>
            </a:r>
            <a:r>
              <a:rPr lang="cs-CZ" dirty="0" err="1"/>
              <a:t>defence</a:t>
            </a:r>
            <a:r>
              <a:rPr lang="cs-CZ" dirty="0"/>
              <a:t> </a:t>
            </a:r>
            <a:r>
              <a:rPr lang="cs-CZ" dirty="0" err="1"/>
              <a:t>initiatives</a:t>
            </a: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b="1" dirty="0"/>
              <a:t>II) Security in </a:t>
            </a:r>
            <a:r>
              <a:rPr lang="cs-CZ" b="1" dirty="0" err="1"/>
              <a:t>outer</a:t>
            </a:r>
            <a:r>
              <a:rPr lang="cs-CZ" b="1" dirty="0"/>
              <a:t> </a:t>
            </a:r>
            <a:r>
              <a:rPr lang="cs-CZ" b="1" dirty="0" err="1"/>
              <a:t>space</a:t>
            </a:r>
            <a:r>
              <a:rPr lang="cs-CZ" b="1" dirty="0"/>
              <a:t>: </a:t>
            </a:r>
          </a:p>
          <a:p>
            <a:pPr marL="0" lvl="0" indent="0">
              <a:buNone/>
            </a:pPr>
            <a:r>
              <a:rPr lang="en-US" dirty="0"/>
              <a:t>Keeping space assets and infrastructure intact against natural and human risks. Maintaining sustainable development</a:t>
            </a:r>
            <a:br>
              <a:rPr lang="cs-CZ" dirty="0"/>
            </a:br>
            <a:endParaRPr lang="cs-CZ" dirty="0"/>
          </a:p>
          <a:p>
            <a:pPr marL="0" lvl="0" indent="0">
              <a:buNone/>
            </a:pPr>
            <a:r>
              <a:rPr lang="cs-CZ" b="1" dirty="0"/>
              <a:t>III) S</a:t>
            </a:r>
            <a:r>
              <a:rPr lang="en-US" b="1" dirty="0" err="1"/>
              <a:t>ecurity</a:t>
            </a:r>
            <a:r>
              <a:rPr lang="en-US" b="1" dirty="0"/>
              <a:t> from outer space</a:t>
            </a:r>
            <a:r>
              <a:rPr lang="cs-CZ" b="1" dirty="0"/>
              <a:t>: </a:t>
            </a:r>
          </a:p>
          <a:p>
            <a:pPr marL="0" lvl="0" indent="0">
              <a:buNone/>
            </a:pPr>
            <a:r>
              <a:rPr lang="cs-CZ" dirty="0" err="1"/>
              <a:t>Protecting</a:t>
            </a:r>
            <a:r>
              <a:rPr lang="cs-CZ" dirty="0"/>
              <a:t> humanity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natural </a:t>
            </a:r>
            <a:r>
              <a:rPr lang="cs-CZ" dirty="0" err="1"/>
              <a:t>threats</a:t>
            </a:r>
            <a:r>
              <a:rPr lang="cs-CZ" dirty="0"/>
              <a:t> and </a:t>
            </a:r>
            <a:r>
              <a:rPr lang="cs-CZ" dirty="0" err="1"/>
              <a:t>risks</a:t>
            </a:r>
            <a:r>
              <a:rPr lang="cs-CZ" dirty="0"/>
              <a:t> </a:t>
            </a:r>
            <a:r>
              <a:rPr lang="cs-CZ" dirty="0" err="1"/>
              <a:t>originating</a:t>
            </a:r>
            <a:r>
              <a:rPr lang="cs-CZ" dirty="0"/>
              <a:t> in </a:t>
            </a:r>
            <a:r>
              <a:rPr lang="cs-CZ" dirty="0" err="1"/>
              <a:t>outer</a:t>
            </a:r>
            <a:r>
              <a:rPr lang="cs-CZ" dirty="0"/>
              <a:t> </a:t>
            </a:r>
            <a:r>
              <a:rPr lang="cs-CZ" dirty="0" err="1"/>
              <a:t>space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85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2256"/>
            <a:ext cx="10515600" cy="53247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Kessler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syndrome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Anti-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weapons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radiofrequency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laser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Jamming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destruction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3) Cyber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non-kinetic capabilities are actively being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in current military operations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F04833-B09F-4D5F-9639-E4BE12B3D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4" y="852256"/>
            <a:ext cx="7816576" cy="456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B805C-7697-411D-8015-E5954CAB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9">
            <a:extLst>
              <a:ext uri="{FF2B5EF4-FFF2-40B4-BE49-F238E27FC236}">
                <a16:creationId xmlns:a16="http://schemas.microsoft.com/office/drawing/2014/main" id="{471145D9-2145-4F55-A90B-DA75D1BDD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3" y="658925"/>
            <a:ext cx="9849153" cy="5540149"/>
          </a:xfrm>
        </p:spPr>
      </p:pic>
    </p:spTree>
    <p:extLst>
      <p:ext uri="{BB962C8B-B14F-4D97-AF65-F5344CB8AC3E}">
        <p14:creationId xmlns:p14="http://schemas.microsoft.com/office/powerpoint/2010/main" val="3351121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75BC8-7066-4D88-A11D-9871FFA2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065FA7F-A88B-4A57-91F8-42F44D4A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52" y="703829"/>
            <a:ext cx="9689496" cy="5450342"/>
          </a:xfrm>
        </p:spPr>
      </p:pic>
    </p:spTree>
    <p:extLst>
      <p:ext uri="{BB962C8B-B14F-4D97-AF65-F5344CB8AC3E}">
        <p14:creationId xmlns:p14="http://schemas.microsoft.com/office/powerpoint/2010/main" val="255889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38699-21E8-4CB9-B9AF-468493EC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657BE93-2A5A-4B46-BC16-0B69A630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7" y="1546976"/>
            <a:ext cx="6084714" cy="40514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327157-C46F-42B6-8ECE-B82F03B98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7" y="1353388"/>
            <a:ext cx="5524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7D527-E2F1-4D67-B4B9-B26C2297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4D69B8-9DB5-44DD-89C5-4570BA133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113" y="733332"/>
            <a:ext cx="6095774" cy="539133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6A481D2-34CC-4E61-B58B-43FFB0AA36E0}"/>
              </a:ext>
            </a:extLst>
          </p:cNvPr>
          <p:cNvSpPr txBox="1"/>
          <p:nvPr/>
        </p:nvSpPr>
        <p:spPr>
          <a:xfrm>
            <a:off x="476344" y="2059866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Sources</a:t>
            </a:r>
            <a:endParaRPr lang="en-GB" b="1" u="sng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0244B78-9BCA-451E-A50A-0593B78AEAF5}"/>
              </a:ext>
            </a:extLst>
          </p:cNvPr>
          <p:cNvSpPr txBox="1"/>
          <p:nvPr/>
        </p:nvSpPr>
        <p:spPr>
          <a:xfrm>
            <a:off x="476344" y="2501504"/>
            <a:ext cx="16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Launches </a:t>
            </a:r>
            <a:r>
              <a:rPr lang="en-US" sz="1100" dirty="0"/>
              <a:t>(rocket bodies, payloads, mission related objects)</a:t>
            </a:r>
            <a:endParaRPr lang="en-GB" sz="1400" b="1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9633B53-2E5D-4646-8EB2-F077E57994A2}"/>
              </a:ext>
            </a:extLst>
          </p:cNvPr>
          <p:cNvSpPr txBox="1"/>
          <p:nvPr/>
        </p:nvSpPr>
        <p:spPr>
          <a:xfrm>
            <a:off x="476344" y="3573668"/>
            <a:ext cx="17981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Fragmentations </a:t>
            </a:r>
            <a:r>
              <a:rPr lang="en-US" sz="1100" dirty="0"/>
              <a:t>(explosions, collisions)</a:t>
            </a:r>
            <a:endParaRPr lang="en-GB" b="1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76D2157-0C50-4BD3-9820-5A97A2AB48DA}"/>
              </a:ext>
            </a:extLst>
          </p:cNvPr>
          <p:cNvSpPr txBox="1"/>
          <p:nvPr/>
        </p:nvSpPr>
        <p:spPr>
          <a:xfrm>
            <a:off x="476344" y="4544363"/>
            <a:ext cx="212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Non-fragmentation debris </a:t>
            </a:r>
            <a:r>
              <a:rPr lang="en-US" sz="1100" dirty="0"/>
              <a:t>(surface degradation, solid rocket motor particles)</a:t>
            </a:r>
            <a:endParaRPr lang="en-GB" b="1" dirty="0"/>
          </a:p>
        </p:txBody>
      </p:sp>
      <p:sp>
        <p:nvSpPr>
          <p:cNvPr id="10" name="Up Arrow 8">
            <a:extLst>
              <a:ext uri="{FF2B5EF4-FFF2-40B4-BE49-F238E27FC236}">
                <a16:creationId xmlns:a16="http://schemas.microsoft.com/office/drawing/2014/main" id="{5F828149-5E00-4385-A33F-425C8BF13ACF}"/>
              </a:ext>
            </a:extLst>
          </p:cNvPr>
          <p:cNvSpPr/>
          <p:nvPr/>
        </p:nvSpPr>
        <p:spPr>
          <a:xfrm rot="6367487">
            <a:off x="253569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5D421D9A-CF6D-4A10-BA39-3D780FAE1126}"/>
              </a:ext>
            </a:extLst>
          </p:cNvPr>
          <p:cNvSpPr/>
          <p:nvPr/>
        </p:nvSpPr>
        <p:spPr>
          <a:xfrm rot="5400000">
            <a:off x="2524371" y="3449265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8">
            <a:extLst>
              <a:ext uri="{FF2B5EF4-FFF2-40B4-BE49-F238E27FC236}">
                <a16:creationId xmlns:a16="http://schemas.microsoft.com/office/drawing/2014/main" id="{8AEFB383-7F08-41DE-A56C-1E9D8F318881}"/>
              </a:ext>
            </a:extLst>
          </p:cNvPr>
          <p:cNvSpPr/>
          <p:nvPr/>
        </p:nvSpPr>
        <p:spPr>
          <a:xfrm rot="2977899">
            <a:off x="2938580" y="4445137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3288DDF-2A1C-4432-8961-E2415DEDC397}"/>
              </a:ext>
            </a:extLst>
          </p:cNvPr>
          <p:cNvSpPr txBox="1"/>
          <p:nvPr/>
        </p:nvSpPr>
        <p:spPr>
          <a:xfrm>
            <a:off x="9590463" y="1896682"/>
            <a:ext cx="67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Sinks</a:t>
            </a:r>
            <a:endParaRPr lang="en-GB" b="1" u="sng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831FA3B-FA01-4E70-B0F7-E6CA3D09A02C}"/>
              </a:ext>
            </a:extLst>
          </p:cNvPr>
          <p:cNvSpPr txBox="1"/>
          <p:nvPr/>
        </p:nvSpPr>
        <p:spPr>
          <a:xfrm>
            <a:off x="9590464" y="2332227"/>
            <a:ext cx="16585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Natural decay </a:t>
            </a:r>
            <a:r>
              <a:rPr lang="en-US" sz="1100" dirty="0"/>
              <a:t>(atmospheric drag, solar radiation pressure, lunisolar perturbations)</a:t>
            </a:r>
            <a:endParaRPr lang="en-GB" sz="1400" b="1" dirty="0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5C5DF17-ACF8-4575-94EA-AC4E3B86D502}"/>
              </a:ext>
            </a:extLst>
          </p:cNvPr>
          <p:cNvSpPr txBox="1"/>
          <p:nvPr/>
        </p:nvSpPr>
        <p:spPr>
          <a:xfrm>
            <a:off x="9590463" y="4080938"/>
            <a:ext cx="172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Active Removal </a:t>
            </a:r>
            <a:r>
              <a:rPr lang="en-US" sz="1100" dirty="0"/>
              <a:t>(de-orbit, non-propulsive maneuvers)</a:t>
            </a:r>
            <a:endParaRPr lang="en-GB" sz="1400" b="1" dirty="0"/>
          </a:p>
        </p:txBody>
      </p:sp>
      <p:sp>
        <p:nvSpPr>
          <p:cNvPr id="25" name="Up Arrow 15">
            <a:extLst>
              <a:ext uri="{FF2B5EF4-FFF2-40B4-BE49-F238E27FC236}">
                <a16:creationId xmlns:a16="http://schemas.microsoft.com/office/drawing/2014/main" id="{3415E43E-675B-42E7-9A65-A183EB51EF98}"/>
              </a:ext>
            </a:extLst>
          </p:cNvPr>
          <p:cNvSpPr/>
          <p:nvPr/>
        </p:nvSpPr>
        <p:spPr>
          <a:xfrm rot="4770611">
            <a:off x="897848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Up Arrow 15">
            <a:extLst>
              <a:ext uri="{FF2B5EF4-FFF2-40B4-BE49-F238E27FC236}">
                <a16:creationId xmlns:a16="http://schemas.microsoft.com/office/drawing/2014/main" id="{132BEFEE-5081-454F-A3B5-561807FDC062}"/>
              </a:ext>
            </a:extLst>
          </p:cNvPr>
          <p:cNvSpPr/>
          <p:nvPr/>
        </p:nvSpPr>
        <p:spPr>
          <a:xfrm rot="6443826">
            <a:off x="8974576" y="37371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86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EFBA4-26E5-4695-8EF2-2C8464B0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5239099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Prime				SM-3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missile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 Fengyun-1C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1962					2008				 2007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7881EB-6AF5-4FDE-8890-360A728BB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15" y="1618901"/>
            <a:ext cx="4170862" cy="284348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70B9DF-78A7-417B-B956-EF38303C4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1111259"/>
            <a:ext cx="3777818" cy="38587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B897F2-DAFE-49B8-9ACC-06F034326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7" y="693596"/>
            <a:ext cx="3354043" cy="4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BE840-8775-4702-95B6-BDDD8F01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08BE03-7066-4FD9-A403-58D13AF4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4351338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Privati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commercionali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Turism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Asteroid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89E37-5017-4A04-924D-3ACD0870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21" y="461638"/>
            <a:ext cx="6102819" cy="4058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E36CE4-9D5E-42CD-8527-46191054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" y="3429000"/>
            <a:ext cx="4354497" cy="32658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80E943-6356-4E61-9337-FD80D0819F32}"/>
              </a:ext>
            </a:extLst>
          </p:cNvPr>
          <p:cNvSpPr txBox="1"/>
          <p:nvPr/>
        </p:nvSpPr>
        <p:spPr>
          <a:xfrm flipH="1">
            <a:off x="5322162" y="4670434"/>
            <a:ext cx="5934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4.0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13070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A30D3-897C-47C9-8398-E28A4595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C284C1E-2D1E-4C96-A098-0A79A7572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3" y="1836028"/>
            <a:ext cx="5655737" cy="318594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0020FC-653D-4D9D-A7F9-DC60BF48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6028"/>
            <a:ext cx="5667302" cy="31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95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79A9D-9AFF-4872-A9FB-3A989A5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C5240-E60D-4779-B5D4-AC5EC45BA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" y="3518244"/>
            <a:ext cx="5718919" cy="321689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05083C-62AB-4066-8405-7AF393B38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108854"/>
            <a:ext cx="4242169" cy="33201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4DAB8B-7C66-4645-8C1B-2C391E36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50" y="122864"/>
            <a:ext cx="6214369" cy="31926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C8C373-4C8C-47FE-9E02-753C2118A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84" y="3557757"/>
            <a:ext cx="5117052" cy="28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9FFB1C-38D8-42D2-8576-86BECA67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186"/>
            <a:ext cx="11212497" cy="6115135"/>
          </a:xfrm>
        </p:spPr>
        <p:txBody>
          <a:bodyPr>
            <a:normAutofit/>
          </a:bodyPr>
          <a:lstStyle/>
          <a:p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Technological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Cheape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development, production and operation of satellites and launchers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Various industrial sectors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such as IT companies, investment and media companies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New approaches, emphasis on innovation, lowering the overall price due to competition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roducts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are not perfect but sufficient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Priority is given to a lower price before a perfect performance, reliability and endurance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ore efficient and simpler manufacturing processes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Cheaper components, 3D printing, open source software, adaptable production model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30A5D4-00FD-4971-B1E6-8373D1554CF1}"/>
              </a:ext>
            </a:extLst>
          </p:cNvPr>
          <p:cNvSpPr txBox="1"/>
          <p:nvPr/>
        </p:nvSpPr>
        <p:spPr>
          <a:xfrm>
            <a:off x="0" y="0"/>
            <a:ext cx="8167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5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8A9B-633F-4CDA-8C28-EAF21A76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762DE-6F30-4740-9697-1BCE8C82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9711"/>
            <a:ext cx="10515600" cy="4351338"/>
          </a:xfrm>
        </p:spPr>
        <p:txBody>
          <a:bodyPr/>
          <a:lstStyle/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Miniaturization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microsatellites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autonomous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Antisatellites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Planetary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35B986-61D8-423A-9DC7-3FA82AE0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2" y="0"/>
            <a:ext cx="582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FCD30-A098-4A77-9001-164AD5EC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C3E115-1C65-42C6-AD0E-F1BA15D6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0" y="440709"/>
            <a:ext cx="11369829" cy="6171758"/>
          </a:xfrm>
        </p:spPr>
        <p:txBody>
          <a:bodyPr>
            <a:normAutofit fontScale="55000" lnSpcReduction="20000"/>
          </a:bodyPr>
          <a:lstStyle/>
          <a:p>
            <a:r>
              <a:rPr lang="cs-CZ" dirty="0">
                <a:hlinkClick r:id="rId2"/>
              </a:rPr>
              <a:t>http://spacesecurityindex.org/ssi_editions/space-security-2019/</a:t>
            </a:r>
          </a:p>
          <a:p>
            <a:r>
              <a:rPr lang="cs-CZ" dirty="0">
                <a:hlinkClick r:id="rId2"/>
              </a:rPr>
              <a:t>https://espi.or.at/news/public-espi-report-64-security-in-outer-space-rising-stakes-for-europe</a:t>
            </a:r>
          </a:p>
          <a:p>
            <a:r>
              <a:rPr lang="cs-CZ" dirty="0">
                <a:hlinkClick r:id="rId2"/>
              </a:rPr>
              <a:t>https://edition.cnn.com/2020/10/31/us/psyche-asteroid-ultraviolet-trnd-scn/index.html?utm_source=fbCNNi&amp;utm_content=2020-10-31T15%3A09%3A31&amp;utm_medium=social&amp;utm_term=link&amp;fbclid=IwAR19p6YUeNxv4B8Vv7fWfgDbpIIt8I55LSgBrAPq31f4wa48AJuRXIkzaOQ</a:t>
            </a:r>
          </a:p>
          <a:p>
            <a:r>
              <a:rPr lang="cs-CZ" dirty="0">
                <a:hlinkClick r:id="rId2"/>
              </a:rPr>
              <a:t>https://www.thespacereview.com/article/4056/1?fbclid=IwAR3iKGDTs9VY3y2DXMz4hhxAmKSXeosjxS056AkAInx62W5ht1aA_PLIc5w</a:t>
            </a:r>
          </a:p>
          <a:p>
            <a:r>
              <a:rPr lang="cs-CZ" dirty="0">
                <a:hlinkClick r:id="rId2"/>
              </a:rPr>
              <a:t>https://www.japcc.org/portfolio/space-natos-newest-operational-domain/</a:t>
            </a:r>
          </a:p>
          <a:p>
            <a:r>
              <a:rPr lang="cs-CZ" dirty="0">
                <a:hlinkClick r:id="rId2"/>
              </a:rPr>
              <a:t>https://spacenews.com/pentagon-issues-new-strategy-to-defend-u-s-dominance-in-space/</a:t>
            </a:r>
          </a:p>
          <a:p>
            <a:r>
              <a:rPr lang="cs-CZ" dirty="0">
                <a:hlinkClick r:id="rId2"/>
              </a:rPr>
              <a:t>https://www.brookings.edu/blog/order-from-chaos/2020/04/22/nato-and-outer-space-now-what/</a:t>
            </a:r>
          </a:p>
          <a:p>
            <a:r>
              <a:rPr lang="cs-CZ" dirty="0">
                <a:hlinkClick r:id="rId2"/>
              </a:rPr>
              <a:t>https://arstechnica.com/science/2020/04/mission-extension-vehicle-succeeds-returns-aging-satellite-into-service/</a:t>
            </a:r>
          </a:p>
          <a:p>
            <a:r>
              <a:rPr lang="cs-CZ" dirty="0">
                <a:hlinkClick r:id="rId2"/>
              </a:rPr>
              <a:t>https://phys.org/news/2020-03-planetary-defenders-validate-asteroid-deflection.html</a:t>
            </a:r>
          </a:p>
          <a:p>
            <a:r>
              <a:rPr lang="cs-CZ" dirty="0"/>
              <a:t>MAYENCE, Jean-Francois. 2010.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Transatlantic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Governance</a:t>
            </a:r>
            <a:endParaRPr lang="cs-CZ" dirty="0"/>
          </a:p>
          <a:p>
            <a:r>
              <a:rPr lang="cs-CZ" dirty="0"/>
              <a:t>MOLTZ, James </a:t>
            </a:r>
            <a:r>
              <a:rPr lang="cs-CZ" dirty="0" err="1"/>
              <a:t>Clay</a:t>
            </a:r>
            <a:r>
              <a:rPr lang="cs-CZ" dirty="0"/>
              <a:t>. 2011.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Restraint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Pursuit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cs-CZ" dirty="0"/>
          </a:p>
          <a:p>
            <a:r>
              <a:rPr lang="cs-CZ" dirty="0"/>
              <a:t>DRMOLA, Jakub a Tomas HUBIK. 2018. </a:t>
            </a:r>
            <a:r>
              <a:rPr lang="cs-CZ" dirty="0" err="1"/>
              <a:t>Kessler</a:t>
            </a:r>
            <a:r>
              <a:rPr lang="cs-CZ" dirty="0"/>
              <a:t> syndrome: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dynamics</a:t>
            </a:r>
            <a:r>
              <a:rPr lang="cs-CZ" dirty="0"/>
              <a:t> model.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. Dostupné také z: http://linkinghub.elsevier.com/retrieve/pii/S0265964617300966</a:t>
            </a:r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https://www.businessinsider.com/space-race-anti-satellite-china-russia-war-us-2017-07#ampshare=http://www.businessinsider.com/space-race-anti-satellite-china-russia-war-us-2017-07</a:t>
            </a:r>
            <a:endParaRPr lang="cs-CZ" dirty="0"/>
          </a:p>
          <a:p>
            <a:r>
              <a:rPr lang="cs-CZ" dirty="0">
                <a:hlinkClick r:id="rId3"/>
              </a:rPr>
              <a:t>http://www.thespacereview.com/article/3331/1</a:t>
            </a:r>
            <a:endParaRPr lang="cs-CZ" dirty="0"/>
          </a:p>
          <a:p>
            <a:r>
              <a:rPr lang="cs-CZ" dirty="0">
                <a:hlinkClick r:id="rId4"/>
              </a:rPr>
              <a:t>https://www.ted.com/talks/will_marshall_the_mission_to_create_a_searchable_database_of_earth_s_surface</a:t>
            </a:r>
            <a:endParaRPr lang="cs-CZ" dirty="0"/>
          </a:p>
          <a:p>
            <a:r>
              <a:rPr lang="cs-CZ" dirty="0"/>
              <a:t>ASBECK, Frank, 2015. </a:t>
            </a:r>
            <a:r>
              <a:rPr lang="cs-CZ" dirty="0" err="1"/>
              <a:t>Policy</a:t>
            </a:r>
            <a:r>
              <a:rPr lang="cs-CZ" dirty="0"/>
              <a:t> Framework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</a:t>
            </a:r>
            <a:r>
              <a:rPr lang="cs-CZ" dirty="0" err="1"/>
              <a:t>Activities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EU. In: Youtube.com [online]. Dostupné z: </a:t>
            </a:r>
            <a:r>
              <a:rPr lang="cs-CZ" dirty="0">
                <a:hlinkClick r:id="rId5"/>
              </a:rPr>
              <a:t>https://www.youtube.com/watch?v=xGKdT8oYBX0</a:t>
            </a:r>
            <a:endParaRPr lang="cs-CZ" dirty="0"/>
          </a:p>
          <a:p>
            <a:r>
              <a:rPr lang="cs-CZ" dirty="0"/>
              <a:t>THE UK MILITARY SPACE PRIMER. 2010.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introduction</a:t>
            </a:r>
            <a:r>
              <a:rPr lang="cs-CZ" dirty="0"/>
              <a:t> to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. [online. Dostupné z: </a:t>
            </a:r>
            <a:r>
              <a:rPr lang="cs-CZ" dirty="0">
                <a:hlinkClick r:id="rId6"/>
              </a:rPr>
              <a:t>https://assets.publishing.service.gov.uk/government/uploads/system/uploads/attachment_data/file/33691/SpacePrimerFinalWebVersion.pdf</a:t>
            </a:r>
            <a:endParaRPr lang="cs-CZ" dirty="0"/>
          </a:p>
          <a:p>
            <a:r>
              <a:rPr lang="cs-CZ" dirty="0"/>
              <a:t>SATCEN EU. 2018b. EU </a:t>
            </a:r>
            <a:r>
              <a:rPr lang="cs-CZ" dirty="0" err="1"/>
              <a:t>Satellite</a:t>
            </a:r>
            <a:r>
              <a:rPr lang="cs-CZ" dirty="0"/>
              <a:t> Centre </a:t>
            </a:r>
            <a:r>
              <a:rPr lang="cs-CZ" dirty="0" err="1"/>
              <a:t>Annual</a:t>
            </a:r>
            <a:r>
              <a:rPr lang="cs-CZ" dirty="0"/>
              <a:t> Report 2017. </a:t>
            </a:r>
            <a:r>
              <a:rPr lang="cs-CZ" dirty="0" err="1"/>
              <a:t>European</a:t>
            </a:r>
            <a:r>
              <a:rPr lang="cs-CZ" dirty="0"/>
              <a:t> Union </a:t>
            </a:r>
            <a:r>
              <a:rPr lang="cs-CZ" dirty="0" err="1"/>
              <a:t>Satellite</a:t>
            </a:r>
            <a:r>
              <a:rPr lang="cs-CZ" dirty="0"/>
              <a:t> Centre [online]. Dostupné z: https://www.satcen.europa.eu/key_documents/EU%20SatCen%20Annual%20Report%2020175af3f893f9d71b08a8d92b9d.pdf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5910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DABE0-BB7B-462E-83FC-FC13736B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A2CCFB-4B89-4936-BA47-D7AF84D32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" y="54375"/>
            <a:ext cx="5643175" cy="379454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ECFA15-69CE-4875-B766-EF9424F49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5" y="3848924"/>
            <a:ext cx="3919491" cy="29396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F5A373E-3EB5-4192-B1A5-A3D8B7CDA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7" y="3394504"/>
            <a:ext cx="5039679" cy="335978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1C1B62-42E8-4ACF-8E2F-FFA130B6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0" y="16631"/>
            <a:ext cx="4047170" cy="33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4C677-47EF-4A32-829B-BFCFB5C0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0657DE-0B89-49ED-BFE5-10F434A8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1" y="1396076"/>
            <a:ext cx="10090212" cy="4275106"/>
          </a:xfrm>
        </p:spPr>
        <p:txBody>
          <a:bodyPr>
            <a:noAutofit/>
          </a:bodyPr>
          <a:lstStyle/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Neil Armstrong and Buzz Aldrin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Pete Conrad, Alan Bean,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Alan Shepard, Edgar Mitchell,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David Scott, James Irwin,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John Young, Charles Duke,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Eugene Cernan, Harrison Schmitt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43C217-FA00-43DC-B898-D3CE0802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3" y="365125"/>
            <a:ext cx="4282487" cy="4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93246-F6C8-4791-A687-A0644077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9C0DD4D-DB59-4031-B744-3BB1A9535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9" y="1674588"/>
            <a:ext cx="5263236" cy="3508824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EA4142F-C5FA-4D22-B107-BF9EFDDB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67" y="1454338"/>
            <a:ext cx="4955594" cy="39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2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7DA6-B0F4-44D1-AAEA-B9A679E6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62796DD1-B93D-412E-AF81-B012645DD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" y="54563"/>
            <a:ext cx="6543056" cy="407825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CEA502B-B8B0-4438-A5FB-1F47226BF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2" y="1149272"/>
            <a:ext cx="4116280" cy="455945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81FF358-D052-4BEE-8FA5-3B0B7500A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91" y="27742"/>
            <a:ext cx="6495808" cy="1325562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65C09F7-18EC-470D-A2ED-3D79DADF8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72" y="1133167"/>
            <a:ext cx="6315901" cy="56308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810C59E-C675-4EBD-BEE5-C28CF577C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15" y="4653995"/>
            <a:ext cx="7138785" cy="2204005"/>
          </a:xfrm>
          <a:prstGeom prst="rect">
            <a:avLst/>
          </a:prstGeo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B2C4EB1-0F42-4284-A08C-A6E9EE840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8" y="2160190"/>
            <a:ext cx="6634010" cy="3257869"/>
          </a:xfr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98B02ED-F32C-4D3F-8E82-3250B38208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88" r="-2013" b="37285"/>
          <a:stretch/>
        </p:blipFill>
        <p:spPr>
          <a:xfrm>
            <a:off x="73921" y="4065973"/>
            <a:ext cx="3573173" cy="270417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9E2474B-87BD-4EC9-8D01-09718F4D9C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4" y="4476091"/>
            <a:ext cx="9116697" cy="20386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3D27B7-C436-4B48-8EAB-FA1965DE3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6" y="0"/>
            <a:ext cx="6140408" cy="6858000"/>
          </a:xfrm>
          <a:prstGeom prst="rect">
            <a:avLst/>
          </a:prstGeom>
        </p:spPr>
      </p:pic>
      <p:pic>
        <p:nvPicPr>
          <p:cNvPr id="12" name="Obrázek 3">
            <a:extLst>
              <a:ext uri="{FF2B5EF4-FFF2-40B4-BE49-F238E27FC236}">
                <a16:creationId xmlns:a16="http://schemas.microsoft.com/office/drawing/2014/main" id="{7FB310B7-2B78-4207-8B7B-8E255B4A80B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929" b="9079"/>
          <a:stretch/>
        </p:blipFill>
        <p:spPr>
          <a:xfrm>
            <a:off x="2265189" y="805998"/>
            <a:ext cx="6280140" cy="52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05B4C-1625-4334-81AC-3344462B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0" y="62144"/>
            <a:ext cx="5459767" cy="6702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uter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Kármán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</a:p>
          <a:p>
            <a:pPr>
              <a:buFontTx/>
              <a:buChar char="-"/>
            </a:pPr>
            <a:r>
              <a:rPr lang="en-US" dirty="0"/>
              <a:t>the atmospheric boundary at the altitude of 100 km (62 miles)the highest achievable point for ordinary aviation: Aeronautics</a:t>
            </a:r>
            <a:br>
              <a:rPr lang="cs-CZ" dirty="0"/>
            </a:br>
            <a:endParaRPr lang="cs-CZ" dirty="0"/>
          </a:p>
          <a:p>
            <a:pPr>
              <a:buFontTx/>
              <a:buChar char="-"/>
            </a:pPr>
            <a:r>
              <a:rPr lang="en-US" dirty="0"/>
              <a:t>the highest achievable point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ordinary</a:t>
            </a:r>
            <a:r>
              <a:rPr lang="cs-CZ" dirty="0"/>
              <a:t> </a:t>
            </a:r>
            <a:r>
              <a:rPr lang="cs-CZ" dirty="0" err="1"/>
              <a:t>aviation</a:t>
            </a:r>
            <a:r>
              <a:rPr lang="en-US" dirty="0"/>
              <a:t>: Aeronautic</a:t>
            </a:r>
            <a:r>
              <a:rPr lang="cs-CZ" dirty="0"/>
              <a:t>s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en-US" dirty="0"/>
              <a:t>the lowest point under which the atmosphere is too dense for a spacecraft to remain on a stable orbit without a continuous pull of its drive</a:t>
            </a:r>
            <a:r>
              <a:rPr lang="cs-CZ" dirty="0"/>
              <a:t>: </a:t>
            </a:r>
            <a:r>
              <a:rPr lang="cs-CZ" dirty="0" err="1"/>
              <a:t>Astronautics</a:t>
            </a:r>
            <a:endParaRPr lang="cs-CZ" dirty="0"/>
          </a:p>
          <a:p>
            <a:pPr>
              <a:buFontTx/>
              <a:buChar char="-"/>
            </a:pP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i="1" dirty="0"/>
              <a:t>(</a:t>
            </a:r>
            <a:r>
              <a:rPr lang="en-US" i="1" dirty="0"/>
              <a:t>altitude where the speed necessary to aerodynamically support the airplane's full weight equals orbital velocity (assuming wing loading of a typical airplane). In practice, supporting full weight wouldn't be necessary to maintain altitude because the curvature of the Earth adds centrifugal lift as the airplane reaches orbital speed</a:t>
            </a:r>
            <a:r>
              <a:rPr lang="cs-CZ" i="1" dirty="0"/>
              <a:t>)</a:t>
            </a:r>
            <a:r>
              <a:rPr lang="en-US" dirty="0"/>
              <a:t> </a:t>
            </a: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D72F21-A20F-4762-AFDD-770822AA8495}"/>
              </a:ext>
            </a:extLst>
          </p:cNvPr>
          <p:cNvSpPr txBox="1"/>
          <p:nvPr/>
        </p:nvSpPr>
        <p:spPr>
          <a:xfrm>
            <a:off x="6096000" y="365125"/>
            <a:ext cx="5773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– 1942</a:t>
            </a:r>
          </a:p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Vergeltungswaffe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435F62-5EE6-4490-85C8-91E93717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80" y="1609670"/>
            <a:ext cx="6096000" cy="23164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EB82E0-94A0-49B8-B3D8-C91DD97F6B0D}"/>
              </a:ext>
            </a:extLst>
          </p:cNvPr>
          <p:cNvSpPr txBox="1"/>
          <p:nvPr/>
        </p:nvSpPr>
        <p:spPr>
          <a:xfrm>
            <a:off x="6267635" y="4216588"/>
            <a:ext cx="486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1957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Sputnik-1  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E722D3-E3F4-404A-93E7-E3232351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98" y="4216588"/>
            <a:ext cx="3063447" cy="23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014F-EB57-4916-B93E-31E62147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8852B25-F293-410F-A520-BC843375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5" y="1690688"/>
            <a:ext cx="10346165" cy="5022866"/>
          </a:xfrm>
        </p:spPr>
      </p:pic>
    </p:spTree>
    <p:extLst>
      <p:ext uri="{BB962C8B-B14F-4D97-AF65-F5344CB8AC3E}">
        <p14:creationId xmlns:p14="http://schemas.microsoft.com/office/powerpoint/2010/main" val="3893329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DC4AF-F478-471A-B74E-1649CEF5F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  <a:endParaRPr lang="en-US" dirty="0"/>
          </a:p>
        </p:txBody>
      </p:sp>
      <p:pic>
        <p:nvPicPr>
          <p:cNvPr id="4" name="Obrázek 6">
            <a:extLst>
              <a:ext uri="{FF2B5EF4-FFF2-40B4-BE49-F238E27FC236}">
                <a16:creationId xmlns:a16="http://schemas.microsoft.com/office/drawing/2014/main" id="{1C5EDAE1-DE97-4EF1-A68C-7623151EB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8" y="1958446"/>
            <a:ext cx="4409402" cy="2941108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8D8665A-3118-4716-908D-D5378F50F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69" y="37450"/>
            <a:ext cx="7259831" cy="678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792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1805</TotalTime>
  <Words>879</Words>
  <Application>Microsoft Office PowerPoint</Application>
  <PresentationFormat>Widescreen</PresentationFormat>
  <Paragraphs>108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Motiv Office</vt:lpstr>
      <vt:lpstr>Modern Technologies and Conflicts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Satellites</vt:lpstr>
      <vt:lpstr>Satellites II</vt:lpstr>
      <vt:lpstr>GeoInt</vt:lpstr>
      <vt:lpstr>PowerPoint Presentation</vt:lpstr>
      <vt:lpstr>PowerPoint Presentation</vt:lpstr>
      <vt:lpstr>Copernicus</vt:lpstr>
      <vt:lpstr>PowerPoint Presentation</vt:lpstr>
      <vt:lpstr>Space Security Definition:</vt:lpstr>
      <vt:lpstr>Three dimensions - interrelated areas</vt:lpstr>
      <vt:lpstr>Risks and threats </vt:lpstr>
      <vt:lpstr>PowerPoint Presentation</vt:lpstr>
      <vt:lpstr>PowerPoint Presentation</vt:lpstr>
      <vt:lpstr>PowerPoint Presentation</vt:lpstr>
      <vt:lpstr>Starfish Prime    SM-3 missile    Fengyun-1C 1962     2008     2007</vt:lpstr>
      <vt:lpstr>Current trends </vt:lpstr>
      <vt:lpstr>PowerPoint Presentation</vt:lpstr>
      <vt:lpstr>PowerPoint Presentation</vt:lpstr>
      <vt:lpstr>PowerPoint Presentation</vt:lpstr>
      <vt:lpstr>What topics to follow?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Marek Dvořáček</dc:creator>
  <cp:lastModifiedBy>Marek Dvoracek</cp:lastModifiedBy>
  <cp:revision>84</cp:revision>
  <dcterms:created xsi:type="dcterms:W3CDTF">2018-09-30T12:59:17Z</dcterms:created>
  <dcterms:modified xsi:type="dcterms:W3CDTF">2020-11-11T10:53:34Z</dcterms:modified>
</cp:coreProperties>
</file>