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291" r:id="rId3"/>
    <p:sldId id="267" r:id="rId4"/>
    <p:sldId id="268" r:id="rId5"/>
    <p:sldId id="293" r:id="rId6"/>
    <p:sldId id="270" r:id="rId7"/>
    <p:sldId id="294" r:id="rId8"/>
    <p:sldId id="269" r:id="rId9"/>
    <p:sldId id="297" r:id="rId10"/>
    <p:sldId id="265" r:id="rId11"/>
    <p:sldId id="272" r:id="rId12"/>
    <p:sldId id="258" r:id="rId13"/>
    <p:sldId id="264" r:id="rId14"/>
    <p:sldId id="298" r:id="rId15"/>
    <p:sldId id="266" r:id="rId16"/>
    <p:sldId id="299" r:id="rId17"/>
    <p:sldId id="300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79" r:id="rId26"/>
    <p:sldId id="289" r:id="rId27"/>
    <p:sldId id="284" r:id="rId28"/>
    <p:sldId id="286" r:id="rId29"/>
    <p:sldId id="287" r:id="rId30"/>
    <p:sldId id="288" r:id="rId31"/>
    <p:sldId id="290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4"/>
    <p:restoredTop sz="94599"/>
  </p:normalViewPr>
  <p:slideViewPr>
    <p:cSldViewPr snapToGrid="0" snapToObjects="1">
      <p:cViewPr varScale="1">
        <p:scale>
          <a:sx n="113" d="100"/>
          <a:sy n="113" d="100"/>
        </p:scale>
        <p:origin x="2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989B7-B0C1-1C4E-802A-AC703BCA2C85}" type="datetimeFigureOut">
              <a:rPr lang="en-US" smtClean="0"/>
              <a:t>12/7/20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EC702-B87D-774D-B523-C93719C68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51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56E4827-AA40-F342-8FBA-D7EA53F729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7459F93-1472-5241-988B-DE1D3AC5BB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sk-SK"/>
              <a:t>Suffrage for majority of adult males</a:t>
            </a:r>
          </a:p>
        </p:txBody>
      </p:sp>
    </p:spTree>
    <p:extLst>
      <p:ext uri="{BB962C8B-B14F-4D97-AF65-F5344CB8AC3E}">
        <p14:creationId xmlns:p14="http://schemas.microsoft.com/office/powerpoint/2010/main" val="1109150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12/7/20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9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12/7/20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5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12/7/20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5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12/7/20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7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12/7/20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12/7/20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48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12/7/20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0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12/7/20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12/7/20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7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12/7/20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07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12/7/20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0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5FD96-1E40-AD4B-B81D-554ADD133902}" type="datetimeFigureOut">
              <a:rPr lang="en-US" smtClean="0"/>
              <a:t>12/7/20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err="1"/>
              <a:t>Democracy</a:t>
            </a:r>
            <a:r>
              <a:rPr lang="sk-SK" b="1" dirty="0"/>
              <a:t> and </a:t>
            </a:r>
            <a:r>
              <a:rPr lang="sk-SK" b="1" dirty="0" err="1"/>
              <a:t>democratization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Comparative Perspectives</a:t>
            </a:r>
          </a:p>
          <a:p>
            <a:r>
              <a:rPr lang="en-US"/>
              <a:t>Fall 2020</a:t>
            </a:r>
            <a:endParaRPr lang="en-US" dirty="0"/>
          </a:p>
          <a:p>
            <a:r>
              <a:rPr lang="en-US" dirty="0"/>
              <a:t>Marek </a:t>
            </a:r>
            <a:r>
              <a:rPr lang="en-US" dirty="0" err="1"/>
              <a:t>Rybář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603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charset="0"/>
                <a:ea typeface="MS PGothic" charset="0"/>
              </a:rPr>
              <a:t>Huntington: waves of democratization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908810" y="1825625"/>
            <a:ext cx="8435340" cy="4351338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three waves of democratization followed by anti-democratic reversals</a:t>
            </a:r>
          </a:p>
          <a:p>
            <a:r>
              <a:rPr lang="en-US" dirty="0">
                <a:latin typeface="Arial" charset="0"/>
                <a:ea typeface="MS PGothic" charset="0"/>
              </a:rPr>
              <a:t>1. 1826-1926 (followed by a fascist reversal), </a:t>
            </a:r>
          </a:p>
          <a:p>
            <a:r>
              <a:rPr lang="en-US" dirty="0">
                <a:latin typeface="Arial" charset="0"/>
                <a:ea typeface="MS PGothic" charset="0"/>
              </a:rPr>
              <a:t>2. 1945-1960s/70s </a:t>
            </a:r>
          </a:p>
          <a:p>
            <a:r>
              <a:rPr lang="en-US" dirty="0">
                <a:latin typeface="Arial" charset="0"/>
                <a:ea typeface="MS PGothic" charset="0"/>
              </a:rPr>
              <a:t>3. 1974-1989 (followed by a wave of authoritarian reversal, around 2000)</a:t>
            </a: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961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Dimensions of democracy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2249487" y="1690688"/>
            <a:ext cx="7693025" cy="48015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>
                <a:latin typeface="Arial" charset="0"/>
                <a:ea typeface="MS PGothic" charset="0"/>
              </a:rPr>
              <a:t>one dimension concerns the role of </a:t>
            </a:r>
            <a:r>
              <a:rPr lang="en-US" b="1" dirty="0">
                <a:latin typeface="Arial" charset="0"/>
                <a:ea typeface="MS PGothic" charset="0"/>
              </a:rPr>
              <a:t>the people </a:t>
            </a:r>
            <a:r>
              <a:rPr lang="en-US" dirty="0">
                <a:latin typeface="Arial" charset="0"/>
                <a:ea typeface="MS PGothic" charset="0"/>
              </a:rPr>
              <a:t>(demos): freedom of association, free and fair elections, freedom of expression, government derived from the people</a:t>
            </a:r>
          </a:p>
          <a:p>
            <a:pPr algn="just"/>
            <a:r>
              <a:rPr lang="en-US" dirty="0">
                <a:latin typeface="Arial" charset="0"/>
                <a:ea typeface="MS PGothic" charset="0"/>
              </a:rPr>
              <a:t>second dimension concerns </a:t>
            </a:r>
            <a:r>
              <a:rPr lang="en-US" b="1" dirty="0">
                <a:latin typeface="Arial" charset="0"/>
                <a:ea typeface="MS PGothic" charset="0"/>
              </a:rPr>
              <a:t>constitutional limits </a:t>
            </a:r>
            <a:r>
              <a:rPr lang="en-US" dirty="0">
                <a:latin typeface="Arial" charset="0"/>
                <a:ea typeface="MS PGothic" charset="0"/>
              </a:rPr>
              <a:t>on the executive, checks and balances</a:t>
            </a:r>
          </a:p>
          <a:p>
            <a:pPr algn="just"/>
            <a:r>
              <a:rPr lang="en-US" dirty="0">
                <a:latin typeface="Arial" charset="0"/>
                <a:ea typeface="MS PGothic" charset="0"/>
              </a:rPr>
              <a:t>liberal democracies perform well on both dimensions</a:t>
            </a:r>
          </a:p>
          <a:p>
            <a:pPr algn="just"/>
            <a:r>
              <a:rPr lang="en-US" dirty="0">
                <a:latin typeface="Arial" charset="0"/>
                <a:ea typeface="MS PGothic" charset="0"/>
              </a:rPr>
              <a:t>illiberal democracies organize democratic elections (formal guarantees in place)</a:t>
            </a:r>
          </a:p>
          <a:p>
            <a:pPr algn="just"/>
            <a:r>
              <a:rPr lang="en-US" dirty="0">
                <a:latin typeface="Arial" charset="0"/>
                <a:ea typeface="MS PGothic" charset="0"/>
              </a:rPr>
              <a:t>however, they have problems to guarantee constitutional limits on the executive power and generally perform poorly on the second dimension</a:t>
            </a:r>
          </a:p>
        </p:txBody>
      </p:sp>
    </p:spTree>
    <p:extLst>
      <p:ext uri="{BB962C8B-B14F-4D97-AF65-F5344CB8AC3E}">
        <p14:creationId xmlns:p14="http://schemas.microsoft.com/office/powerpoint/2010/main" val="720744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E344DFA-BCE5-A64B-AA67-3F07AE59B1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83058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sk-SK" b="1" dirty="0"/>
              <a:t>Huntington’s Waves of Democracy--first wave 1828-1926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97C478D-F9DA-8743-A60F-20A4751064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2"/>
            <a:r>
              <a:rPr lang="en-US" altLang="sk-SK" sz="2800" dirty="0"/>
              <a:t>Before WWI:  U.S., Britain and settler colonies, France, Scandinavia, Italy, Argentina</a:t>
            </a:r>
          </a:p>
          <a:p>
            <a:pPr lvl="2"/>
            <a:r>
              <a:rPr lang="en-US" altLang="sk-SK" sz="2800" dirty="0"/>
              <a:t>Then after WWI, post-Imperial Europe:</a:t>
            </a:r>
          </a:p>
          <a:p>
            <a:pPr lvl="2"/>
            <a:r>
              <a:rPr lang="en-US" altLang="sk-SK" sz="2800" dirty="0"/>
              <a:t>Weimar Germany, Poland, Austria, Baltics, Czechoslovakia, plus Spain, Chile</a:t>
            </a:r>
          </a:p>
        </p:txBody>
      </p:sp>
    </p:spTree>
    <p:extLst>
      <p:ext uri="{BB962C8B-B14F-4D97-AF65-F5344CB8AC3E}">
        <p14:creationId xmlns:p14="http://schemas.microsoft.com/office/powerpoint/2010/main" val="184945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15EBFF4-BB67-4F43-A16D-AACECD1D4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altLang="sk-SK" b="1" dirty="0"/>
              <a:t>First reverse wave 1922-42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0AB1C97-C83F-BA48-8E18-E49E02C3B3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3"/>
            <a:r>
              <a:rPr lang="en-US" altLang="sk-SK" sz="2800" dirty="0"/>
              <a:t>Fascism, Soviet expansion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DB1EDBD5-2DB7-A949-BD3C-8817CFD31ADE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2" y="2656065"/>
            <a:ext cx="4562475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291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8632F7E-33CF-E04A-B0D2-E0D2D518D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altLang="sk-SK" b="1" dirty="0"/>
              <a:t>Second Wave 1943-62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BF12A4-660A-5246-9A25-ABD1ADC8EF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2"/>
            <a:r>
              <a:rPr lang="en-US" altLang="sk-SK" sz="2800" dirty="0"/>
              <a:t>Fall of fascism</a:t>
            </a:r>
          </a:p>
          <a:p>
            <a:pPr lvl="2"/>
            <a:r>
              <a:rPr lang="en-US" altLang="sk-SK" sz="2800" dirty="0"/>
              <a:t>Germany, Italy, Austria, Japan</a:t>
            </a:r>
          </a:p>
          <a:p>
            <a:pPr lvl="2"/>
            <a:r>
              <a:rPr lang="en-US" altLang="sk-SK" sz="2800" dirty="0"/>
              <a:t>and many others--Korea, several in Latin America, India, Nigeria</a:t>
            </a:r>
          </a:p>
        </p:txBody>
      </p:sp>
    </p:spTree>
    <p:extLst>
      <p:ext uri="{BB962C8B-B14F-4D97-AF65-F5344CB8AC3E}">
        <p14:creationId xmlns:p14="http://schemas.microsoft.com/office/powerpoint/2010/main" val="162959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A7BDE02-DA3F-C84A-9E1E-724FCEDC05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altLang="sk-SK" b="1" dirty="0"/>
              <a:t>Second reverse wave 1958-1973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10CCBCB-F87E-694B-B751-B483D0223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2"/>
            <a:r>
              <a:rPr lang="en-US" altLang="sk-SK" sz="2800" dirty="0"/>
              <a:t>tensions of cold war, failures of new democracies, one-party model, rise of “bureaucratic authoritarianism”</a:t>
            </a:r>
          </a:p>
          <a:p>
            <a:pPr lvl="2"/>
            <a:r>
              <a:rPr lang="en-US" altLang="sk-SK" sz="2800" dirty="0"/>
              <a:t>Greece, Turkey, Philippines, Korea, Indonesia, India, Africa, Latin America</a:t>
            </a:r>
          </a:p>
        </p:txBody>
      </p:sp>
    </p:spTree>
    <p:extLst>
      <p:ext uri="{BB962C8B-B14F-4D97-AF65-F5344CB8AC3E}">
        <p14:creationId xmlns:p14="http://schemas.microsoft.com/office/powerpoint/2010/main" val="211289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F960ABF-9F48-2C43-9822-6ADD3AB18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altLang="sk-SK" b="1" dirty="0"/>
              <a:t>Third Wave--1974-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0AA5C30-20A7-5744-BFC4-15BE74773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2"/>
            <a:r>
              <a:rPr lang="en-US" altLang="sk-SK" sz="2800" dirty="0"/>
              <a:t>Last non-Communist European non-democracies fall--Spain, Portugal, Greece</a:t>
            </a:r>
          </a:p>
          <a:p>
            <a:pPr lvl="2"/>
            <a:r>
              <a:rPr lang="en-US" altLang="sk-SK" sz="2800" dirty="0"/>
              <a:t>Latin American non-democracies transition out</a:t>
            </a:r>
          </a:p>
          <a:p>
            <a:pPr lvl="2"/>
            <a:r>
              <a:rPr lang="en-US" altLang="sk-SK" sz="2800" dirty="0"/>
              <a:t>Asia--Taiwan, Korea, Philippines, India, etc.</a:t>
            </a:r>
          </a:p>
          <a:p>
            <a:pPr lvl="2"/>
            <a:r>
              <a:rPr lang="en-US" altLang="sk-SK" sz="2800" dirty="0"/>
              <a:t>Fall of Communism</a:t>
            </a:r>
          </a:p>
          <a:p>
            <a:pPr lvl="2"/>
            <a:r>
              <a:rPr lang="en-US" altLang="sk-SK" sz="2800" dirty="0"/>
              <a:t>South Africa, Nigeria</a:t>
            </a:r>
          </a:p>
        </p:txBody>
      </p:sp>
    </p:spTree>
    <p:extLst>
      <p:ext uri="{BB962C8B-B14F-4D97-AF65-F5344CB8AC3E}">
        <p14:creationId xmlns:p14="http://schemas.microsoft.com/office/powerpoint/2010/main" val="147444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EEACF01-A6ED-5F42-9782-B58FD2C1C5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altLang="sk-SK" b="1" dirty="0"/>
              <a:t>Third reverse wave?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29EF74A-9CE8-7E41-976B-BD01FEB641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2"/>
            <a:r>
              <a:rPr lang="en-US" altLang="sk-SK" sz="2800" dirty="0"/>
              <a:t>Brazil, Burundi, Russia, Hungary, Serbia, Turkey, Poland</a:t>
            </a:r>
          </a:p>
          <a:p>
            <a:pPr lvl="2"/>
            <a:r>
              <a:rPr lang="en-US" altLang="sk-SK" sz="2800" dirty="0"/>
              <a:t>who is left?</a:t>
            </a:r>
          </a:p>
          <a:p>
            <a:pPr marL="914400" lvl="2" indent="0">
              <a:buNone/>
            </a:pPr>
            <a:r>
              <a:rPr lang="en-US" altLang="sk-SK" sz="2800" dirty="0"/>
              <a:t>___________________</a:t>
            </a:r>
          </a:p>
          <a:p>
            <a:pPr lvl="2"/>
            <a:r>
              <a:rPr lang="en-US" altLang="sk-SK" sz="2800" dirty="0"/>
              <a:t>China and some of Asia</a:t>
            </a:r>
          </a:p>
          <a:p>
            <a:pPr lvl="2"/>
            <a:r>
              <a:rPr lang="en-US" altLang="sk-SK" sz="2800" dirty="0"/>
              <a:t>Most of Africa</a:t>
            </a:r>
          </a:p>
          <a:p>
            <a:pPr lvl="2"/>
            <a:r>
              <a:rPr lang="en-US" altLang="sk-SK" sz="2800" dirty="0"/>
              <a:t>Most Muslim nations</a:t>
            </a:r>
          </a:p>
        </p:txBody>
      </p:sp>
    </p:spTree>
    <p:extLst>
      <p:ext uri="{BB962C8B-B14F-4D97-AF65-F5344CB8AC3E}">
        <p14:creationId xmlns:p14="http://schemas.microsoft.com/office/powerpoint/2010/main" val="91667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649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rial" charset="0"/>
                <a:ea typeface="MS PGothic" charset="0"/>
              </a:rPr>
              <a:t>O’Donnell: Delegative democracy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362201" y="1908811"/>
            <a:ext cx="7693025" cy="4663439"/>
          </a:xfrm>
        </p:spPr>
        <p:txBody>
          <a:bodyPr>
            <a:normAutofit/>
          </a:bodyPr>
          <a:lstStyle/>
          <a:p>
            <a:r>
              <a:rPr lang="en-US" dirty="0">
                <a:latin typeface="Arial" charset="0"/>
                <a:ea typeface="MS PGothic" charset="0"/>
              </a:rPr>
              <a:t>Latin American, strongly majoritarian systems</a:t>
            </a:r>
          </a:p>
          <a:p>
            <a:r>
              <a:rPr lang="en-US" dirty="0">
                <a:latin typeface="Arial" charset="0"/>
                <a:ea typeface="MS PGothic" charset="0"/>
              </a:rPr>
              <a:t>free elections</a:t>
            </a:r>
          </a:p>
          <a:p>
            <a:r>
              <a:rPr lang="en-US" dirty="0">
                <a:latin typeface="Arial" charset="0"/>
                <a:ea typeface="MS PGothic" charset="0"/>
              </a:rPr>
              <a:t>after winning the executive office, few effective constraints</a:t>
            </a:r>
          </a:p>
          <a:p>
            <a:r>
              <a:rPr lang="en-US" dirty="0">
                <a:latin typeface="Arial" charset="0"/>
                <a:ea typeface="MS PGothic" charset="0"/>
              </a:rPr>
              <a:t>similar characteristics apply to other third-wave democracies:</a:t>
            </a:r>
          </a:p>
          <a:p>
            <a:r>
              <a:rPr lang="en-US" dirty="0">
                <a:latin typeface="Arial" charset="0"/>
                <a:ea typeface="MS PGothic" charset="0"/>
              </a:rPr>
              <a:t>in many countries, democratization effectively means free elections</a:t>
            </a:r>
          </a:p>
          <a:p>
            <a:endParaRPr lang="en-US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893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90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charset="0"/>
                <a:ea typeface="MS PGothic" charset="0"/>
              </a:rPr>
              <a:t>Transformation of democracies over time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034540" y="1825625"/>
            <a:ext cx="8058150" cy="4351338"/>
          </a:xfrm>
        </p:spPr>
        <p:txBody>
          <a:bodyPr/>
          <a:lstStyle/>
          <a:p>
            <a:r>
              <a:rPr lang="en-US" b="1" dirty="0">
                <a:latin typeface="Arial" charset="0"/>
                <a:ea typeface="MS PGothic" charset="0"/>
              </a:rPr>
              <a:t>1. incorporation: </a:t>
            </a:r>
          </a:p>
          <a:p>
            <a:r>
              <a:rPr lang="en-US" dirty="0">
                <a:latin typeface="Arial" charset="0"/>
                <a:ea typeface="MS PGothic" charset="0"/>
              </a:rPr>
              <a:t>gradual incorporation of adult population into demos</a:t>
            </a:r>
          </a:p>
          <a:p>
            <a:r>
              <a:rPr lang="en-US" dirty="0">
                <a:latin typeface="Arial" charset="0"/>
                <a:ea typeface="MS PGothic" charset="0"/>
              </a:rPr>
              <a:t>limits on universal </a:t>
            </a:r>
            <a:r>
              <a:rPr lang="en-US">
                <a:latin typeface="Arial" charset="0"/>
                <a:ea typeface="MS PGothic" charset="0"/>
              </a:rPr>
              <a:t>suffrage gradually </a:t>
            </a:r>
            <a:r>
              <a:rPr lang="en-US" dirty="0">
                <a:latin typeface="Arial" charset="0"/>
                <a:ea typeface="MS PGothic" charset="0"/>
              </a:rPr>
              <a:t>lifted (sex, gender, property, education and race – the latter removed in South Africa only in 1994)</a:t>
            </a: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007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0B18-9E5C-B940-8CFE-DA0C1B3CE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How to understand democracy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14E10-C305-DE4D-86BE-746E80BE8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1690" y="1825625"/>
            <a:ext cx="8423910" cy="4351338"/>
          </a:xfrm>
        </p:spPr>
        <p:txBody>
          <a:bodyPr/>
          <a:lstStyle/>
          <a:p>
            <a:r>
              <a:rPr lang="en-US" dirty="0"/>
              <a:t>democracy is an “essentially contested concept”, i.e. a term with many definitions; </a:t>
            </a:r>
          </a:p>
          <a:p>
            <a:r>
              <a:rPr lang="en-US" dirty="0"/>
              <a:t>debates about how to define democracy are an important part of scholarly discussion of how democratic regimes functions</a:t>
            </a:r>
          </a:p>
          <a:p>
            <a:r>
              <a:rPr lang="en-US" dirty="0"/>
              <a:t>most theoreticians agree that </a:t>
            </a:r>
            <a:r>
              <a:rPr lang="en-US" b="1" dirty="0"/>
              <a:t>political rights </a:t>
            </a:r>
            <a:r>
              <a:rPr lang="en-US" dirty="0"/>
              <a:t>(elections) a basic </a:t>
            </a:r>
            <a:r>
              <a:rPr lang="en-US" b="1" dirty="0"/>
              <a:t>freedoms </a:t>
            </a:r>
            <a:r>
              <a:rPr lang="en-US" dirty="0"/>
              <a:t>are integral parts of democracy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646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pPr algn="ctr"/>
            <a:r>
              <a:rPr lang="en-US" b="1" dirty="0">
                <a:latin typeface="Arial" charset="0"/>
                <a:ea typeface="MS PGothic" charset="0"/>
              </a:rPr>
              <a:t>Incorporation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362201" y="1863090"/>
            <a:ext cx="7693025" cy="4880610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Arial" charset="0"/>
                <a:ea typeface="MS PGothic" charset="0"/>
              </a:rPr>
              <a:t>FRA, GER, SWI male universal suffrage since 1848, USA 1870</a:t>
            </a:r>
          </a:p>
          <a:p>
            <a:r>
              <a:rPr lang="en-US" sz="3000" dirty="0">
                <a:latin typeface="Arial" charset="0"/>
                <a:ea typeface="MS PGothic" charset="0"/>
              </a:rPr>
              <a:t>women’s right to vote spread slowly: - New Zealand1883, Australia 1902, Finland 1907, Switzerland 1971</a:t>
            </a:r>
          </a:p>
          <a:p>
            <a:r>
              <a:rPr lang="en-US" sz="3000" dirty="0">
                <a:latin typeface="Arial" charset="0"/>
                <a:ea typeface="MS PGothic" charset="0"/>
              </a:rPr>
              <a:t>age: typically from 25 to 21 and 18, in some countries 16</a:t>
            </a:r>
          </a:p>
          <a:p>
            <a:endParaRPr lang="en-US" sz="30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352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charset="0"/>
                <a:ea typeface="MS PGothic" charset="0"/>
              </a:rPr>
              <a:t>Transformation of democracies over time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362201" y="1690688"/>
            <a:ext cx="7693025" cy="5064442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Arial" charset="0"/>
                <a:ea typeface="MS PGothic" charset="0"/>
              </a:rPr>
              <a:t>2. representation</a:t>
            </a:r>
            <a:r>
              <a:rPr lang="en-US" sz="3000" dirty="0">
                <a:latin typeface="Arial" charset="0"/>
                <a:ea typeface="MS PGothic" charset="0"/>
              </a:rPr>
              <a:t>: the right to form political organizations (parties) and gain parliamentary representation</a:t>
            </a:r>
          </a:p>
          <a:p>
            <a:r>
              <a:rPr lang="en-US" sz="3000" dirty="0">
                <a:latin typeface="Arial" charset="0"/>
                <a:ea typeface="MS PGothic" charset="0"/>
              </a:rPr>
              <a:t>in many countries effectively the same as introduction of PR electoral systems</a:t>
            </a:r>
          </a:p>
          <a:p>
            <a:r>
              <a:rPr lang="en-US" sz="3000" dirty="0">
                <a:latin typeface="Arial" charset="0"/>
                <a:ea typeface="MS PGothic" charset="0"/>
              </a:rPr>
              <a:t>PR typically introduced because the disenfranchised  groups of voters/parties became stronger over time</a:t>
            </a:r>
          </a:p>
          <a:p>
            <a:r>
              <a:rPr lang="en-US" sz="3000" dirty="0">
                <a:latin typeface="Arial" charset="0"/>
                <a:ea typeface="MS PGothic" charset="0"/>
              </a:rPr>
              <a:t>Finland 1907, the Netherlands 1917, Germany 1918 </a:t>
            </a:r>
          </a:p>
        </p:txBody>
      </p:sp>
    </p:spTree>
    <p:extLst>
      <p:ext uri="{BB962C8B-B14F-4D97-AF65-F5344CB8AC3E}">
        <p14:creationId xmlns:p14="http://schemas.microsoft.com/office/powerpoint/2010/main" val="988913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charset="0"/>
                <a:ea typeface="MS PGothic" charset="0"/>
              </a:rPr>
              <a:t>Transformation of democracies over time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362201" y="1771651"/>
            <a:ext cx="7693025" cy="4937759"/>
          </a:xfrm>
        </p:spPr>
        <p:txBody>
          <a:bodyPr/>
          <a:lstStyle/>
          <a:p>
            <a:pPr algn="just"/>
            <a:r>
              <a:rPr lang="en-US" b="1" dirty="0">
                <a:latin typeface="Arial" charset="0"/>
                <a:ea typeface="MS PGothic" charset="0"/>
              </a:rPr>
              <a:t>3. success of the organized opposition</a:t>
            </a:r>
          </a:p>
          <a:p>
            <a:pPr algn="just"/>
            <a:r>
              <a:rPr lang="en-US" dirty="0">
                <a:latin typeface="Arial" charset="0"/>
                <a:ea typeface="MS PGothic" charset="0"/>
              </a:rPr>
              <a:t>situations in which all important democratic parties are accepted as legitimate governing alternatives</a:t>
            </a:r>
          </a:p>
          <a:p>
            <a:pPr algn="just"/>
            <a:r>
              <a:rPr lang="en-US" dirty="0">
                <a:latin typeface="Arial" charset="0"/>
                <a:ea typeface="MS PGothic" charset="0"/>
              </a:rPr>
              <a:t>the Socialists in government: never in USA, Canada and Luxemburg</a:t>
            </a:r>
          </a:p>
          <a:p>
            <a:pPr algn="just"/>
            <a:r>
              <a:rPr lang="en-US" dirty="0">
                <a:latin typeface="Arial" charset="0"/>
                <a:ea typeface="MS PGothic" charset="0"/>
              </a:rPr>
              <a:t>first Socialist breakthrough in Australia in 1904 </a:t>
            </a:r>
          </a:p>
          <a:p>
            <a:pPr algn="just"/>
            <a:r>
              <a:rPr lang="en-US" dirty="0">
                <a:latin typeface="Arial" charset="0"/>
                <a:ea typeface="MS PGothic" charset="0"/>
              </a:rPr>
              <a:t>Socialists in Europe gained power in the interwar period (Austria, Germany, Great Britain, Finland, Norway)</a:t>
            </a:r>
          </a:p>
        </p:txBody>
      </p:sp>
    </p:spTree>
    <p:extLst>
      <p:ext uri="{BB962C8B-B14F-4D97-AF65-F5344CB8AC3E}">
        <p14:creationId xmlns:p14="http://schemas.microsoft.com/office/powerpoint/2010/main" val="12944436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905"/>
          </a:xfrm>
        </p:spPr>
        <p:txBody>
          <a:bodyPr/>
          <a:lstStyle/>
          <a:p>
            <a:pPr algn="ctr"/>
            <a:r>
              <a:rPr lang="en-US" b="1" dirty="0">
                <a:latin typeface="Arial" charset="0"/>
                <a:ea typeface="MS PGothic" charset="0"/>
              </a:rPr>
              <a:t>New transformations?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362201" y="1657351"/>
            <a:ext cx="7693025" cy="474344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200" dirty="0">
                <a:latin typeface="Arial" charset="0"/>
                <a:ea typeface="MS PGothic" charset="0"/>
              </a:rPr>
              <a:t>citizens are dissatisfied with some of the aspects of how democracies function</a:t>
            </a:r>
          </a:p>
          <a:p>
            <a:pPr algn="just"/>
            <a:r>
              <a:rPr lang="en-US" sz="3200" dirty="0">
                <a:latin typeface="Arial" charset="0"/>
                <a:ea typeface="MS PGothic" charset="0"/>
              </a:rPr>
              <a:t>civic participation is in decline</a:t>
            </a:r>
          </a:p>
          <a:p>
            <a:pPr algn="just"/>
            <a:r>
              <a:rPr lang="en-US" sz="3200" dirty="0">
                <a:latin typeface="Arial" charset="0"/>
                <a:ea typeface="MS PGothic" charset="0"/>
              </a:rPr>
              <a:t>turnout in elections declines, weakening of the identification of voters with their parties, decreasing levels of party membership</a:t>
            </a:r>
          </a:p>
          <a:p>
            <a:pPr algn="just"/>
            <a:r>
              <a:rPr lang="en-US" sz="3200" dirty="0">
                <a:latin typeface="Arial" charset="0"/>
                <a:ea typeface="MS PGothic" charset="0"/>
              </a:rPr>
              <a:t>voters less interested in politics = ”nonpolitical"/expert solutions to public policy problems increases</a:t>
            </a:r>
          </a:p>
          <a:p>
            <a:pPr algn="just"/>
            <a:endParaRPr lang="en-US" sz="32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6627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charset="0"/>
                <a:ea typeface="MS PGothic" charset="0"/>
              </a:rPr>
              <a:t>New transformations?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703070" y="1825625"/>
            <a:ext cx="8915400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Arial" charset="0"/>
                <a:ea typeface="MS PGothic" charset="0"/>
              </a:rPr>
              <a:t>independent agencies, </a:t>
            </a:r>
            <a:r>
              <a:rPr lang="en-US" dirty="0" err="1">
                <a:latin typeface="Arial" charset="0"/>
                <a:ea typeface="MS PGothic" charset="0"/>
              </a:rPr>
              <a:t>regulátory</a:t>
            </a:r>
            <a:r>
              <a:rPr lang="en-US" dirty="0">
                <a:latin typeface="Arial" charset="0"/>
                <a:ea typeface="MS PGothic" charset="0"/>
              </a:rPr>
              <a:t> bodies, central banks or external actors like the European Union</a:t>
            </a:r>
          </a:p>
          <a:p>
            <a:pPr algn="just"/>
            <a:r>
              <a:rPr lang="en-US" b="1" dirty="0">
                <a:latin typeface="Arial" charset="0"/>
                <a:ea typeface="MS PGothic" charset="0"/>
              </a:rPr>
              <a:t>status of politicians and functioning of democratic institutions became the subjects of political competition</a:t>
            </a:r>
          </a:p>
          <a:p>
            <a:pPr algn="just"/>
            <a:r>
              <a:rPr lang="en-US" dirty="0">
                <a:latin typeface="Arial" charset="0"/>
                <a:ea typeface="MS PGothic" charset="0"/>
              </a:rPr>
              <a:t>voters (referenda, participatory decision-making) or non-partisan institutions (regulatory bodies, agencies, the EU etc.) given more say </a:t>
            </a:r>
          </a:p>
          <a:p>
            <a:pPr algn="just"/>
            <a:r>
              <a:rPr lang="en-US" dirty="0">
                <a:latin typeface="Arial" charset="0"/>
                <a:ea typeface="MS PGothic" charset="0"/>
              </a:rPr>
              <a:t>elections and parties are becoming less important than ever before</a:t>
            </a:r>
          </a:p>
          <a:p>
            <a:pPr algn="just"/>
            <a:endParaRPr lang="en-US" dirty="0">
              <a:latin typeface="Arial" charset="0"/>
              <a:ea typeface="MS PGothic" charset="0"/>
            </a:endParaRPr>
          </a:p>
          <a:p>
            <a:pPr algn="just"/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0713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charset="0"/>
                <a:ea typeface="MS PGothic" charset="0"/>
              </a:rPr>
              <a:t>How democracies emerge?</a:t>
            </a:r>
            <a:br>
              <a:rPr lang="en-US" b="1" dirty="0">
                <a:latin typeface="Arial" charset="0"/>
                <a:ea typeface="MS PGothic" charset="0"/>
              </a:rPr>
            </a:br>
            <a:r>
              <a:rPr lang="en-US" b="1" dirty="0">
                <a:latin typeface="Arial" charset="0"/>
                <a:ea typeface="MS PGothic" charset="0"/>
              </a:rPr>
              <a:t>Modernization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2362201" y="1805940"/>
            <a:ext cx="7693025" cy="4863148"/>
          </a:xfrm>
        </p:spPr>
        <p:txBody>
          <a:bodyPr>
            <a:normAutofit/>
          </a:bodyPr>
          <a:lstStyle/>
          <a:p>
            <a:r>
              <a:rPr lang="en-US" dirty="0" err="1">
                <a:latin typeface="Arial" charset="0"/>
                <a:ea typeface="MS PGothic" charset="0"/>
              </a:rPr>
              <a:t>Lipset</a:t>
            </a:r>
            <a:r>
              <a:rPr lang="en-US" dirty="0">
                <a:latin typeface="Arial" charset="0"/>
                <a:ea typeface="MS PGothic" charset="0"/>
              </a:rPr>
              <a:t>, Huntington, </a:t>
            </a:r>
            <a:r>
              <a:rPr lang="en-US" dirty="0" err="1">
                <a:latin typeface="Arial" charset="0"/>
                <a:ea typeface="MS PGothic" charset="0"/>
              </a:rPr>
              <a:t>Przeworski</a:t>
            </a:r>
            <a:r>
              <a:rPr lang="en-US" dirty="0">
                <a:latin typeface="Arial" charset="0"/>
                <a:ea typeface="MS PGothic" charset="0"/>
              </a:rPr>
              <a:t>:</a:t>
            </a:r>
          </a:p>
          <a:p>
            <a:r>
              <a:rPr lang="en-US" dirty="0">
                <a:latin typeface="Arial" charset="0"/>
                <a:ea typeface="MS PGothic" charset="0"/>
              </a:rPr>
              <a:t>modernization plays a key role in transition to, or consolidation of, democracy</a:t>
            </a:r>
          </a:p>
          <a:p>
            <a:r>
              <a:rPr lang="en-US" b="1" dirty="0">
                <a:latin typeface="Arial" charset="0"/>
                <a:ea typeface="MS PGothic" charset="0"/>
              </a:rPr>
              <a:t>Epstein et al (2006)</a:t>
            </a:r>
            <a:r>
              <a:rPr lang="en-US" dirty="0">
                <a:latin typeface="Arial" charset="0"/>
                <a:ea typeface="MS PGothic" charset="0"/>
              </a:rPr>
              <a:t>: besides democracies and non-democratic regimes, hybrid forms need to be taken into account</a:t>
            </a:r>
          </a:p>
          <a:p>
            <a:r>
              <a:rPr lang="en-US" b="1" dirty="0">
                <a:latin typeface="Arial" charset="0"/>
                <a:ea typeface="MS PGothic" charset="0"/>
              </a:rPr>
              <a:t>GDP per capita</a:t>
            </a:r>
            <a:r>
              <a:rPr lang="en-US" dirty="0">
                <a:latin typeface="Arial" charset="0"/>
                <a:ea typeface="MS PGothic" charset="0"/>
              </a:rPr>
              <a:t> increases the likelihood of transition from authoritarian regime, however, a partial democracy/hybrid regime may emerge on its stead</a:t>
            </a:r>
          </a:p>
        </p:txBody>
      </p:sp>
    </p:spTree>
    <p:extLst>
      <p:ext uri="{BB962C8B-B14F-4D97-AF65-F5344CB8AC3E}">
        <p14:creationId xmlns:p14="http://schemas.microsoft.com/office/powerpoint/2010/main" val="1705316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22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rial" charset="0"/>
                <a:ea typeface="MS PGothic" charset="0"/>
              </a:rPr>
              <a:t>How democracies emerge?</a:t>
            </a:r>
            <a:br>
              <a:rPr lang="en-US" b="1" dirty="0">
                <a:latin typeface="Arial" charset="0"/>
                <a:ea typeface="Arial" charset="0"/>
                <a:cs typeface="Arial" charset="0"/>
              </a:rPr>
            </a:br>
            <a:r>
              <a:rPr lang="en-US" b="1" dirty="0">
                <a:latin typeface="Arial" charset="0"/>
                <a:ea typeface="Arial" charset="0"/>
                <a:cs typeface="Arial" charset="0"/>
              </a:rPr>
              <a:t>Dynamic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8860" y="1825625"/>
            <a:ext cx="8583930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Arial" charset="0"/>
                <a:ea typeface="MS PGothic" charset="0"/>
              </a:rPr>
              <a:t>D. </a:t>
            </a:r>
            <a:r>
              <a:rPr lang="en-US" dirty="0" err="1">
                <a:latin typeface="Arial" charset="0"/>
                <a:ea typeface="MS PGothic" charset="0"/>
              </a:rPr>
              <a:t>Rustow</a:t>
            </a:r>
            <a:r>
              <a:rPr lang="en-US" dirty="0">
                <a:latin typeface="Arial" charset="0"/>
                <a:ea typeface="MS PGothic" charset="0"/>
              </a:rPr>
              <a:t>: a dynamic model of transition</a:t>
            </a:r>
          </a:p>
          <a:p>
            <a:r>
              <a:rPr lang="en-US" dirty="0">
                <a:latin typeface="Arial" charset="0"/>
                <a:ea typeface="MS PGothic" charset="0"/>
              </a:rPr>
              <a:t>no social requisites, no democratic political culture required </a:t>
            </a:r>
          </a:p>
          <a:p>
            <a:r>
              <a:rPr lang="en-US" dirty="0">
                <a:latin typeface="Arial" charset="0"/>
                <a:ea typeface="MS PGothic" charset="0"/>
              </a:rPr>
              <a:t>the power equilibrium between competing groups of elites fighting for power and resources</a:t>
            </a:r>
          </a:p>
          <a:p>
            <a:r>
              <a:rPr lang="en-US" dirty="0">
                <a:latin typeface="Arial" charset="0"/>
                <a:ea typeface="MS PGothic" charset="0"/>
              </a:rPr>
              <a:t>if the balance of powers last for a long time, they may agree on a peaceful way to resolve their conflicts, i.e. elections</a:t>
            </a:r>
          </a:p>
          <a:p>
            <a:r>
              <a:rPr lang="en-US" dirty="0">
                <a:latin typeface="Arial" charset="0"/>
                <a:ea typeface="MS PGothic" charset="0"/>
              </a:rPr>
              <a:t>elite consensus on the rules of the game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dirty="0">
                <a:latin typeface="Arial" charset="0"/>
                <a:ea typeface="MS PGothic" charset="0"/>
              </a:rPr>
              <a:t>is crucial</a:t>
            </a:r>
          </a:p>
        </p:txBody>
      </p:sp>
    </p:spTree>
    <p:extLst>
      <p:ext uri="{BB962C8B-B14F-4D97-AF65-F5344CB8AC3E}">
        <p14:creationId xmlns:p14="http://schemas.microsoft.com/office/powerpoint/2010/main" val="12697036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charset="0"/>
                <a:ea typeface="Arial" charset="0"/>
                <a:cs typeface="Arial" charset="0"/>
              </a:rPr>
              <a:t>Consequences of democracies: Halperin et al 2010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230" y="1761645"/>
            <a:ext cx="8229600" cy="4606530"/>
          </a:xfrm>
        </p:spPr>
      </p:pic>
    </p:spTree>
    <p:extLst>
      <p:ext uri="{BB962C8B-B14F-4D97-AF65-F5344CB8AC3E}">
        <p14:creationId xmlns:p14="http://schemas.microsoft.com/office/powerpoint/2010/main" val="14251268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Low income democracies and autocracies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20" y="1825624"/>
            <a:ext cx="7600949" cy="4849978"/>
          </a:xfrm>
        </p:spPr>
      </p:pic>
    </p:spTree>
    <p:extLst>
      <p:ext uri="{BB962C8B-B14F-4D97-AF65-F5344CB8AC3E}">
        <p14:creationId xmlns:p14="http://schemas.microsoft.com/office/powerpoint/2010/main" val="14474080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Other indicators 1/2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830" y="1825625"/>
            <a:ext cx="7738110" cy="4859062"/>
          </a:xfrm>
        </p:spPr>
      </p:pic>
    </p:spTree>
    <p:extLst>
      <p:ext uri="{BB962C8B-B14F-4D97-AF65-F5344CB8AC3E}">
        <p14:creationId xmlns:p14="http://schemas.microsoft.com/office/powerpoint/2010/main" val="2040196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charset="0"/>
                <a:ea typeface="MS PGothic" charset="0"/>
              </a:rPr>
              <a:t>What is democracy?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249487" y="1882140"/>
            <a:ext cx="7693025" cy="430688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charset="0"/>
                <a:ea typeface="MS PGothic" charset="0"/>
              </a:rPr>
              <a:t>procedural (</a:t>
            </a:r>
            <a:r>
              <a:rPr lang="en-US" sz="3200" b="1" dirty="0">
                <a:latin typeface="Arial" charset="0"/>
                <a:ea typeface="MS PGothic" charset="0"/>
              </a:rPr>
              <a:t>minimalist</a:t>
            </a:r>
            <a:r>
              <a:rPr lang="en-US" sz="3200" dirty="0">
                <a:latin typeface="Arial" charset="0"/>
                <a:ea typeface="MS PGothic" charset="0"/>
              </a:rPr>
              <a:t>) definitions:</a:t>
            </a:r>
          </a:p>
          <a:p>
            <a:r>
              <a:rPr lang="en-US" sz="3200" dirty="0">
                <a:latin typeface="Arial" charset="0"/>
                <a:ea typeface="MS PGothic" charset="0"/>
              </a:rPr>
              <a:t>how the regime is organized and </a:t>
            </a:r>
          </a:p>
          <a:p>
            <a:r>
              <a:rPr lang="en-US" sz="3200" dirty="0">
                <a:latin typeface="Arial" charset="0"/>
                <a:ea typeface="MS PGothic" charset="0"/>
              </a:rPr>
              <a:t>what processes ensure citizen representation, accountability of elected representatives, and regime legitimacy</a:t>
            </a:r>
          </a:p>
          <a:p>
            <a:r>
              <a:rPr lang="en-US" sz="3200" dirty="0">
                <a:latin typeface="Arial" charset="0"/>
                <a:ea typeface="MS PGothic" charset="0"/>
              </a:rPr>
              <a:t>typical examples are definitions of J. Schumpeter a A. </a:t>
            </a:r>
            <a:r>
              <a:rPr lang="en-US" sz="3200" dirty="0" err="1">
                <a:latin typeface="Arial" charset="0"/>
                <a:ea typeface="MS PGothic" charset="0"/>
              </a:rPr>
              <a:t>Przeworski</a:t>
            </a:r>
            <a:endParaRPr lang="en-US" sz="3200" dirty="0">
              <a:latin typeface="Arial" charset="0"/>
              <a:ea typeface="MS PGothic" charset="0"/>
            </a:endParaRPr>
          </a:p>
          <a:p>
            <a:endParaRPr lang="en-US" sz="32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3441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Other indicators 2/2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430" y="1825624"/>
            <a:ext cx="7418070" cy="4852071"/>
          </a:xfrm>
        </p:spPr>
      </p:pic>
    </p:spTree>
    <p:extLst>
      <p:ext uri="{BB962C8B-B14F-4D97-AF65-F5344CB8AC3E}">
        <p14:creationId xmlns:p14="http://schemas.microsoft.com/office/powerpoint/2010/main" val="7117720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WHY? </a:t>
            </a:r>
            <a:br>
              <a:rPr lang="en-US" b="1" dirty="0"/>
            </a:br>
            <a:r>
              <a:rPr lang="en-US" b="1" dirty="0"/>
              <a:t>Accountability institutions matter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21" y="1825624"/>
            <a:ext cx="8275856" cy="4706371"/>
          </a:xfrm>
        </p:spPr>
      </p:pic>
    </p:spTree>
    <p:extLst>
      <p:ext uri="{BB962C8B-B14F-4D97-AF65-F5344CB8AC3E}">
        <p14:creationId xmlns:p14="http://schemas.microsoft.com/office/powerpoint/2010/main" val="335494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500" b="1" dirty="0">
                <a:latin typeface="Arial" charset="0"/>
                <a:ea typeface="MS PGothic" charset="0"/>
              </a:rPr>
              <a:t>Schumpeter: a minimalist definition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54530" y="1825624"/>
            <a:ext cx="8355330" cy="4758055"/>
          </a:xfrm>
        </p:spPr>
        <p:txBody>
          <a:bodyPr>
            <a:no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free competition for votes</a:t>
            </a:r>
          </a:p>
          <a:p>
            <a:pPr algn="just"/>
            <a:r>
              <a:rPr lang="en-US" sz="3600" dirty="0"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a mechanism used to select and deselect political leaders/rulers</a:t>
            </a:r>
          </a:p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"The democratic method is that institutional arrangement for arriving at political decisions in which individuals acquire the power to decide by means of a competitive struggle for the people's vote“</a:t>
            </a:r>
            <a:endParaRPr lang="en-US" sz="3600" dirty="0">
              <a:latin typeface="Arial" panose="020B0604020202020204" pitchFamily="34" charset="0"/>
              <a:ea typeface="MS PGothic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758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2730D-C7A5-4948-A05B-4F397E873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>
                <a:latin typeface="Arial" panose="020B0604020202020204" pitchFamily="34" charset="0"/>
                <a:cs typeface="Arial" panose="020B0604020202020204" pitchFamily="34" charset="0"/>
              </a:rPr>
              <a:t>Minimalist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b="1" dirty="0" err="1">
                <a:latin typeface="Arial" panose="020B0604020202020204" pitchFamily="34" charset="0"/>
                <a:cs typeface="Arial" panose="020B0604020202020204" pitchFamily="34" charset="0"/>
              </a:rPr>
              <a:t>exclusions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220F2-FE06-8B46-838B-C214329D6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social or economic aspects are included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measure of accountability, responsibility, responsiveness or representation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measure of freedom, liberties or human rights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measure of participation e.g. universal franchise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reference to civil‐military relations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are ‘competitive’ elections?</a:t>
            </a:r>
          </a:p>
        </p:txBody>
      </p:sp>
    </p:spTree>
    <p:extLst>
      <p:ext uri="{BB962C8B-B14F-4D97-AF65-F5344CB8AC3E}">
        <p14:creationId xmlns:p14="http://schemas.microsoft.com/office/powerpoint/2010/main" val="2702764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Dahl: Polyarchy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362201" y="1690688"/>
            <a:ext cx="7693025" cy="503015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Dahl, modern democratic states can be understood in practice as ‘polyarchies’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These can be identified by the presence of certain key political institutions: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1) elected officials;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2) free and fair elections;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3) inclusive suffrage;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4) the right to run for office;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5) freedom of expression;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6) alternative information; and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7) associational autonomy</a:t>
            </a:r>
            <a:endParaRPr lang="en-US" sz="2500" dirty="0">
              <a:latin typeface="Arial" panose="020B0604020202020204" pitchFamily="34" charset="0"/>
              <a:ea typeface="MS PGothic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842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6C970-AB21-3A42-9AFE-4AF689A12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Pros and </a:t>
            </a:r>
            <a:r>
              <a:rPr lang="sk-SK" b="1" dirty="0" err="1">
                <a:latin typeface="Arial" panose="020B0604020202020204" pitchFamily="34" charset="0"/>
                <a:cs typeface="Arial" panose="020B0604020202020204" pitchFamily="34" charset="0"/>
              </a:rPr>
              <a:t>Cons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50D47-FF9E-1D4F-AE70-8159999A8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Broader concept than simply elections </a:t>
            </a:r>
          </a:p>
          <a:p>
            <a:r>
              <a:rPr lang="en-US" dirty="0"/>
              <a:t>Expands range of civil liberties and political rights </a:t>
            </a:r>
          </a:p>
          <a:p>
            <a:r>
              <a:rPr lang="en-US" dirty="0"/>
              <a:t>Common basis for standard empirical measures (Freedom House and Polity IV) </a:t>
            </a:r>
          </a:p>
          <a:p>
            <a:r>
              <a:rPr lang="en-US" dirty="0"/>
              <a:t>Yet focuses only on negative freedoms – seeks to protect citizens from the power of the state </a:t>
            </a:r>
          </a:p>
          <a:p>
            <a:r>
              <a:rPr lang="en-US" dirty="0"/>
              <a:t>What of positive freedoms and social equality, cultural and economic rights?</a:t>
            </a:r>
          </a:p>
        </p:txBody>
      </p:sp>
    </p:spTree>
    <p:extLst>
      <p:ext uri="{BB962C8B-B14F-4D97-AF65-F5344CB8AC3E}">
        <p14:creationId xmlns:p14="http://schemas.microsoft.com/office/powerpoint/2010/main" val="1176366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361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rial" charset="0"/>
                <a:ea typeface="MS PGothic" charset="0"/>
              </a:rPr>
              <a:t>Substantive definitions of democracy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362201" y="1703071"/>
            <a:ext cx="7693025" cy="4789169"/>
          </a:xfrm>
        </p:spPr>
        <p:txBody>
          <a:bodyPr>
            <a:normAutofit/>
          </a:bodyPr>
          <a:lstStyle/>
          <a:p>
            <a:r>
              <a:rPr lang="en-US" dirty="0">
                <a:latin typeface="Arial" charset="0"/>
                <a:ea typeface="MS PGothic" charset="0"/>
              </a:rPr>
              <a:t>reflect the depth and quality of democracy</a:t>
            </a:r>
          </a:p>
          <a:p>
            <a:r>
              <a:rPr lang="en-US" dirty="0">
                <a:latin typeface="Arial" charset="0"/>
                <a:ea typeface="MS PGothic" charset="0"/>
              </a:rPr>
              <a:t>democracy is not just about procedures, it is also about outputs</a:t>
            </a:r>
          </a:p>
          <a:p>
            <a:r>
              <a:rPr lang="en-US" dirty="0">
                <a:latin typeface="Arial" charset="0"/>
                <a:ea typeface="MS PGothic" charset="0"/>
              </a:rPr>
              <a:t>regimes can deepen the degree of their democracy</a:t>
            </a:r>
          </a:p>
          <a:p>
            <a:r>
              <a:rPr lang="en-US" dirty="0">
                <a:latin typeface="Arial" charset="0"/>
                <a:ea typeface="MS PGothic" charset="0"/>
              </a:rPr>
              <a:t>participation, social inclusion, the role of civil society, racial, gender and other types of equality, institutional performance, absence of corruption, poverty and social inequality</a:t>
            </a:r>
          </a:p>
        </p:txBody>
      </p:sp>
    </p:spTree>
    <p:extLst>
      <p:ext uri="{BB962C8B-B14F-4D97-AF65-F5344CB8AC3E}">
        <p14:creationId xmlns:p14="http://schemas.microsoft.com/office/powerpoint/2010/main" val="1588391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334C7-C7F9-6F47-B90E-3CD0B9689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>
                <a:latin typeface="Arial" charset="0"/>
                <a:ea typeface="MS PGothic" charset="0"/>
              </a:rPr>
              <a:t>Differences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between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democracies</a:t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dirty="0" err="1">
                <a:latin typeface="Arial" charset="0"/>
                <a:ea typeface="MS PGothic" charset="0"/>
              </a:rPr>
              <a:t>Lijphart</a:t>
            </a:r>
            <a:r>
              <a:rPr lang="cs-CZ" dirty="0">
                <a:latin typeface="Arial" charset="0"/>
                <a:ea typeface="MS PGothic" charset="0"/>
              </a:rPr>
              <a:t> (1984, 1999)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8657C3B-27E3-274D-A435-9CA2D620F5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3070" y="1825624"/>
            <a:ext cx="8949689" cy="4826635"/>
          </a:xfrm>
        </p:spPr>
      </p:pic>
    </p:spTree>
    <p:extLst>
      <p:ext uri="{BB962C8B-B14F-4D97-AF65-F5344CB8AC3E}">
        <p14:creationId xmlns:p14="http://schemas.microsoft.com/office/powerpoint/2010/main" val="440769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2460</TotalTime>
  <Words>1288</Words>
  <Application>Microsoft Macintosh PowerPoint</Application>
  <PresentationFormat>Widescreen</PresentationFormat>
  <Paragraphs>135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MS PGothic</vt:lpstr>
      <vt:lpstr>Arial</vt:lpstr>
      <vt:lpstr>Calibri</vt:lpstr>
      <vt:lpstr>Calibri Light</vt:lpstr>
      <vt:lpstr>Office Theme</vt:lpstr>
      <vt:lpstr>Democracy and democratization</vt:lpstr>
      <vt:lpstr>How to understand democracy</vt:lpstr>
      <vt:lpstr>What is democracy?</vt:lpstr>
      <vt:lpstr>Schumpeter: a minimalist definition</vt:lpstr>
      <vt:lpstr>Minimalist exclusions</vt:lpstr>
      <vt:lpstr>Dahl: Polyarchy</vt:lpstr>
      <vt:lpstr>Pros and Cons?</vt:lpstr>
      <vt:lpstr>Substantive definitions of democracy</vt:lpstr>
      <vt:lpstr>Differences between democracies Lijphart (1984, 1999)</vt:lpstr>
      <vt:lpstr>Huntington: waves of democratization</vt:lpstr>
      <vt:lpstr>Dimensions of democracy</vt:lpstr>
      <vt:lpstr>Huntington’s Waves of Democracy--first wave 1828-1926</vt:lpstr>
      <vt:lpstr>First reverse wave 1922-42</vt:lpstr>
      <vt:lpstr>Second Wave 1943-62</vt:lpstr>
      <vt:lpstr>Second reverse wave 1958-1973</vt:lpstr>
      <vt:lpstr>Third Wave--1974-</vt:lpstr>
      <vt:lpstr>Third reverse wave?</vt:lpstr>
      <vt:lpstr>O’Donnell: Delegative democracy</vt:lpstr>
      <vt:lpstr>Transformation of democracies over time</vt:lpstr>
      <vt:lpstr>Incorporation</vt:lpstr>
      <vt:lpstr>Transformation of democracies over time</vt:lpstr>
      <vt:lpstr>Transformation of democracies over time</vt:lpstr>
      <vt:lpstr>New transformations?</vt:lpstr>
      <vt:lpstr>New transformations?</vt:lpstr>
      <vt:lpstr>How democracies emerge? Modernization</vt:lpstr>
      <vt:lpstr>How democracies emerge? Dynamic models</vt:lpstr>
      <vt:lpstr>Consequences of democracies: Halperin et al 2010</vt:lpstr>
      <vt:lpstr>Low income democracies and autocracies</vt:lpstr>
      <vt:lpstr>Other indicators 1/2</vt:lpstr>
      <vt:lpstr>Other indicators 2/2</vt:lpstr>
      <vt:lpstr>WHY?  Accountability institutions matter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Demokracia a demokratizácia </dc:title>
  <dc:creator>Marek Rybar</dc:creator>
  <cp:lastModifiedBy>Marek Rybar</cp:lastModifiedBy>
  <cp:revision>55</cp:revision>
  <dcterms:created xsi:type="dcterms:W3CDTF">2017-11-08T15:15:54Z</dcterms:created>
  <dcterms:modified xsi:type="dcterms:W3CDTF">2020-12-07T12:54:54Z</dcterms:modified>
</cp:coreProperties>
</file>