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0" r:id="rId1"/>
  </p:sldMasterIdLst>
  <p:notesMasterIdLst>
    <p:notesMasterId r:id="rId31"/>
  </p:notesMasterIdLst>
  <p:sldIdLst>
    <p:sldId id="256" r:id="rId2"/>
    <p:sldId id="299" r:id="rId3"/>
    <p:sldId id="335" r:id="rId4"/>
    <p:sldId id="337" r:id="rId5"/>
    <p:sldId id="336" r:id="rId6"/>
    <p:sldId id="338" r:id="rId7"/>
    <p:sldId id="339" r:id="rId8"/>
    <p:sldId id="300" r:id="rId9"/>
    <p:sldId id="301" r:id="rId10"/>
    <p:sldId id="360" r:id="rId11"/>
    <p:sldId id="365" r:id="rId12"/>
    <p:sldId id="366" r:id="rId13"/>
    <p:sldId id="367" r:id="rId14"/>
    <p:sldId id="369" r:id="rId15"/>
    <p:sldId id="368" r:id="rId16"/>
    <p:sldId id="370" r:id="rId17"/>
    <p:sldId id="371" r:id="rId18"/>
    <p:sldId id="372" r:id="rId19"/>
    <p:sldId id="373" r:id="rId20"/>
    <p:sldId id="374" r:id="rId21"/>
    <p:sldId id="361" r:id="rId22"/>
    <p:sldId id="362" r:id="rId23"/>
    <p:sldId id="363" r:id="rId24"/>
    <p:sldId id="364" r:id="rId25"/>
    <p:sldId id="351" r:id="rId26"/>
    <p:sldId id="352" r:id="rId27"/>
    <p:sldId id="353" r:id="rId28"/>
    <p:sldId id="355" r:id="rId29"/>
    <p:sldId id="356" r:id="rId3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99"/>
  </p:normalViewPr>
  <p:slideViewPr>
    <p:cSldViewPr>
      <p:cViewPr varScale="1">
        <p:scale>
          <a:sx n="106" d="100"/>
          <a:sy n="106" d="100"/>
        </p:scale>
        <p:origin x="1800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B2024DF-C5A2-7946-9553-E51875E4EE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0596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kumimoji="1" lang="sk-SK" sz="2400">
                <a:latin typeface="Times New Roman" charset="0"/>
                <a:cs typeface="+mn-cs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kumimoji="1" lang="sk-SK" sz="2400">
                <a:latin typeface="Times New Roman" charset="0"/>
                <a:cs typeface="+mn-cs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18330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charset="0"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sk-SK" noProof="0"/>
              <a:t>Click to edit Master subtitle style</a:t>
            </a:r>
          </a:p>
        </p:txBody>
      </p:sp>
      <p:sp>
        <p:nvSpPr>
          <p:cNvPr id="183308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sk-SK" noProof="0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BED7294E-C94F-D84C-B65A-5E2EFA934FFE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76947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8BC9DE-4651-4E47-B8FF-13EFDEDBF4C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37454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E7729-4118-DC4B-A671-6E8D12AB1EFD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482001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838200" y="2362200"/>
            <a:ext cx="7693025" cy="372427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5B64F5-DCCD-4942-BA06-43B4C1097DBC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5736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C20C87-DB10-5F43-9AF8-61636D2BADF4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50558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590CDA-C3F9-AD42-92CE-0C08CC616097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11176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00188-9CB3-3B4C-8DC2-1C3C6B339C6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41339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C4CCD0-241E-9745-9ACC-6FBCAF12887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13563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7F4772-248D-444C-9B59-ACECD3C8BC5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00122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F75DB2-8023-E24A-B76C-46F235680F75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90500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768F2-3D29-4B44-8FAC-6E4EFE91F498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83167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50E67F-1DDD-2E4C-9649-1484636532F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75157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182276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82277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>
                  <a:gd name="T0" fmla="*/ 1728 w 1728"/>
                  <a:gd name="T1" fmla="*/ 0 h 735"/>
                  <a:gd name="T2" fmla="*/ 1728 w 1728"/>
                  <a:gd name="T3" fmla="*/ 480 h 735"/>
                  <a:gd name="T4" fmla="*/ 380 w 1728"/>
                  <a:gd name="T5" fmla="*/ 482 h 735"/>
                  <a:gd name="T6" fmla="*/ 354 w 1728"/>
                  <a:gd name="T7" fmla="*/ 480 h 735"/>
                  <a:gd name="T8" fmla="*/ 308 w 1728"/>
                  <a:gd name="T9" fmla="*/ 489 h 735"/>
                  <a:gd name="T10" fmla="*/ 246 w 1728"/>
                  <a:gd name="T11" fmla="*/ 531 h 735"/>
                  <a:gd name="T12" fmla="*/ 206 w 1728"/>
                  <a:gd name="T13" fmla="*/ 597 h 735"/>
                  <a:gd name="T14" fmla="*/ 192 w 1728"/>
                  <a:gd name="T15" fmla="*/ 666 h 735"/>
                  <a:gd name="T16" fmla="*/ 192 w 1728"/>
                  <a:gd name="T17" fmla="*/ 735 h 735"/>
                  <a:gd name="T18" fmla="*/ 0 w 1728"/>
                  <a:gd name="T19" fmla="*/ 735 h 735"/>
                  <a:gd name="T20" fmla="*/ 0 w 1728"/>
                  <a:gd name="T21" fmla="*/ 480 h 735"/>
                  <a:gd name="T22" fmla="*/ 0 w 1728"/>
                  <a:gd name="T23" fmla="*/ 0 h 735"/>
                  <a:gd name="T24" fmla="*/ 1728 w 1728"/>
                  <a:gd name="T25" fmla="*/ 0 h 7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chemeClr val="tx1"/>
                    </a:solidFill>
                    <a:prstDash val="solid"/>
                    <a:miter lim="8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182279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82280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sp>
        <p:nvSpPr>
          <p:cNvPr id="182281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Click to edit Master title style</a:t>
            </a:r>
          </a:p>
        </p:txBody>
      </p:sp>
      <p:sp>
        <p:nvSpPr>
          <p:cNvPr id="18228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</a:p>
        </p:txBody>
      </p:sp>
      <p:sp>
        <p:nvSpPr>
          <p:cNvPr id="18228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8228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822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  <a:cs typeface="+mn-cs"/>
              </a:defRPr>
            </a:lvl1pPr>
          </a:lstStyle>
          <a:p>
            <a:pPr>
              <a:defRPr/>
            </a:pPr>
            <a:fld id="{F2E60366-206B-D645-AB0D-C49798293192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  <p:sldLayoutId id="2147483816" r:id="rId11"/>
    <p:sldLayoutId id="2147483817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charset="0"/>
        <a:buChar char="l"/>
        <a:defRPr sz="28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charset="0"/>
        <a:buChar char="l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charset="0"/>
        <a:buChar char="l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>
          <a:xfrm>
            <a:off x="679450" y="990600"/>
            <a:ext cx="8229600" cy="1905000"/>
          </a:xfrm>
        </p:spPr>
        <p:txBody>
          <a:bodyPr/>
          <a:lstStyle/>
          <a:p>
            <a:pPr eaLnBrk="1" hangingPunct="1">
              <a:defRPr/>
            </a:pPr>
            <a:r>
              <a:rPr lang="sk-SK" dirty="0" err="1">
                <a:cs typeface="+mj-cs"/>
              </a:rPr>
              <a:t>Executive-Legislative</a:t>
            </a:r>
            <a:r>
              <a:rPr lang="sk-SK" dirty="0">
                <a:cs typeface="+mj-cs"/>
              </a:rPr>
              <a:t> </a:t>
            </a:r>
            <a:r>
              <a:rPr lang="sk-SK" dirty="0" err="1">
                <a:cs typeface="+mj-cs"/>
              </a:rPr>
              <a:t>Relations</a:t>
            </a:r>
            <a:endParaRPr lang="en-US" dirty="0">
              <a:cs typeface="+mj-cs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7584" y="4869160"/>
            <a:ext cx="6800850" cy="1752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sk-SK" sz="2400" dirty="0">
                <a:cs typeface="+mn-cs"/>
              </a:rPr>
              <a:t>Marek Rybar</a:t>
            </a:r>
            <a:r>
              <a:rPr lang="sk-SK" sz="2400">
                <a:cs typeface="+mn-cs"/>
              </a:rPr>
              <a:t>, PhD.</a:t>
            </a:r>
            <a:endParaRPr lang="sk-SK" sz="2400" dirty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sk-SK" sz="2400" dirty="0" err="1">
                <a:cs typeface="+mn-cs"/>
              </a:rPr>
              <a:t>Comparative</a:t>
            </a:r>
            <a:r>
              <a:rPr lang="sk-SK" sz="2400" dirty="0">
                <a:cs typeface="+mn-cs"/>
              </a:rPr>
              <a:t> </a:t>
            </a:r>
            <a:r>
              <a:rPr lang="sk-SK" sz="2400" dirty="0" err="1">
                <a:cs typeface="+mn-cs"/>
              </a:rPr>
              <a:t>Perspectives</a:t>
            </a:r>
            <a:r>
              <a:rPr lang="sk-SK" sz="2400" dirty="0">
                <a:cs typeface="+mn-cs"/>
              </a:rPr>
              <a:t>, </a:t>
            </a:r>
            <a:r>
              <a:rPr lang="sk-SK" sz="2400" dirty="0" err="1">
                <a:cs typeface="+mn-cs"/>
              </a:rPr>
              <a:t>Winter</a:t>
            </a:r>
            <a:r>
              <a:rPr lang="sk-SK" sz="2400" dirty="0">
                <a:cs typeface="+mn-cs"/>
              </a:rPr>
              <a:t> 2018</a:t>
            </a:r>
            <a:endParaRPr lang="en-US" sz="2400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Differences among parliamentary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307160"/>
          </a:xfrm>
        </p:spPr>
        <p:txBody>
          <a:bodyPr/>
          <a:lstStyle/>
          <a:p>
            <a:r>
              <a:rPr lang="en-AU" sz="2600" dirty="0"/>
              <a:t>The extent to which parliament is “rationalized” is the key explanatory factor:</a:t>
            </a:r>
          </a:p>
          <a:p>
            <a:pPr>
              <a:defRPr/>
            </a:pPr>
            <a:r>
              <a:rPr lang="en-AU" sz="2600" dirty="0"/>
              <a:t>How difficult de facto is it for the parliament to pass a vote of no confidence to the cabinet </a:t>
            </a:r>
          </a:p>
          <a:p>
            <a:pPr>
              <a:defRPr/>
            </a:pPr>
            <a:r>
              <a:rPr lang="en-AU" sz="2600" dirty="0"/>
              <a:t>To what extent does the government control the parliamentary agenda?</a:t>
            </a:r>
          </a:p>
          <a:p>
            <a:pPr>
              <a:defRPr/>
            </a:pPr>
            <a:r>
              <a:rPr lang="en-AU" sz="2600" dirty="0"/>
              <a:t>How difficult is it for MPs to submit “private member’s bills”</a:t>
            </a:r>
          </a:p>
          <a:p>
            <a:pPr>
              <a:defRPr/>
            </a:pPr>
            <a:r>
              <a:rPr lang="en-AU" sz="2600" dirty="0"/>
              <a:t>It all depends on the so-called party discipline</a:t>
            </a:r>
          </a:p>
          <a:p>
            <a:endParaRPr lang="en-AU" sz="2600" dirty="0"/>
          </a:p>
        </p:txBody>
      </p:sp>
    </p:spTree>
    <p:extLst>
      <p:ext uri="{BB962C8B-B14F-4D97-AF65-F5344CB8AC3E}">
        <p14:creationId xmlns:p14="http://schemas.microsoft.com/office/powerpoint/2010/main" val="8643924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29D792-1464-6C42-B1BB-5832E9E5F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Single-party majority cabinets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2D0200-9CF1-5644-AF90-7E9D5C3F1E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163144"/>
          </a:xfrm>
        </p:spPr>
        <p:txBody>
          <a:bodyPr/>
          <a:lstStyle/>
          <a:p>
            <a:r>
              <a:rPr lang="en-US" dirty="0"/>
              <a:t>The UK as the classic example</a:t>
            </a:r>
          </a:p>
          <a:p>
            <a:r>
              <a:rPr lang="en-US" dirty="0"/>
              <a:t>With an absolute majority in the House of Commons, cabinet formation is straightforward, since party discipline is imposed (a CP majority of 330 out of 650 seats in 2015 elections)</a:t>
            </a:r>
          </a:p>
          <a:p>
            <a:r>
              <a:rPr lang="en-US" dirty="0"/>
              <a:t>The opposition forms a shadow cabinet, a future government-in-waiting, and hopes to win the next parliamentary elections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4484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492A2-83BF-024F-8F49-AE8B2515B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Single-party majority cabinets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2A62F3-278D-3347-B5D5-0775FAB8D2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163144"/>
          </a:xfrm>
        </p:spPr>
        <p:txBody>
          <a:bodyPr/>
          <a:lstStyle/>
          <a:p>
            <a:r>
              <a:rPr lang="en-US" dirty="0"/>
              <a:t>The norm of collective responsibility, a uniquely British doctrine: all members of the cabinet must support the official line</a:t>
            </a:r>
          </a:p>
          <a:p>
            <a:r>
              <a:rPr lang="en-US" dirty="0"/>
              <a:t>In a vote of no confidence, MPs vote along strictly party line (the role of party whip)</a:t>
            </a:r>
          </a:p>
          <a:p>
            <a:r>
              <a:rPr lang="en-US" dirty="0"/>
              <a:t>The executive is not omnipotent: it must contend with powerful interest groups outside parliament and must also consider the wishes of party backbenchers</a:t>
            </a:r>
          </a:p>
        </p:txBody>
      </p:sp>
    </p:spTree>
    <p:extLst>
      <p:ext uri="{BB962C8B-B14F-4D97-AF65-F5344CB8AC3E}">
        <p14:creationId xmlns:p14="http://schemas.microsoft.com/office/powerpoint/2010/main" val="8639090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E8C73-9B88-A64F-8911-713DCFE19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Minimal-winning cabinets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8D65F1-61CA-2F40-A54D-39BC9EC23D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379168"/>
          </a:xfrm>
        </p:spPr>
        <p:txBody>
          <a:bodyPr/>
          <a:lstStyle/>
          <a:p>
            <a:r>
              <a:rPr lang="en-US" sz="2600" dirty="0"/>
              <a:t>In most parliamentary systems, no party controls a parliamentary majority</a:t>
            </a:r>
          </a:p>
          <a:p>
            <a:r>
              <a:rPr lang="en-US" sz="2600" dirty="0"/>
              <a:t>One possibility is to form coalition government with as many parties cooperating as are necessary to form a coalition to attain a majority in parliament</a:t>
            </a:r>
          </a:p>
          <a:p>
            <a:r>
              <a:rPr lang="en-US" sz="2600" dirty="0"/>
              <a:t>Germany after 2017 elections: CDU/CSU 246, SPD 153, </a:t>
            </a:r>
            <a:r>
              <a:rPr lang="en-US" sz="2600" dirty="0" err="1"/>
              <a:t>AfD</a:t>
            </a:r>
            <a:r>
              <a:rPr lang="en-US" sz="2600" dirty="0"/>
              <a:t> 94, FDP 80, the Left 69, the Greens 64, out of 709 parliamentary seats</a:t>
            </a:r>
          </a:p>
          <a:p>
            <a:r>
              <a:rPr lang="en-US" sz="2600" dirty="0"/>
              <a:t>355 seats needed to form the MWC</a:t>
            </a:r>
          </a:p>
        </p:txBody>
      </p:sp>
    </p:spTree>
    <p:extLst>
      <p:ext uri="{BB962C8B-B14F-4D97-AF65-F5344CB8AC3E}">
        <p14:creationId xmlns:p14="http://schemas.microsoft.com/office/powerpoint/2010/main" val="20116686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6445C4-ACB9-9744-BCFD-2EF924667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Possible Alternatives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6A837A3-FB65-304C-BFF0-EF75CB47D51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482613"/>
            <a:ext cx="7693025" cy="3483448"/>
          </a:xfrm>
        </p:spPr>
      </p:pic>
    </p:spTree>
    <p:extLst>
      <p:ext uri="{BB962C8B-B14F-4D97-AF65-F5344CB8AC3E}">
        <p14:creationId xmlns:p14="http://schemas.microsoft.com/office/powerpoint/2010/main" val="38111331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4E197-78D6-FE47-BC56-267BA62B6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dirty="0"/>
              <a:t>Minimal-winning cabinets</a:t>
            </a:r>
            <a:endParaRPr lang="en-US" sz="2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1EDC3D-B15D-8743-ADC2-8DE7DD7982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379168"/>
          </a:xfrm>
        </p:spPr>
        <p:txBody>
          <a:bodyPr/>
          <a:lstStyle/>
          <a:p>
            <a:r>
              <a:rPr lang="en-US" sz="2600" dirty="0"/>
              <a:t>SPD initially announced it would not enter any new government</a:t>
            </a:r>
          </a:p>
          <a:p>
            <a:r>
              <a:rPr lang="en-US" sz="2600" dirty="0"/>
              <a:t>The Left and especially </a:t>
            </a:r>
            <a:r>
              <a:rPr lang="en-US" sz="2600" dirty="0" err="1"/>
              <a:t>AfD</a:t>
            </a:r>
            <a:r>
              <a:rPr lang="en-US" sz="2600" dirty="0"/>
              <a:t> not considered acceptable parties to govern </a:t>
            </a:r>
          </a:p>
          <a:p>
            <a:r>
              <a:rPr lang="en-US" sz="2600" dirty="0"/>
              <a:t>Coalition talks between CDU/CSU, FDP and the Greens (390 seats combined) failed due to policy differences</a:t>
            </a:r>
          </a:p>
          <a:p>
            <a:r>
              <a:rPr lang="en-US" sz="2600" dirty="0"/>
              <a:t>Eventually, a fourth government led by A. Merkel and consisting of CDU/CSU and SPD was formed, controlling 399 out of 709 seats</a:t>
            </a:r>
          </a:p>
        </p:txBody>
      </p:sp>
    </p:spTree>
    <p:extLst>
      <p:ext uri="{BB962C8B-B14F-4D97-AF65-F5344CB8AC3E}">
        <p14:creationId xmlns:p14="http://schemas.microsoft.com/office/powerpoint/2010/main" val="12229711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C636E1-55C9-5C46-9933-A1A9909B9E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Oversized cabinets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DBA8A6-AA2A-4448-B588-707A42741F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379168"/>
          </a:xfrm>
        </p:spPr>
        <p:txBody>
          <a:bodyPr/>
          <a:lstStyle/>
          <a:p>
            <a:r>
              <a:rPr lang="en-US" sz="2500" dirty="0"/>
              <a:t>Include more parties than are necessary to attain a parliamentary majority</a:t>
            </a:r>
          </a:p>
          <a:p>
            <a:r>
              <a:rPr lang="en-US" sz="2500" dirty="0"/>
              <a:t>Switzerland: four largest parties form a 7-member Federal Council and divide the seats along the so-called “magic formula” 2:2:2:1</a:t>
            </a:r>
          </a:p>
          <a:p>
            <a:r>
              <a:rPr lang="en-US" sz="2500" dirty="0"/>
              <a:t>The logic is not that all four parties agree on a common program but rather that all should be represented when the Federal Council makes its decisions </a:t>
            </a:r>
          </a:p>
          <a:p>
            <a:r>
              <a:rPr lang="en-US" sz="2500" dirty="0"/>
              <a:t>If no consensus is reached, a majority voting will decide</a:t>
            </a:r>
          </a:p>
        </p:txBody>
      </p:sp>
    </p:spTree>
    <p:extLst>
      <p:ext uri="{BB962C8B-B14F-4D97-AF65-F5344CB8AC3E}">
        <p14:creationId xmlns:p14="http://schemas.microsoft.com/office/powerpoint/2010/main" val="9527018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4F796-EF49-C54B-AF5F-B0A4CD9A0C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Oversized cabinets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9E9064-4DE4-A049-A9A1-B422E42BC1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Oversized cabinets are often established when societies are fragmented on religious, linguistic or ethno-regional grounds</a:t>
            </a:r>
          </a:p>
          <a:p>
            <a:r>
              <a:rPr lang="en-US" dirty="0"/>
              <a:t>The idea is to allow each group to participate in the political process</a:t>
            </a:r>
          </a:p>
          <a:p>
            <a:r>
              <a:rPr lang="en-US" dirty="0"/>
              <a:t>More often created in times of war, during economic crises or in the wake of cataclysmic political events </a:t>
            </a:r>
          </a:p>
        </p:txBody>
      </p:sp>
    </p:spTree>
    <p:extLst>
      <p:ext uri="{BB962C8B-B14F-4D97-AF65-F5344CB8AC3E}">
        <p14:creationId xmlns:p14="http://schemas.microsoft.com/office/powerpoint/2010/main" val="32604773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A231A-A9EC-1B4C-B05E-B69EE19E2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Minority cabinets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2349E8-8410-1945-ABCF-4675303826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307160"/>
          </a:xfrm>
        </p:spPr>
        <p:txBody>
          <a:bodyPr/>
          <a:lstStyle/>
          <a:p>
            <a:r>
              <a:rPr lang="en-US" sz="2600" dirty="0"/>
              <a:t>When the party (or parties) forming the cabinet does not possess a majority of parliamentary seats</a:t>
            </a:r>
          </a:p>
          <a:p>
            <a:r>
              <a:rPr lang="en-US" sz="2600" dirty="0"/>
              <a:t>Frequent in Spain and Scandinavian countries, especially in Sweden, Denmark and Norway</a:t>
            </a:r>
          </a:p>
          <a:p>
            <a:r>
              <a:rPr lang="en-US" sz="2600" dirty="0"/>
              <a:t>After the </a:t>
            </a:r>
            <a:r>
              <a:rPr lang="en-US" sz="2600"/>
              <a:t>2014 Swedish elections</a:t>
            </a:r>
            <a:r>
              <a:rPr lang="en-US" sz="2600" dirty="0"/>
              <a:t>, a minority coalition government consisting of Social Democrats (113 seats) and the Greens (25)</a:t>
            </a:r>
          </a:p>
          <a:p>
            <a:r>
              <a:rPr lang="en-US" sz="2600" dirty="0"/>
              <a:t>It was 37 seats short of a parliamentary majority in a 349-seat parliament</a:t>
            </a:r>
          </a:p>
        </p:txBody>
      </p:sp>
    </p:spTree>
    <p:extLst>
      <p:ext uri="{BB962C8B-B14F-4D97-AF65-F5344CB8AC3E}">
        <p14:creationId xmlns:p14="http://schemas.microsoft.com/office/powerpoint/2010/main" val="18705898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AF8705-9FE9-884D-9387-B00272B59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Minority cabinets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7C5DBC-4EC2-5940-B010-59A9685409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government initially failed to pass the 2015 budget but later it stroke a deal with the moderate center-right opposition parties</a:t>
            </a:r>
          </a:p>
          <a:p>
            <a:r>
              <a:rPr lang="en-US" dirty="0"/>
              <a:t>They allowed the government to pass the budget in return for concessions regarding immigration and defense policies</a:t>
            </a:r>
          </a:p>
          <a:p>
            <a:r>
              <a:rPr lang="en-US" dirty="0"/>
              <a:t>Minority cabinets need to negotiate support in the parliament on an issue-by-issue basis</a:t>
            </a:r>
          </a:p>
        </p:txBody>
      </p:sp>
    </p:spTree>
    <p:extLst>
      <p:ext uri="{BB962C8B-B14F-4D97-AF65-F5344CB8AC3E}">
        <p14:creationId xmlns:p14="http://schemas.microsoft.com/office/powerpoint/2010/main" val="2720244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Normative basis of democratic government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163144"/>
          </a:xfrm>
        </p:spPr>
        <p:txBody>
          <a:bodyPr/>
          <a:lstStyle/>
          <a:p>
            <a:r>
              <a:rPr lang="en-US" dirty="0"/>
              <a:t>1. governing must be linked to elections</a:t>
            </a:r>
          </a:p>
          <a:p>
            <a:r>
              <a:rPr lang="en-US" dirty="0"/>
              <a:t>2. government is constrained by constitutional limits (vertical and horizontal accountability)</a:t>
            </a:r>
          </a:p>
          <a:p>
            <a:r>
              <a:rPr lang="en-US" dirty="0"/>
              <a:t>Government in representative democracies may take several forms, the most common are </a:t>
            </a:r>
            <a:r>
              <a:rPr lang="en-US" dirty="0" err="1"/>
              <a:t>presidentialism</a:t>
            </a:r>
            <a:r>
              <a:rPr lang="en-US" dirty="0"/>
              <a:t>, parliamentarism and semi-</a:t>
            </a:r>
            <a:r>
              <a:rPr lang="en-US" dirty="0" err="1"/>
              <a:t>presidentialism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2123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BDE50-0B1A-6449-9A4D-52B15D36D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Caretaker cabinets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4390AF-4F20-8247-833C-46A4FC9431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379168"/>
          </a:xfrm>
        </p:spPr>
        <p:txBody>
          <a:bodyPr/>
          <a:lstStyle/>
          <a:p>
            <a:r>
              <a:rPr lang="en-US" sz="2500" dirty="0"/>
              <a:t>Sometimes it takes quite a long time for a coalition government to be put together</a:t>
            </a:r>
          </a:p>
          <a:p>
            <a:r>
              <a:rPr lang="en-US" sz="2500" dirty="0"/>
              <a:t>In such cases, the old cabinet stays in office as caretaker cabinet</a:t>
            </a:r>
          </a:p>
          <a:p>
            <a:r>
              <a:rPr lang="en-US" sz="2500" dirty="0"/>
              <a:t>It handles everyday business but cannot take major initiatives</a:t>
            </a:r>
          </a:p>
          <a:p>
            <a:r>
              <a:rPr lang="en-US" sz="2500" dirty="0"/>
              <a:t>Following the 2017 Czech elections, for example, a new minority government was formed but failed to gain a parliamentary vote of confidence</a:t>
            </a:r>
          </a:p>
          <a:p>
            <a:r>
              <a:rPr lang="en-US" sz="2500" dirty="0"/>
              <a:t>it stays in office until a new government is formed</a:t>
            </a:r>
          </a:p>
          <a:p>
            <a:endParaRPr lang="en-US" sz="2500" dirty="0"/>
          </a:p>
          <a:p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5993507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Differences among presidential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163144"/>
          </a:xfrm>
        </p:spPr>
        <p:txBody>
          <a:bodyPr/>
          <a:lstStyle/>
          <a:p>
            <a:r>
              <a:rPr lang="en-AU" sz="2600" dirty="0"/>
              <a:t>Contrast the case of the US </a:t>
            </a:r>
            <a:r>
              <a:rPr lang="en-AU" sz="2600" dirty="0" err="1"/>
              <a:t>presidentialism</a:t>
            </a:r>
            <a:r>
              <a:rPr lang="en-AU" sz="2600" dirty="0"/>
              <a:t> and many of the Latin American presidential systems:</a:t>
            </a:r>
          </a:p>
          <a:p>
            <a:r>
              <a:rPr lang="en-AU" sz="2600" dirty="0"/>
              <a:t>Two-party vs. multiparty format</a:t>
            </a:r>
          </a:p>
          <a:p>
            <a:r>
              <a:rPr lang="en-AU" sz="2600" dirty="0"/>
              <a:t>Strong constitutional prerogatives of the US presidents vs. not-always-so-strong Latin American ones</a:t>
            </a:r>
          </a:p>
          <a:p>
            <a:r>
              <a:rPr lang="en-AU" sz="2600" dirty="0"/>
              <a:t>Weak horizontal accountability in Latin America vs. strong horizontal accountability in the US</a:t>
            </a:r>
          </a:p>
        </p:txBody>
      </p:sp>
    </p:spTree>
    <p:extLst>
      <p:ext uri="{BB962C8B-B14F-4D97-AF65-F5344CB8AC3E}">
        <p14:creationId xmlns:p14="http://schemas.microsoft.com/office/powerpoint/2010/main" val="9374228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Differences among </a:t>
            </a:r>
            <a:br>
              <a:rPr lang="en-US" dirty="0"/>
            </a:br>
            <a:r>
              <a:rPr lang="en-US" dirty="0"/>
              <a:t>semi-presidential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307160"/>
          </a:xfrm>
        </p:spPr>
        <p:txBody>
          <a:bodyPr/>
          <a:lstStyle/>
          <a:p>
            <a:r>
              <a:rPr lang="en-US" b="1" dirty="0"/>
              <a:t>premier</a:t>
            </a:r>
            <a:r>
              <a:rPr lang="en-US" dirty="0"/>
              <a:t>-</a:t>
            </a:r>
            <a:r>
              <a:rPr lang="en-US" dirty="0" err="1"/>
              <a:t>presidentialism</a:t>
            </a:r>
            <a:r>
              <a:rPr lang="en-US" b="1" dirty="0"/>
              <a:t> vs. president</a:t>
            </a:r>
            <a:r>
              <a:rPr lang="en-US" dirty="0"/>
              <a:t>-</a:t>
            </a:r>
            <a:r>
              <a:rPr lang="en-US" dirty="0" err="1"/>
              <a:t>parliamentarism</a:t>
            </a:r>
            <a:endParaRPr lang="en-US" dirty="0"/>
          </a:p>
          <a:p>
            <a:r>
              <a:rPr lang="en-US" dirty="0"/>
              <a:t>Under the </a:t>
            </a:r>
            <a:r>
              <a:rPr lang="en-US" b="1" dirty="0"/>
              <a:t>premier-presidential</a:t>
            </a:r>
            <a:r>
              <a:rPr lang="en-US" dirty="0"/>
              <a:t> system, the prime minister and cabinet are exclusively accountable to parliament</a:t>
            </a:r>
          </a:p>
          <a:p>
            <a:r>
              <a:rPr lang="en-US" dirty="0"/>
              <a:t>The president chooses the prime minister and cabinet, but only the parliament may remove them from office with a </a:t>
            </a:r>
            <a:r>
              <a:rPr lang="en-US" i="1" dirty="0"/>
              <a:t>vote of no confidence</a:t>
            </a:r>
            <a:r>
              <a:rPr lang="en-US" dirty="0"/>
              <a:t>.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5680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4796B-9C8B-3345-A677-263B66F93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Differences among </a:t>
            </a:r>
            <a:br>
              <a:rPr lang="en-US" dirty="0"/>
            </a:br>
            <a:r>
              <a:rPr lang="en-US" dirty="0"/>
              <a:t>semi-presidential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6D4476-4941-B64A-AE1B-EF9CA21B14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235152"/>
          </a:xfrm>
        </p:spPr>
        <p:txBody>
          <a:bodyPr/>
          <a:lstStyle/>
          <a:p>
            <a:r>
              <a:rPr lang="en-US" dirty="0"/>
              <a:t>The president does </a:t>
            </a:r>
            <a:r>
              <a:rPr lang="en-US" i="1" dirty="0"/>
              <a:t>not</a:t>
            </a:r>
            <a:r>
              <a:rPr lang="en-US" dirty="0"/>
              <a:t> have the right to dismiss the prime minister or the cabinet</a:t>
            </a:r>
            <a:endParaRPr lang="en-US" b="1" dirty="0"/>
          </a:p>
          <a:p>
            <a:pPr eaLnBrk="1" hangingPunct="1">
              <a:defRPr/>
            </a:pPr>
            <a:r>
              <a:rPr lang="en-US" dirty="0"/>
              <a:t>Under the </a:t>
            </a:r>
            <a:r>
              <a:rPr lang="en-US" b="1" dirty="0"/>
              <a:t>president-parliamentary</a:t>
            </a:r>
            <a:r>
              <a:rPr lang="en-US" dirty="0"/>
              <a:t> system, the prime minister and cabinet are dually accountable to the president and the assembly majority</a:t>
            </a:r>
          </a:p>
          <a:p>
            <a:pPr eaLnBrk="1" hangingPunct="1">
              <a:defRPr/>
            </a:pPr>
            <a:r>
              <a:rPr lang="en-US" dirty="0"/>
              <a:t>The president chooses the prime minister and the cabinet but must have the support of the parliament majority for his choice. </a:t>
            </a:r>
          </a:p>
        </p:txBody>
      </p:sp>
    </p:spTree>
    <p:extLst>
      <p:ext uri="{BB962C8B-B14F-4D97-AF65-F5344CB8AC3E}">
        <p14:creationId xmlns:p14="http://schemas.microsoft.com/office/powerpoint/2010/main" val="42534173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BBC328-C920-6E47-8D18-1E49867CBA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Differences among </a:t>
            </a:r>
            <a:br>
              <a:rPr lang="en-US" dirty="0"/>
            </a:br>
            <a:r>
              <a:rPr lang="en-US" dirty="0"/>
              <a:t>semi-presidential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263419-8D25-7645-97BD-867C19C27B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379168"/>
          </a:xfrm>
        </p:spPr>
        <p:txBody>
          <a:bodyPr/>
          <a:lstStyle/>
          <a:p>
            <a:pPr algn="just" eaLnBrk="1" hangingPunct="1">
              <a:defRPr/>
            </a:pPr>
            <a:r>
              <a:rPr lang="en-AU" sz="2500" dirty="0"/>
              <a:t>In order to remove a prime minister or the whole cabinet from power, the president can dismiss them or the assembly can remove them by a </a:t>
            </a:r>
            <a:r>
              <a:rPr lang="en-AU" sz="2500" i="1" dirty="0"/>
              <a:t>vote of no confidence</a:t>
            </a:r>
            <a:endParaRPr lang="en-AU" sz="2500" dirty="0"/>
          </a:p>
          <a:p>
            <a:pPr algn="just" eaLnBrk="1" hangingPunct="1">
              <a:defRPr/>
            </a:pPr>
            <a:r>
              <a:rPr lang="en-AU" sz="2500" b="1" dirty="0"/>
              <a:t>premier-presidential</a:t>
            </a:r>
            <a:r>
              <a:rPr lang="en-AU" sz="2500" dirty="0"/>
              <a:t> system (e.g. Croatia 1992-2000, Russia, Ukraine 1996-2005  and 2010-2014) are usually less democratic than </a:t>
            </a:r>
            <a:r>
              <a:rPr lang="en-AU" sz="2500" b="1" dirty="0"/>
              <a:t>premier-presidential</a:t>
            </a:r>
            <a:r>
              <a:rPr lang="en-AU" sz="2500" dirty="0"/>
              <a:t> system (e.g. France, Poland, Lithuania, Romania) </a:t>
            </a:r>
          </a:p>
          <a:p>
            <a:pPr algn="just" eaLnBrk="1" hangingPunct="1">
              <a:defRPr/>
            </a:pPr>
            <a:r>
              <a:rPr lang="en-AU" sz="2500" dirty="0"/>
              <a:t>A shaky role of the PM and their cabinet is the key reason</a:t>
            </a:r>
          </a:p>
          <a:p>
            <a:pPr algn="just"/>
            <a:endParaRPr lang="en-AU" sz="2500" dirty="0"/>
          </a:p>
          <a:p>
            <a:pPr algn="just"/>
            <a:endParaRPr lang="en-AU" sz="2500" dirty="0"/>
          </a:p>
        </p:txBody>
      </p:sp>
    </p:spTree>
    <p:extLst>
      <p:ext uri="{BB962C8B-B14F-4D97-AF65-F5344CB8AC3E}">
        <p14:creationId xmlns:p14="http://schemas.microsoft.com/office/powerpoint/2010/main" val="21516704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Presidents and </a:t>
            </a:r>
            <a:r>
              <a:rPr lang="en-US" dirty="0" err="1"/>
              <a:t>multipartism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307160"/>
          </a:xfrm>
        </p:spPr>
        <p:txBody>
          <a:bodyPr/>
          <a:lstStyle/>
          <a:p>
            <a:pPr algn="just"/>
            <a:r>
              <a:rPr lang="en-US" dirty="0"/>
              <a:t>in Latin America 1979 - 2006 just two </a:t>
            </a:r>
            <a:r>
              <a:rPr lang="en-US" dirty="0" err="1"/>
              <a:t>presidentialisms</a:t>
            </a:r>
            <a:r>
              <a:rPr lang="en-US" dirty="0"/>
              <a:t> with a two-party system - Mexico a </a:t>
            </a:r>
            <a:r>
              <a:rPr lang="en-US" dirty="0" err="1"/>
              <a:t>Costarica</a:t>
            </a:r>
            <a:r>
              <a:rPr lang="en-US" dirty="0"/>
              <a:t>, other countries have multiparty presidential systems:</a:t>
            </a:r>
          </a:p>
          <a:p>
            <a:pPr algn="just"/>
            <a:r>
              <a:rPr lang="en-US" dirty="0"/>
              <a:t>party alliances (coalitions) required for the </a:t>
            </a:r>
            <a:r>
              <a:rPr lang="en-US" dirty="0" err="1"/>
              <a:t>systém</a:t>
            </a:r>
            <a:r>
              <a:rPr lang="en-US" dirty="0"/>
              <a:t> to function</a:t>
            </a:r>
          </a:p>
          <a:p>
            <a:pPr algn="just"/>
            <a:r>
              <a:rPr lang="en-US" dirty="0"/>
              <a:t>president is a </a:t>
            </a:r>
            <a:r>
              <a:rPr lang="en-US" i="1" dirty="0"/>
              <a:t>de facto </a:t>
            </a:r>
            <a:r>
              <a:rPr lang="en-US" dirty="0"/>
              <a:t>permanent </a:t>
            </a:r>
            <a:r>
              <a:rPr lang="en-US" i="1" dirty="0" err="1"/>
              <a:t>formateur</a:t>
            </a:r>
            <a:r>
              <a:rPr lang="en-US" dirty="0"/>
              <a:t>, </a:t>
            </a:r>
            <a:r>
              <a:rPr lang="en-US" dirty="0" err="1"/>
              <a:t>aperson</a:t>
            </a:r>
            <a:r>
              <a:rPr lang="en-US" dirty="0"/>
              <a:t> in search of a majority supporting his/her legislative proposals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177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Presidents and </a:t>
            </a:r>
            <a:r>
              <a:rPr lang="en-US" dirty="0" err="1"/>
              <a:t>multipartism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cabinet seats and other appointments</a:t>
            </a:r>
          </a:p>
          <a:p>
            <a:r>
              <a:rPr lang="en-US" dirty="0"/>
              <a:t>"</a:t>
            </a:r>
            <a:r>
              <a:rPr lang="en-US" i="1" dirty="0"/>
              <a:t>pork</a:t>
            </a:r>
            <a:r>
              <a:rPr lang="en-US" dirty="0"/>
              <a:t>" and </a:t>
            </a:r>
          </a:p>
          <a:p>
            <a:r>
              <a:rPr lang="en-US" i="1" dirty="0"/>
              <a:t>policy </a:t>
            </a:r>
            <a:r>
              <a:rPr lang="en-US" dirty="0"/>
              <a:t>concessions</a:t>
            </a:r>
          </a:p>
          <a:p>
            <a:r>
              <a:rPr lang="en-US" dirty="0"/>
              <a:t>often more important than ideology and party identity of parliamentarians who support president’s proposals</a:t>
            </a:r>
          </a:p>
        </p:txBody>
      </p:sp>
    </p:spTree>
    <p:extLst>
      <p:ext uri="{BB962C8B-B14F-4D97-AF65-F5344CB8AC3E}">
        <p14:creationId xmlns:p14="http://schemas.microsoft.com/office/powerpoint/2010/main" val="19241907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Presidents and </a:t>
            </a:r>
            <a:r>
              <a:rPr lang="en-US" dirty="0" err="1"/>
              <a:t>multipartism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 Coalition-based multiparty presidential regimes succeed if the president</a:t>
            </a:r>
          </a:p>
          <a:p>
            <a:r>
              <a:rPr lang="en-US" dirty="0"/>
              <a:t>1) is constitutionally strong, </a:t>
            </a:r>
          </a:p>
          <a:p>
            <a:r>
              <a:rPr lang="en-US" dirty="0"/>
              <a:t>2) has “goods” to trade in order to attract and keep coalition partners, and </a:t>
            </a:r>
          </a:p>
          <a:p>
            <a:r>
              <a:rPr lang="en-US" dirty="0"/>
              <a:t>3) faces institutionalized and effective checks on presidential actions</a:t>
            </a:r>
          </a:p>
        </p:txBody>
      </p:sp>
    </p:spTree>
    <p:extLst>
      <p:ext uri="{BB962C8B-B14F-4D97-AF65-F5344CB8AC3E}">
        <p14:creationId xmlns:p14="http://schemas.microsoft.com/office/powerpoint/2010/main" val="19838309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Semipresidentialism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7887" y="2204864"/>
            <a:ext cx="7693025" cy="4536504"/>
          </a:xfrm>
        </p:spPr>
        <p:txBody>
          <a:bodyPr/>
          <a:lstStyle/>
          <a:p>
            <a:r>
              <a:rPr lang="en-US" sz="2650" dirty="0"/>
              <a:t> Since 1990, semi-</a:t>
            </a:r>
            <a:r>
              <a:rPr lang="en-US" sz="2650" dirty="0" err="1"/>
              <a:t>presidentialism</a:t>
            </a:r>
            <a:r>
              <a:rPr lang="en-US" sz="2650" dirty="0"/>
              <a:t> has become the preferred constitutional choice for new democracies</a:t>
            </a:r>
          </a:p>
          <a:p>
            <a:r>
              <a:rPr lang="en-US" sz="2650" dirty="0"/>
              <a:t>The prevalent view is that semi-</a:t>
            </a:r>
            <a:r>
              <a:rPr lang="en-US" sz="2650" dirty="0" err="1"/>
              <a:t>presidentialism</a:t>
            </a:r>
            <a:r>
              <a:rPr lang="en-US" sz="2650" dirty="0"/>
              <a:t> is a poor constitutional choice for its  inherent potential for </a:t>
            </a:r>
            <a:r>
              <a:rPr lang="en-US" sz="2650" b="1" dirty="0"/>
              <a:t>cohabitation</a:t>
            </a:r>
          </a:p>
          <a:p>
            <a:r>
              <a:rPr lang="en-US" sz="2650" dirty="0"/>
              <a:t> the situation where a president from one party holds power at the same time as a prime minister from an opposing party and where the president’s party is not represented in the cabinet</a:t>
            </a:r>
          </a:p>
        </p:txBody>
      </p:sp>
    </p:spTree>
    <p:extLst>
      <p:ext uri="{BB962C8B-B14F-4D97-AF65-F5344CB8AC3E}">
        <p14:creationId xmlns:p14="http://schemas.microsoft.com/office/powerpoint/2010/main" val="190711812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Semiprezidencializmus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379168"/>
          </a:xfrm>
        </p:spPr>
        <p:txBody>
          <a:bodyPr/>
          <a:lstStyle/>
          <a:p>
            <a:pPr algn="just"/>
            <a:r>
              <a:rPr lang="en-US" sz="2500" dirty="0"/>
              <a:t>cohabitation is said to be problematic for new democracies, because president as well as parliament-backed prime minister have a democratic mandate</a:t>
            </a:r>
          </a:p>
          <a:p>
            <a:r>
              <a:rPr lang="en-US" sz="2500" dirty="0"/>
              <a:t>However, </a:t>
            </a:r>
            <a:r>
              <a:rPr lang="en-US" sz="2500" dirty="0" err="1"/>
              <a:t>Elgie</a:t>
            </a:r>
            <a:r>
              <a:rPr lang="en-US" sz="2500" dirty="0"/>
              <a:t> shows that   since 1990 only one semi-presidential democracy has collapsed while experiencing cohabitation – Niger in 1996 and in another case (Guinea-Bissau 2003) there is a link between the „threat“ of cohabitation and the fall of democracy</a:t>
            </a:r>
          </a:p>
        </p:txBody>
      </p:sp>
    </p:spTree>
    <p:extLst>
      <p:ext uri="{BB962C8B-B14F-4D97-AF65-F5344CB8AC3E}">
        <p14:creationId xmlns:p14="http://schemas.microsoft.com/office/powerpoint/2010/main" val="1708338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 err="1"/>
              <a:t>Parliamentarism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Is a system in which:</a:t>
            </a:r>
          </a:p>
          <a:p>
            <a:r>
              <a:rPr lang="en-AU" dirty="0"/>
              <a:t>1. there is a head of government distinct from the head of state; the head of government is elected by the parliament is accountable to it</a:t>
            </a:r>
          </a:p>
          <a:p>
            <a:r>
              <a:rPr lang="en-AU" dirty="0"/>
              <a:t>2. the terms of the executive and of the parliament are not fixed, they are mutually dependent</a:t>
            </a:r>
          </a:p>
        </p:txBody>
      </p:sp>
    </p:spTree>
    <p:extLst>
      <p:ext uri="{BB962C8B-B14F-4D97-AF65-F5344CB8AC3E}">
        <p14:creationId xmlns:p14="http://schemas.microsoft.com/office/powerpoint/2010/main" val="25037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err="1"/>
              <a:t>Parliamentarism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379168"/>
          </a:xfrm>
        </p:spPr>
        <p:txBody>
          <a:bodyPr/>
          <a:lstStyle/>
          <a:p>
            <a:r>
              <a:rPr lang="en-AU" dirty="0"/>
              <a:t>The executive without a parliamentary support will normally resign; the cabinet often has the power to dissolve the parliament and to call for new parliamentary elections</a:t>
            </a:r>
          </a:p>
          <a:p>
            <a:r>
              <a:rPr lang="en-AU" dirty="0"/>
              <a:t>”an almost complete fusion of executive and legislative powers"; members of the executive are typically recruited among the most senior members of parliament, i.e. they simultaneously hold positions in the two bodies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933036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 err="1"/>
              <a:t>Presidentialism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Is a system where</a:t>
            </a:r>
          </a:p>
          <a:p>
            <a:r>
              <a:rPr lang="en-AU" dirty="0"/>
              <a:t>1. president is simultaneously the head of government and the head of state, s/he is directly elected; and </a:t>
            </a:r>
          </a:p>
          <a:p>
            <a:r>
              <a:rPr lang="en-AU" dirty="0"/>
              <a:t>2. the terms in office of the president and the parliament are fixed and not connected (a system of mutual independence)</a:t>
            </a:r>
          </a:p>
        </p:txBody>
      </p:sp>
    </p:spTree>
    <p:extLst>
      <p:ext uri="{BB962C8B-B14F-4D97-AF65-F5344CB8AC3E}">
        <p14:creationId xmlns:p14="http://schemas.microsoft.com/office/powerpoint/2010/main" val="20497665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 err="1"/>
              <a:t>Presidentialism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163144"/>
          </a:xfrm>
        </p:spPr>
        <p:txBody>
          <a:bodyPr/>
          <a:lstStyle/>
          <a:p>
            <a:r>
              <a:rPr lang="en-AU" dirty="0"/>
              <a:t>The executive led by president cannot dissolve the legislature and and call the new elections; the legislature may not remove the president</a:t>
            </a:r>
          </a:p>
          <a:p>
            <a:r>
              <a:rPr lang="en-AU" dirty="0" err="1"/>
              <a:t>Presidentialism</a:t>
            </a:r>
            <a:r>
              <a:rPr lang="en-AU" dirty="0"/>
              <a:t> is a system of mutual independence of the two branches of power</a:t>
            </a:r>
          </a:p>
          <a:p>
            <a:r>
              <a:rPr lang="en-AU" dirty="0"/>
              <a:t>Members of parliament may not simultaneously hold executive positions (strict separation of powers)</a:t>
            </a:r>
          </a:p>
          <a:p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64630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Semipresidential</a:t>
            </a:r>
            <a:r>
              <a:rPr lang="cs-CZ" dirty="0"/>
              <a:t> </a:t>
            </a:r>
            <a:r>
              <a:rPr lang="cs-CZ" dirty="0" err="1"/>
              <a:t>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019128"/>
          </a:xfrm>
        </p:spPr>
        <p:txBody>
          <a:bodyPr/>
          <a:lstStyle/>
          <a:p>
            <a:r>
              <a:rPr lang="en-AU" dirty="0"/>
              <a:t>It is the arrangement with a president directly elected for a fixed term, AND with a prime minister and his/her cabinet accountable to the parliament</a:t>
            </a:r>
          </a:p>
          <a:p>
            <a:r>
              <a:rPr lang="en-AU" dirty="0"/>
              <a:t>Originally, M. </a:t>
            </a:r>
            <a:r>
              <a:rPr lang="en-AU" dirty="0" err="1"/>
              <a:t>Duverger</a:t>
            </a:r>
            <a:r>
              <a:rPr lang="en-AU" dirty="0"/>
              <a:t> (1980) also added that the president had to have “quite considerable powers”, this feature is now abandoned in favour f a purely institutional understanding of the concept</a:t>
            </a:r>
          </a:p>
        </p:txBody>
      </p:sp>
    </p:spTree>
    <p:extLst>
      <p:ext uri="{BB962C8B-B14F-4D97-AF65-F5344CB8AC3E}">
        <p14:creationId xmlns:p14="http://schemas.microsoft.com/office/powerpoint/2010/main" val="11970199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Directorial form of government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379168"/>
          </a:xfrm>
        </p:spPr>
        <p:txBody>
          <a:bodyPr/>
          <a:lstStyle/>
          <a:p>
            <a:pPr algn="just"/>
            <a:r>
              <a:rPr lang="en-AU" sz="2700" dirty="0"/>
              <a:t>It exists only in Switzerland</a:t>
            </a:r>
          </a:p>
          <a:p>
            <a:pPr algn="just"/>
            <a:r>
              <a:rPr lang="en-AU" sz="2700" dirty="0"/>
              <a:t>The executive (the so-called Federal Council) is composed of seven persons, each of them individually elected by a joint decisions of the two chambers of parliament</a:t>
            </a:r>
          </a:p>
          <a:p>
            <a:pPr algn="just"/>
            <a:r>
              <a:rPr lang="en-AU" sz="2700" dirty="0"/>
              <a:t>The term of the Federal Council is fixed, it overlaps with the term of the parliament</a:t>
            </a:r>
          </a:p>
          <a:p>
            <a:pPr algn="just"/>
            <a:r>
              <a:rPr lang="en-AU" sz="2700" dirty="0"/>
              <a:t>However, it is not accountable to the parliament and cannot be voted out of the office</a:t>
            </a:r>
          </a:p>
          <a:p>
            <a:pPr algn="just"/>
            <a:endParaRPr lang="en-AU" sz="2700" dirty="0"/>
          </a:p>
        </p:txBody>
      </p:sp>
    </p:spTree>
    <p:extLst>
      <p:ext uri="{BB962C8B-B14F-4D97-AF65-F5344CB8AC3E}">
        <p14:creationId xmlns:p14="http://schemas.microsoft.com/office/powerpoint/2010/main" val="40585662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Directly elected Prime Minister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307160"/>
          </a:xfrm>
        </p:spPr>
        <p:txBody>
          <a:bodyPr/>
          <a:lstStyle/>
          <a:p>
            <a:pPr algn="just"/>
            <a:r>
              <a:rPr lang="en-AU" dirty="0"/>
              <a:t>A short-lived system that existed in Israel between 1996 and 2003</a:t>
            </a:r>
          </a:p>
          <a:p>
            <a:pPr algn="just"/>
            <a:r>
              <a:rPr lang="en-AU" dirty="0"/>
              <a:t>Prime Minister was directly elected by all voters in a majority runoff system (simultaneously with parliamentary elections) </a:t>
            </a:r>
          </a:p>
          <a:p>
            <a:pPr algn="just"/>
            <a:r>
              <a:rPr lang="en-AU" dirty="0"/>
              <a:t>the PM and his government was accountable to Parliament, in case of successful no confidence motion, early elections were to be held</a:t>
            </a:r>
          </a:p>
        </p:txBody>
      </p:sp>
    </p:spTree>
    <p:extLst>
      <p:ext uri="{BB962C8B-B14F-4D97-AF65-F5344CB8AC3E}">
        <p14:creationId xmlns:p14="http://schemas.microsoft.com/office/powerpoint/2010/main" val="1029947911"/>
      </p:ext>
    </p:extLst>
  </p:cSld>
  <p:clrMapOvr>
    <a:masterClrMapping/>
  </p:clrMapOvr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7266</TotalTime>
  <Words>1360</Words>
  <Application>Microsoft Macintosh PowerPoint</Application>
  <PresentationFormat>On-screen Show (4:3)</PresentationFormat>
  <Paragraphs>121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ＭＳ Ｐゴシック</vt:lpstr>
      <vt:lpstr>Arial</vt:lpstr>
      <vt:lpstr>Times New Roman</vt:lpstr>
      <vt:lpstr>Wingdings</vt:lpstr>
      <vt:lpstr>Capsules</vt:lpstr>
      <vt:lpstr>Executive-Legislative Relations</vt:lpstr>
      <vt:lpstr>Normative basis of democratic government</vt:lpstr>
      <vt:lpstr>Parliamentarism</vt:lpstr>
      <vt:lpstr>Parliamentarism</vt:lpstr>
      <vt:lpstr>Presidentialism</vt:lpstr>
      <vt:lpstr>Presidentialism</vt:lpstr>
      <vt:lpstr>Semipresidential systems</vt:lpstr>
      <vt:lpstr>Directorial form of government</vt:lpstr>
      <vt:lpstr>Directly elected Prime Minister</vt:lpstr>
      <vt:lpstr>Differences among parliamentary systems</vt:lpstr>
      <vt:lpstr>Single-party majority cabinets</vt:lpstr>
      <vt:lpstr>Single-party majority cabinets</vt:lpstr>
      <vt:lpstr>Minimal-winning cabinets</vt:lpstr>
      <vt:lpstr>Possible Alternatives </vt:lpstr>
      <vt:lpstr>Minimal-winning cabinets</vt:lpstr>
      <vt:lpstr>Oversized cabinets</vt:lpstr>
      <vt:lpstr>Oversized cabinets</vt:lpstr>
      <vt:lpstr>Minority cabinets</vt:lpstr>
      <vt:lpstr>Minority cabinets</vt:lpstr>
      <vt:lpstr>Caretaker cabinets</vt:lpstr>
      <vt:lpstr>Differences among presidential systems</vt:lpstr>
      <vt:lpstr>Differences among  semi-presidential systems</vt:lpstr>
      <vt:lpstr>Differences among  semi-presidential systems</vt:lpstr>
      <vt:lpstr>Differences among  semi-presidential systems</vt:lpstr>
      <vt:lpstr>Presidents and multipartism</vt:lpstr>
      <vt:lpstr>Presidents and multipartism</vt:lpstr>
      <vt:lpstr>Presidents and multipartism</vt:lpstr>
      <vt:lpstr>Semipresidentialism</vt:lpstr>
      <vt:lpstr>Semiprezidencializmus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Marek Rybar</cp:lastModifiedBy>
  <cp:revision>172</cp:revision>
  <dcterms:created xsi:type="dcterms:W3CDTF">2005-06-20T08:50:09Z</dcterms:created>
  <dcterms:modified xsi:type="dcterms:W3CDTF">2018-12-02T16:27:00Z</dcterms:modified>
</cp:coreProperties>
</file>