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5" r:id="rId9"/>
    <p:sldId id="266" r:id="rId10"/>
    <p:sldId id="268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2" r:id="rId20"/>
    <p:sldId id="281" r:id="rId21"/>
    <p:sldId id="283" r:id="rId22"/>
    <p:sldId id="284" r:id="rId23"/>
    <p:sldId id="285" r:id="rId24"/>
    <p:sldId id="286" r:id="rId25"/>
    <p:sldId id="289" r:id="rId26"/>
    <p:sldId id="288" r:id="rId27"/>
    <p:sldId id="287" r:id="rId28"/>
    <p:sldId id="262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14.10.2020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Research Basics and Research Design I</a:t>
            </a: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dirty="0"/>
              <a:t>Methodology of Conflict and Democracy Studies</a:t>
            </a:r>
          </a:p>
          <a:p>
            <a:r>
              <a:rPr lang="en-US" dirty="0"/>
              <a:t>October 12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E272-CCCE-4C8E-98A4-E5A16C1E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A911F7-4E19-4FF6-8848-66C5F180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Beware of normative RQ</a:t>
            </a:r>
          </a:p>
          <a:p>
            <a:endParaRPr lang="en-US" dirty="0"/>
          </a:p>
          <a:p>
            <a:r>
              <a:rPr lang="en-US" i="1" dirty="0"/>
              <a:t>Is it correct to apply gender quota?</a:t>
            </a:r>
          </a:p>
          <a:p>
            <a:r>
              <a:rPr lang="en-US" i="1" dirty="0"/>
              <a:t>Was the election of E. Macron a good decision of French citizens?</a:t>
            </a:r>
          </a:p>
          <a:p>
            <a:endParaRPr lang="en-US" dirty="0"/>
          </a:p>
          <a:p>
            <a:r>
              <a:rPr lang="en-US" dirty="0"/>
              <a:t>Normative RQ cannot be answered using empirical data</a:t>
            </a:r>
          </a:p>
          <a:p>
            <a:endParaRPr lang="en-US" dirty="0"/>
          </a:p>
          <a:p>
            <a:r>
              <a:rPr lang="en-US" dirty="0"/>
              <a:t>Solution – reformulation of RQ (this changes also their content)</a:t>
            </a:r>
          </a:p>
          <a:p>
            <a:endParaRPr lang="en-US" dirty="0"/>
          </a:p>
          <a:p>
            <a:r>
              <a:rPr lang="en-US" i="1" dirty="0"/>
              <a:t>Do French citizens think that electing E. Macron for president was a good decision?</a:t>
            </a:r>
          </a:p>
        </p:txBody>
      </p:sp>
    </p:spTree>
    <p:extLst>
      <p:ext uri="{BB962C8B-B14F-4D97-AF65-F5344CB8AC3E}">
        <p14:creationId xmlns:p14="http://schemas.microsoft.com/office/powerpoint/2010/main" val="1037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4DC1C-5042-4BD9-895F-E6F860D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0D70E0-3BB2-4D47-A51F-EC2168E9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Logical conjecture about the nature of relationships between two or more variables expressed in the form of a testable statement </a:t>
            </a:r>
            <a:r>
              <a:rPr lang="en-US" dirty="0"/>
              <a:t>(O’Leary 2004)</a:t>
            </a:r>
          </a:p>
          <a:p>
            <a:r>
              <a:rPr lang="en-US" dirty="0"/>
              <a:t>Hypotheses are derived from theory</a:t>
            </a:r>
          </a:p>
          <a:p>
            <a:endParaRPr lang="en-US" dirty="0"/>
          </a:p>
          <a:p>
            <a:r>
              <a:rPr lang="en-US" dirty="0"/>
              <a:t>Main elements: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Relationship between at least two variables</a:t>
            </a:r>
          </a:p>
          <a:p>
            <a:pPr lvl="1"/>
            <a:r>
              <a:rPr lang="en-US" dirty="0"/>
              <a:t>Expectation backed by the literature</a:t>
            </a:r>
          </a:p>
          <a:p>
            <a:endParaRPr lang="en-US" dirty="0"/>
          </a:p>
          <a:p>
            <a:r>
              <a:rPr lang="en-US" i="1" dirty="0"/>
              <a:t>‘Increasing unemployment rate leads to higher local support of far right parties.’</a:t>
            </a:r>
          </a:p>
          <a:p>
            <a:r>
              <a:rPr lang="en-US" i="1" dirty="0"/>
              <a:t>‘Terrorist attacks with victims increase the fear of society to a higher extent than terrorist attacks without victims.’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8612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A2C6B-DD7D-4676-BD8C-5836082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FFD60C-CD0E-4E11-AAFA-86FFF8F0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necessary part of any research</a:t>
            </a:r>
          </a:p>
          <a:p>
            <a:endParaRPr lang="en-US" dirty="0"/>
          </a:p>
          <a:p>
            <a:r>
              <a:rPr lang="en-US" dirty="0"/>
              <a:t>Hypotheses are used for testing theory</a:t>
            </a:r>
          </a:p>
          <a:p>
            <a:endParaRPr lang="en-US" dirty="0"/>
          </a:p>
          <a:p>
            <a:r>
              <a:rPr lang="en-US" dirty="0"/>
              <a:t>Key questions:</a:t>
            </a:r>
          </a:p>
          <a:p>
            <a:pPr lvl="1"/>
            <a:r>
              <a:rPr lang="en-US" dirty="0"/>
              <a:t>Does the theory suggest a relationship between variables?</a:t>
            </a:r>
          </a:p>
          <a:p>
            <a:pPr lvl="1"/>
            <a:r>
              <a:rPr lang="en-US" dirty="0"/>
              <a:t>Does it suggest the direction of such relationship?</a:t>
            </a:r>
          </a:p>
          <a:p>
            <a:endParaRPr lang="en-US" dirty="0"/>
          </a:p>
          <a:p>
            <a:r>
              <a:rPr lang="en-US" dirty="0"/>
              <a:t>Placing hypotheses </a:t>
            </a:r>
            <a:r>
              <a:rPr lang="en-US" b="1" u="sng" dirty="0"/>
              <a:t>before</a:t>
            </a:r>
            <a:r>
              <a:rPr lang="en-US" dirty="0"/>
              <a:t> the theory is senseless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574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A8C8-DFCC-4E4C-A8BA-BE1B2C58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3995A9-7876-4870-A27B-4C41474A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ways – inductive and deductive</a:t>
            </a:r>
          </a:p>
          <a:p>
            <a:endParaRPr lang="en-US" dirty="0"/>
          </a:p>
          <a:p>
            <a:r>
              <a:rPr lang="en-US" dirty="0"/>
              <a:t>Inductive:</a:t>
            </a:r>
          </a:p>
          <a:p>
            <a:pPr lvl="1"/>
            <a:r>
              <a:rPr lang="en-US" dirty="0"/>
              <a:t>Explorative, search for patterns</a:t>
            </a:r>
          </a:p>
          <a:p>
            <a:pPr lvl="1"/>
            <a:r>
              <a:rPr lang="en-US" dirty="0"/>
              <a:t>Main aim is generalization and formulation of new theories</a:t>
            </a:r>
          </a:p>
          <a:p>
            <a:endParaRPr lang="en-US" dirty="0"/>
          </a:p>
          <a:p>
            <a:r>
              <a:rPr lang="en-US" dirty="0"/>
              <a:t>Deductive:</a:t>
            </a:r>
          </a:p>
          <a:p>
            <a:pPr lvl="1"/>
            <a:r>
              <a:rPr lang="en-US" dirty="0"/>
              <a:t>Builds on previous knowledge</a:t>
            </a:r>
          </a:p>
          <a:p>
            <a:pPr lvl="1"/>
            <a:r>
              <a:rPr lang="en-US" dirty="0"/>
              <a:t>Main aim is to test existing theories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27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A346-8C8D-43CC-AD07-FDF5E4E7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B4741E4B-4594-4E89-ABB5-3A88831C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51851"/>
              </p:ext>
            </p:extLst>
          </p:nvPr>
        </p:nvGraphicFramePr>
        <p:xfrm>
          <a:off x="838200" y="1898080"/>
          <a:ext cx="1079447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Inductive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Deductive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Observation, data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Theory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hypotheses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Search for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Test of hypotheses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Generalization, new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Confirmation / rejection of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424DD-1E85-4F29-8C9C-A871715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A42941-ADC8-4280-AFCB-DFE4C72E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set of statements that collectively describe and explain a phenomenon, its causes or consequences</a:t>
            </a:r>
          </a:p>
          <a:p>
            <a:endParaRPr lang="en-US" dirty="0"/>
          </a:p>
          <a:p>
            <a:r>
              <a:rPr lang="en-US" dirty="0"/>
              <a:t>These statements are at a higher level of abstraction than simple facts</a:t>
            </a:r>
          </a:p>
          <a:p>
            <a:endParaRPr lang="en-US" dirty="0"/>
          </a:p>
          <a:p>
            <a:r>
              <a:rPr lang="en-US" dirty="0"/>
              <a:t>Objective - not only to describe but also to explain</a:t>
            </a:r>
          </a:p>
          <a:p>
            <a:endParaRPr lang="en-US" dirty="0"/>
          </a:p>
          <a:p>
            <a:r>
              <a:rPr lang="en-US" dirty="0"/>
              <a:t>Explanation based on ‘</a:t>
            </a:r>
            <a:r>
              <a:rPr lang="en-US" b="1" dirty="0"/>
              <a:t>if A then B’ </a:t>
            </a:r>
            <a:r>
              <a:rPr lang="en-US" dirty="0"/>
              <a:t>logic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Theory is nothing more than a set of causal laws and hypotheses (Van </a:t>
            </a:r>
            <a:r>
              <a:rPr lang="en-US" dirty="0" err="1"/>
              <a:t>Evera</a:t>
            </a:r>
            <a:r>
              <a:rPr lang="en-US" dirty="0"/>
              <a:t>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286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1957-EDB4-44BA-BDF2-B202730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461B8C-D1F8-40DE-9751-FD81002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store concepts from the social reality</a:t>
            </a:r>
          </a:p>
          <a:p>
            <a:endParaRPr lang="en-US" dirty="0"/>
          </a:p>
          <a:p>
            <a:r>
              <a:rPr lang="en-US" dirty="0"/>
              <a:t>Elements of each variable:</a:t>
            </a:r>
          </a:p>
          <a:p>
            <a:pPr lvl="1"/>
            <a:r>
              <a:rPr lang="en-US" dirty="0"/>
              <a:t>Label – name / description</a:t>
            </a:r>
          </a:p>
          <a:p>
            <a:pPr lvl="1"/>
            <a:r>
              <a:rPr lang="en-US" dirty="0"/>
              <a:t>Values – denominations of occurrence of the variable</a:t>
            </a:r>
          </a:p>
          <a:p>
            <a:endParaRPr lang="en-US" dirty="0"/>
          </a:p>
          <a:p>
            <a:r>
              <a:rPr lang="en-US" dirty="0"/>
              <a:t>Example – a variable concerning income:</a:t>
            </a:r>
          </a:p>
          <a:p>
            <a:pPr lvl="1"/>
            <a:r>
              <a:rPr lang="en-US" dirty="0"/>
              <a:t>Label – ‘income’</a:t>
            </a:r>
          </a:p>
          <a:p>
            <a:pPr lvl="1"/>
            <a:r>
              <a:rPr lang="en-US" dirty="0"/>
              <a:t>Values – expression in a certain currency (EUR, USD, GBP etc.)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677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C9547-6DA7-43A2-AF3C-FE7468A8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C9F77F-FA5C-42F5-958D-39A9DC75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role of research – identify and explain causal relationships between variables</a:t>
            </a:r>
          </a:p>
          <a:p>
            <a:endParaRPr lang="en-US" dirty="0"/>
          </a:p>
          <a:p>
            <a:r>
              <a:rPr lang="en-US" dirty="0"/>
              <a:t>We distinguish between:</a:t>
            </a:r>
          </a:p>
          <a:p>
            <a:pPr lvl="1"/>
            <a:r>
              <a:rPr lang="en-US" dirty="0"/>
              <a:t>Independent (explanatory) variables – suggested cause</a:t>
            </a:r>
          </a:p>
          <a:p>
            <a:pPr lvl="1"/>
            <a:r>
              <a:rPr lang="en-US" dirty="0"/>
              <a:t>Dependent (outcome) variables – suggested consequence</a:t>
            </a:r>
          </a:p>
          <a:p>
            <a:endParaRPr lang="en-US" dirty="0"/>
          </a:p>
          <a:p>
            <a:r>
              <a:rPr lang="en-US" i="1" dirty="0"/>
              <a:t>Higher inflation decreases probability of government to win election</a:t>
            </a:r>
          </a:p>
          <a:p>
            <a:pPr lvl="1"/>
            <a:r>
              <a:rPr lang="en-US" dirty="0"/>
              <a:t>Search for variables</a:t>
            </a:r>
          </a:p>
          <a:p>
            <a:pPr lvl="1"/>
            <a:r>
              <a:rPr lang="en-US" dirty="0"/>
              <a:t>Which one is independent and which one is dependent?</a:t>
            </a:r>
          </a:p>
        </p:txBody>
      </p:sp>
    </p:spTree>
    <p:extLst>
      <p:ext uri="{BB962C8B-B14F-4D97-AF65-F5344CB8AC3E}">
        <p14:creationId xmlns:p14="http://schemas.microsoft.com/office/powerpoint/2010/main" val="317087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48066-66CE-4BAC-9181-65039E7E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50A58-780F-467A-919D-A4B8937A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Basically what is this course all about</a:t>
            </a:r>
          </a:p>
          <a:p>
            <a:endParaRPr lang="en-US" dirty="0"/>
          </a:p>
          <a:p>
            <a:r>
              <a:rPr lang="en-US" dirty="0"/>
              <a:t>Causal effect:</a:t>
            </a:r>
          </a:p>
          <a:p>
            <a:pPr lvl="1"/>
            <a:r>
              <a:rPr lang="en-US" dirty="0"/>
              <a:t>Change the value of a dependent variable if the value of an independent variable changes</a:t>
            </a:r>
          </a:p>
          <a:p>
            <a:endParaRPr lang="en-US" dirty="0"/>
          </a:p>
          <a:p>
            <a:r>
              <a:rPr lang="en-US" dirty="0"/>
              <a:t>Causal mechanism:</a:t>
            </a:r>
          </a:p>
          <a:p>
            <a:pPr lvl="1"/>
            <a:r>
              <a:rPr lang="en-US" dirty="0"/>
              <a:t>Explanation of the link between cause and effect</a:t>
            </a:r>
          </a:p>
          <a:p>
            <a:pPr lvl="1"/>
            <a:r>
              <a:rPr lang="en-US" dirty="0"/>
              <a:t>Clarifies the nature of the relationship between independent and dependent variables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259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tsunami real photos">
            <a:extLst>
              <a:ext uri="{FF2B5EF4-FFF2-40B4-BE49-F238E27FC236}">
                <a16:creationId xmlns:a16="http://schemas.microsoft.com/office/drawing/2014/main" id="{2C73111F-2604-41E1-B61E-D2439CDC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" y="268929"/>
            <a:ext cx="4133647" cy="2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tsunami real photos">
            <a:extLst>
              <a:ext uri="{FF2B5EF4-FFF2-40B4-BE49-F238E27FC236}">
                <a16:creationId xmlns:a16="http://schemas.microsoft.com/office/drawing/2014/main" id="{D4B97B2C-5712-44B2-8766-852460A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8" y="3656954"/>
            <a:ext cx="4670915" cy="29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research and methodology</a:t>
            </a:r>
          </a:p>
          <a:p>
            <a:endParaRPr lang="en-US" dirty="0"/>
          </a:p>
          <a:p>
            <a:r>
              <a:rPr lang="en-US" dirty="0"/>
              <a:t>How to do research?</a:t>
            </a:r>
          </a:p>
          <a:p>
            <a:endParaRPr lang="en-US" dirty="0"/>
          </a:p>
          <a:p>
            <a:r>
              <a:rPr lang="en-US" dirty="0"/>
              <a:t>What is a good research?</a:t>
            </a:r>
          </a:p>
          <a:p>
            <a:endParaRPr lang="en-US" dirty="0"/>
          </a:p>
          <a:p>
            <a:r>
              <a:rPr lang="en-US" dirty="0"/>
              <a:t>Basic concepts that you need to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42136B60-AE74-44AE-ABB7-2A6F2E71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877A2A5B-7595-4682-8B4B-F6C538FE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0" y="4168535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photosynthesis equation">
            <a:extLst>
              <a:ext uri="{FF2B5EF4-FFF2-40B4-BE49-F238E27FC236}">
                <a16:creationId xmlns:a16="http://schemas.microsoft.com/office/drawing/2014/main" id="{E222B1AE-63C2-42D0-9188-0DC2D84F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3" y="547424"/>
            <a:ext cx="5394494" cy="20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photosynthesis equation">
            <a:extLst>
              <a:ext uri="{FF2B5EF4-FFF2-40B4-BE49-F238E27FC236}">
                <a16:creationId xmlns:a16="http://schemas.microsoft.com/office/drawing/2014/main" id="{A6758F25-D97F-4323-9164-7014EC40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6" y="3802683"/>
            <a:ext cx="4776515" cy="25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7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5C2BD-1486-4363-82A2-8D4278EC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Hypothesis 1</a:t>
            </a:r>
            <a:r>
              <a:rPr lang="en-US" dirty="0"/>
              <a:t>: </a:t>
            </a:r>
            <a:r>
              <a:rPr lang="en-US" i="1"/>
              <a:t>‘More life </a:t>
            </a:r>
            <a:r>
              <a:rPr lang="en-US" i="1" dirty="0"/>
              <a:t>experience leads to better career paths.’</a:t>
            </a:r>
          </a:p>
          <a:p>
            <a:endParaRPr lang="en-US" i="1" dirty="0"/>
          </a:p>
          <a:p>
            <a:r>
              <a:rPr lang="en-US" dirty="0"/>
              <a:t>What is </a:t>
            </a:r>
            <a:r>
              <a:rPr lang="en-US" i="1" dirty="0"/>
              <a:t>‘life experience’</a:t>
            </a:r>
            <a:r>
              <a:rPr lang="en-US" dirty="0"/>
              <a:t>?</a:t>
            </a:r>
          </a:p>
          <a:p>
            <a:r>
              <a:rPr lang="en-US" dirty="0"/>
              <a:t>What is a </a:t>
            </a:r>
            <a:r>
              <a:rPr lang="en-US" i="1" dirty="0"/>
              <a:t>‘better career path’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u="sng" dirty="0"/>
              <a:t>Hypothesis 2</a:t>
            </a:r>
            <a:r>
              <a:rPr lang="en-US" dirty="0"/>
              <a:t>: </a:t>
            </a:r>
            <a:r>
              <a:rPr lang="en-US" i="1" dirty="0"/>
              <a:t>‘Higher GDP allows countries to follow more ambitious national interests’</a:t>
            </a:r>
          </a:p>
          <a:p>
            <a:endParaRPr lang="en-US" dirty="0"/>
          </a:p>
          <a:p>
            <a:r>
              <a:rPr lang="en-US" dirty="0"/>
              <a:t>What are </a:t>
            </a:r>
            <a:r>
              <a:rPr lang="en-US" i="1" dirty="0"/>
              <a:t>‘national interests’</a:t>
            </a:r>
            <a:r>
              <a:rPr lang="en-US" dirty="0"/>
              <a:t>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57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D7875-1D37-49A3-BF32-31561D71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702B0E-8E64-4175-A322-8DEA84A3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Transformation of concepts into measurable items</a:t>
            </a:r>
          </a:p>
          <a:p>
            <a:endParaRPr lang="en-US" dirty="0"/>
          </a:p>
          <a:p>
            <a:r>
              <a:rPr lang="en-US" dirty="0"/>
              <a:t>By operationalizing we define measurement of social phenomena that is hardly (or not at all) measurable directly</a:t>
            </a:r>
          </a:p>
          <a:p>
            <a:endParaRPr lang="en-US" dirty="0"/>
          </a:p>
          <a:p>
            <a:r>
              <a:rPr lang="en-US" dirty="0"/>
              <a:t>Europeanization, good character, tasty food, wonderful color, right-wing extremist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950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446CC-59BB-4D1F-B3EE-1241C3F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definitions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767510-32D7-4B92-B33E-5013105D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A nice person </a:t>
            </a:r>
            <a:r>
              <a:rPr lang="en-US" dirty="0"/>
              <a:t>– a person who is kind and caring and who everyone likes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A nice person </a:t>
            </a:r>
            <a:r>
              <a:rPr lang="en-US" dirty="0"/>
              <a:t>– a person who smiles at least ten times a day and when other people are asked how they like him/her, this person receives a mean value of eight and more on a 0-10 scale</a:t>
            </a:r>
          </a:p>
          <a:p>
            <a:endParaRPr lang="en-US" dirty="0"/>
          </a:p>
          <a:p>
            <a:r>
              <a:rPr lang="en-US" dirty="0"/>
              <a:t>Which of these two helps you more to identify a nice person in the real world?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3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2FCE6-363C-4A13-A1EA-36D33F65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7D7BA1-049E-4159-95A1-28D4B9AD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Terrorist group</a:t>
            </a:r>
          </a:p>
          <a:p>
            <a:endParaRPr lang="en-US" dirty="0"/>
          </a:p>
          <a:p>
            <a:r>
              <a:rPr lang="en-US" dirty="0"/>
              <a:t>Electoral success</a:t>
            </a:r>
          </a:p>
          <a:p>
            <a:endParaRPr lang="en-US" dirty="0"/>
          </a:p>
          <a:p>
            <a:r>
              <a:rPr lang="en-US" dirty="0"/>
              <a:t>Tasty food</a:t>
            </a:r>
          </a:p>
          <a:p>
            <a:endParaRPr lang="en-US" dirty="0"/>
          </a:p>
          <a:p>
            <a:r>
              <a:rPr lang="en-US" dirty="0"/>
              <a:t>Popularity</a:t>
            </a:r>
          </a:p>
          <a:p>
            <a:endParaRPr lang="en-US" dirty="0"/>
          </a:p>
          <a:p>
            <a:r>
              <a:rPr lang="en-US" dirty="0"/>
              <a:t>Successful exam</a:t>
            </a:r>
          </a:p>
          <a:p>
            <a:endParaRPr lang="en-US" dirty="0"/>
          </a:p>
          <a:p>
            <a:r>
              <a:rPr lang="en-US" dirty="0"/>
              <a:t>Educated person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9786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Popularity of Ed Sheeran / Taylor Swift in contemporary music industry.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expect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66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Electoral victory of Donald Trump in USA.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expect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5891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Occurrence of violence in Europe due to COVID-19 pandemic.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expect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56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0BBA8-AE3A-4F30-A356-5E05884B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Good Rules to Follow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EF64F8-31FA-4FEB-8781-4DC9B1B98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1. Well set goals (and the topic) spare you time and energy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Methods are not your goals, but the tools to achieve your aims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Proper reading is a must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Research design and planning is essential</a:t>
            </a:r>
          </a:p>
        </p:txBody>
      </p:sp>
    </p:spTree>
    <p:extLst>
      <p:ext uri="{BB962C8B-B14F-4D97-AF65-F5344CB8AC3E}">
        <p14:creationId xmlns:p14="http://schemas.microsoft.com/office/powerpoint/2010/main" val="50386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85537-9446-4D8E-9B98-FE2A3346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Order VS Chaos</a:t>
            </a:r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18C6A6-046B-49A1-ADB9-20BF5865B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5" y="1825625"/>
            <a:ext cx="6772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C1758-C271-4551-9358-53052291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212EF1-665B-47FF-A6BC-5A7A44B3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Identification of the topic?</a:t>
            </a:r>
          </a:p>
          <a:p>
            <a:endParaRPr lang="en-US" dirty="0"/>
          </a:p>
          <a:p>
            <a:r>
              <a:rPr lang="en-US" dirty="0"/>
              <a:t>Raising questions?</a:t>
            </a:r>
          </a:p>
          <a:p>
            <a:endParaRPr lang="en-US" dirty="0"/>
          </a:p>
          <a:p>
            <a:r>
              <a:rPr lang="en-US" dirty="0"/>
              <a:t>Formulation of hypotheses?</a:t>
            </a:r>
          </a:p>
          <a:p>
            <a:endParaRPr lang="en-US" dirty="0"/>
          </a:p>
          <a:p>
            <a:r>
              <a:rPr lang="en-US" dirty="0"/>
              <a:t>Data availability check?</a:t>
            </a:r>
          </a:p>
          <a:p>
            <a:endParaRPr lang="en-US" dirty="0"/>
          </a:p>
          <a:p>
            <a:r>
              <a:rPr lang="en-US" dirty="0"/>
              <a:t>Calculation of costs?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21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footprints">
            <a:extLst>
              <a:ext uri="{FF2B5EF4-FFF2-40B4-BE49-F238E27FC236}">
                <a16:creationId xmlns:a16="http://schemas.microsoft.com/office/drawing/2014/main" id="{938E77BE-1339-4CFA-963A-F1399CF9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9" y="1517211"/>
            <a:ext cx="5729180" cy="38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1BBB6A-99D3-4EB1-9E6D-2B336D8B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828FF8-A193-498F-8B17-F2A23924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Topic and goals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2. Research questions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3. Hypotheses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4. Methods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5. Data collection</a:t>
            </a:r>
          </a:p>
          <a:p>
            <a:pPr marL="0" indent="0">
              <a:buNone/>
            </a:pPr>
            <a:r>
              <a:rPr lang="en-US" dirty="0"/>
              <a:t>6. Data analysis</a:t>
            </a:r>
          </a:p>
          <a:p>
            <a:pPr marL="0" indent="0">
              <a:buNone/>
            </a:pPr>
            <a:r>
              <a:rPr lang="en-US" dirty="0"/>
              <a:t>7. Results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36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ECA12-E9D8-4631-BD6E-4F2C0B2D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Inspiration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0CD7F6-A8FD-4CBF-A4F6-6DE72645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College courses</a:t>
            </a:r>
          </a:p>
          <a:p>
            <a:endParaRPr lang="en-US" dirty="0"/>
          </a:p>
          <a:p>
            <a:r>
              <a:rPr lang="en-US" dirty="0"/>
              <a:t>Extracurricular activities</a:t>
            </a:r>
          </a:p>
          <a:p>
            <a:endParaRPr lang="en-US" dirty="0"/>
          </a:p>
          <a:p>
            <a:r>
              <a:rPr lang="en-US" dirty="0"/>
              <a:t>Your future career</a:t>
            </a:r>
          </a:p>
          <a:p>
            <a:endParaRPr lang="en-US" dirty="0"/>
          </a:p>
          <a:p>
            <a:r>
              <a:rPr lang="en-US" dirty="0"/>
              <a:t>Discussions with others</a:t>
            </a:r>
          </a:p>
          <a:p>
            <a:endParaRPr lang="en-US" dirty="0"/>
          </a:p>
          <a:p>
            <a:r>
              <a:rPr lang="en-US" dirty="0"/>
              <a:t>Reading</a:t>
            </a:r>
            <a:endParaRPr lang="sk-SK" dirty="0"/>
          </a:p>
        </p:txBody>
      </p:sp>
      <p:pic>
        <p:nvPicPr>
          <p:cNvPr id="2050" name="Picture 2" descr="VÃ½sledek obrÃ¡zku pro thinking">
            <a:extLst>
              <a:ext uri="{FF2B5EF4-FFF2-40B4-BE49-F238E27FC236}">
                <a16:creationId xmlns:a16="http://schemas.microsoft.com/office/drawing/2014/main" id="{738D0FFD-9BE3-4563-9707-7AB13831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45" y="2076137"/>
            <a:ext cx="5832340" cy="2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8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742DC-90A8-4BC4-9554-6BCDC08E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Genre of your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F8D51D-CE25-4285-8940-B9E918D96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topic is only the basic field</a:t>
            </a:r>
          </a:p>
          <a:p>
            <a:r>
              <a:rPr lang="en-US" dirty="0"/>
              <a:t>Necessity of clear goals and ambitions</a:t>
            </a:r>
          </a:p>
          <a:p>
            <a:r>
              <a:rPr lang="en-US" dirty="0"/>
              <a:t>Added value of the research</a:t>
            </a:r>
          </a:p>
          <a:p>
            <a:endParaRPr lang="en-US" dirty="0"/>
          </a:p>
          <a:p>
            <a:r>
              <a:rPr lang="en-US" dirty="0"/>
              <a:t>Possible genres:</a:t>
            </a:r>
          </a:p>
          <a:p>
            <a:pPr lvl="1"/>
            <a:r>
              <a:rPr lang="en-US" dirty="0"/>
              <a:t>Literature review</a:t>
            </a:r>
          </a:p>
          <a:p>
            <a:pPr lvl="1"/>
            <a:r>
              <a:rPr lang="en-US" dirty="0"/>
              <a:t>Policy analysis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Prediction</a:t>
            </a:r>
          </a:p>
          <a:p>
            <a:pPr lvl="1"/>
            <a:r>
              <a:rPr lang="en-US" dirty="0"/>
              <a:t>Formulation of and testing theories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010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FA9D5-79A2-4183-916D-9609C82C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6F115A-7E95-4DFE-A570-0F2B9290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RQ give focus, set boundaries and provide direction</a:t>
            </a:r>
          </a:p>
          <a:p>
            <a:endParaRPr lang="en-US" dirty="0"/>
          </a:p>
          <a:p>
            <a:r>
              <a:rPr lang="en-US" dirty="0"/>
              <a:t>What / How / Why:</a:t>
            </a:r>
          </a:p>
          <a:p>
            <a:pPr lvl="1"/>
            <a:r>
              <a:rPr lang="en-US" dirty="0"/>
              <a:t>What – description, characteristics of social phenomena</a:t>
            </a:r>
          </a:p>
          <a:p>
            <a:pPr lvl="1"/>
            <a:r>
              <a:rPr lang="en-US" dirty="0"/>
              <a:t>Why – causes and reasons</a:t>
            </a:r>
          </a:p>
          <a:p>
            <a:pPr lvl="1"/>
            <a:r>
              <a:rPr lang="en-US" dirty="0"/>
              <a:t>How – explanation, change</a:t>
            </a:r>
          </a:p>
          <a:p>
            <a:endParaRPr lang="en-US" dirty="0"/>
          </a:p>
          <a:p>
            <a:r>
              <a:rPr lang="en-US" dirty="0"/>
              <a:t>RQ point to data, i.e. RQ affect the data collection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332153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754B-CF0E-4176-AB70-3A9BA405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649809-8E08-4221-A427-ACE84AA1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formulated questions help the research and vice versa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criterion: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data</a:t>
            </a:r>
            <a:r>
              <a:rPr lang="en-US" dirty="0"/>
              <a:t> are needed to answer the question?</a:t>
            </a:r>
          </a:p>
          <a:p>
            <a:endParaRPr lang="en-US" dirty="0"/>
          </a:p>
          <a:p>
            <a:r>
              <a:rPr lang="en-US" dirty="0"/>
              <a:t>If RQ do not lead to certain data, there is </a:t>
            </a:r>
            <a:r>
              <a:rPr lang="en-US" u="sng" dirty="0"/>
              <a:t>no way</a:t>
            </a:r>
            <a:r>
              <a:rPr lang="en-US" dirty="0"/>
              <a:t> to answer the questions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2605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1047</Words>
  <Application>Microsoft Office PowerPoint</Application>
  <PresentationFormat>Širokouhlá</PresentationFormat>
  <Paragraphs>216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Motív Office</vt:lpstr>
      <vt:lpstr>Research Basics and Research Design I</vt:lpstr>
      <vt:lpstr>Aim of this lecture</vt:lpstr>
      <vt:lpstr>Order VS Chaos</vt:lpstr>
      <vt:lpstr>Where to begin?</vt:lpstr>
      <vt:lpstr>Step by Step</vt:lpstr>
      <vt:lpstr>Topic and Inspiration</vt:lpstr>
      <vt:lpstr>The Genre of your Research</vt:lpstr>
      <vt:lpstr>Research Questions</vt:lpstr>
      <vt:lpstr>Research Questions</vt:lpstr>
      <vt:lpstr>Research Questions</vt:lpstr>
      <vt:lpstr>Hypotheses</vt:lpstr>
      <vt:lpstr>Hypotheses</vt:lpstr>
      <vt:lpstr>Logic of Research</vt:lpstr>
      <vt:lpstr>Logic of Research</vt:lpstr>
      <vt:lpstr>Theory</vt:lpstr>
      <vt:lpstr>Variables</vt:lpstr>
      <vt:lpstr>Variables</vt:lpstr>
      <vt:lpstr>Causality</vt:lpstr>
      <vt:lpstr>Prezentácia programu PowerPoint</vt:lpstr>
      <vt:lpstr>Prezentácia programu PowerPoint</vt:lpstr>
      <vt:lpstr>Prezentácia programu PowerPoint</vt:lpstr>
      <vt:lpstr>Operationalization</vt:lpstr>
      <vt:lpstr>Compare these definitions</vt:lpstr>
      <vt:lpstr>Operationalization</vt:lpstr>
      <vt:lpstr>Be a Researcher</vt:lpstr>
      <vt:lpstr>Be a Researcher</vt:lpstr>
      <vt:lpstr>Be a Researcher</vt:lpstr>
      <vt:lpstr>Some Good Rules to Follow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</cp:lastModifiedBy>
  <cp:revision>56</cp:revision>
  <dcterms:created xsi:type="dcterms:W3CDTF">2019-09-18T08:38:58Z</dcterms:created>
  <dcterms:modified xsi:type="dcterms:W3CDTF">2020-10-14T07:16:20Z</dcterms:modified>
</cp:coreProperties>
</file>