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6" r:id="rId6"/>
    <p:sldId id="269" r:id="rId7"/>
    <p:sldId id="271" r:id="rId8"/>
    <p:sldId id="272" r:id="rId9"/>
    <p:sldId id="286" r:id="rId10"/>
    <p:sldId id="287" r:id="rId11"/>
    <p:sldId id="288" r:id="rId12"/>
    <p:sldId id="291" r:id="rId13"/>
    <p:sldId id="292" r:id="rId14"/>
    <p:sldId id="293" r:id="rId15"/>
    <p:sldId id="290" r:id="rId16"/>
    <p:sldId id="294" r:id="rId17"/>
    <p:sldId id="295" r:id="rId18"/>
    <p:sldId id="273" r:id="rId19"/>
    <p:sldId id="275" r:id="rId20"/>
    <p:sldId id="276" r:id="rId21"/>
    <p:sldId id="277" r:id="rId22"/>
    <p:sldId id="278" r:id="rId23"/>
    <p:sldId id="279" r:id="rId24"/>
    <p:sldId id="274" r:id="rId25"/>
    <p:sldId id="267" r:id="rId26"/>
    <p:sldId id="281" r:id="rId27"/>
    <p:sldId id="282" r:id="rId28"/>
    <p:sldId id="283" r:id="rId29"/>
    <p:sldId id="284" r:id="rId30"/>
    <p:sldId id="285" r:id="rId31"/>
    <p:sldId id="262" r:id="rId3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24.10.2020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Research Basics and Research Design II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en-US" dirty="0"/>
              <a:t>Methodology of Conflict and Democracy Studies</a:t>
            </a:r>
          </a:p>
          <a:p>
            <a:r>
              <a:rPr lang="en-US" dirty="0"/>
              <a:t>October 19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1E42BC3E-976A-49B0-AA90-53FFCA2A46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5285" y="1288747"/>
            <a:ext cx="5401429" cy="4344006"/>
          </a:xfr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3C18A20C-A762-4B41-BD9A-742886846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2AB88EE0-A37D-412A-9698-9EA85FA6F9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C74454B1-7FEB-4F21-86D1-D1A3F8964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256997"/>
            <a:ext cx="5401429" cy="4344006"/>
          </a:xfrm>
          <a:prstGeom prst="rect">
            <a:avLst/>
          </a:prstGeom>
        </p:spPr>
      </p:pic>
      <p:pic>
        <p:nvPicPr>
          <p:cNvPr id="13" name="Obrázok 12">
            <a:extLst>
              <a:ext uri="{FF2B5EF4-FFF2-40B4-BE49-F238E27FC236}">
                <a16:creationId xmlns:a16="http://schemas.microsoft.com/office/drawing/2014/main" id="{1C84D440-40FF-4D57-8553-13D34203E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285" y="1304132"/>
            <a:ext cx="5401429" cy="4344006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0B77485A-5FBC-4455-A394-1BAB79717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100 people</a:t>
            </a:r>
          </a:p>
        </p:txBody>
      </p:sp>
    </p:spTree>
    <p:extLst>
      <p:ext uri="{BB962C8B-B14F-4D97-AF65-F5344CB8AC3E}">
        <p14:creationId xmlns:p14="http://schemas.microsoft.com/office/powerpoint/2010/main" val="1322604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CD5F3DF4-86D8-463D-B6F9-035AB24128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4548" y="1278873"/>
            <a:ext cx="5382904" cy="4351338"/>
          </a:xfr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50 men (blue dots), 50 women (white dots)</a:t>
            </a:r>
          </a:p>
        </p:txBody>
      </p:sp>
    </p:spTree>
    <p:extLst>
      <p:ext uri="{BB962C8B-B14F-4D97-AF65-F5344CB8AC3E}">
        <p14:creationId xmlns:p14="http://schemas.microsoft.com/office/powerpoint/2010/main" val="417458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Wrong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E624A975-FE8B-47D4-9B85-B83D5AE14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840" y="1315881"/>
            <a:ext cx="2638793" cy="4277322"/>
          </a:xfrm>
          <a:prstGeom prst="rect">
            <a:avLst/>
          </a:prstGeom>
        </p:spPr>
      </p:pic>
      <p:pic>
        <p:nvPicPr>
          <p:cNvPr id="11" name="Obrázok 10">
            <a:extLst>
              <a:ext uri="{FF2B5EF4-FFF2-40B4-BE49-F238E27FC236}">
                <a16:creationId xmlns:a16="http://schemas.microsoft.com/office/drawing/2014/main" id="{1B9763FF-65DF-4C1B-90B9-03EACECD0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413" y="1315881"/>
            <a:ext cx="2562583" cy="4324954"/>
          </a:xfrm>
          <a:prstGeom prst="rect">
            <a:avLst/>
          </a:prstGeom>
        </p:spPr>
      </p:pic>
      <p:sp>
        <p:nvSpPr>
          <p:cNvPr id="12" name="Zástupný objekt pre obsah 2">
            <a:extLst>
              <a:ext uri="{FF2B5EF4-FFF2-40B4-BE49-F238E27FC236}">
                <a16:creationId xmlns:a16="http://schemas.microsoft.com/office/drawing/2014/main" id="{1338B118-8532-4977-856E-F45BBFB45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50 M, 0 W			                       0 M, 50 W</a:t>
            </a:r>
          </a:p>
        </p:txBody>
      </p:sp>
    </p:spTree>
    <p:extLst>
      <p:ext uri="{BB962C8B-B14F-4D97-AF65-F5344CB8AC3E}">
        <p14:creationId xmlns:p14="http://schemas.microsoft.com/office/powerpoint/2010/main" val="406585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5076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CCF0-5825-4E7F-896D-A0C49CFB9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experimental questionnaire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06D1305-A58C-4C40-8512-4502B0E55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a scale from 0 to 10 how do you trust the political official?</a:t>
            </a:r>
          </a:p>
          <a:p>
            <a:endParaRPr lang="en-US" dirty="0"/>
          </a:p>
          <a:p>
            <a:r>
              <a:rPr lang="en-US" dirty="0"/>
              <a:t>Experimental group (50 M, 0 W):</a:t>
            </a:r>
          </a:p>
          <a:p>
            <a:pPr lvl="1"/>
            <a:r>
              <a:rPr lang="en-US" dirty="0"/>
              <a:t>Result: 4.2</a:t>
            </a:r>
          </a:p>
          <a:p>
            <a:endParaRPr lang="en-US" dirty="0"/>
          </a:p>
          <a:p>
            <a:r>
              <a:rPr lang="en-US" dirty="0"/>
              <a:t>Control group (0 M, 50 W):</a:t>
            </a:r>
          </a:p>
          <a:p>
            <a:pPr lvl="1"/>
            <a:r>
              <a:rPr lang="en-US" dirty="0"/>
              <a:t>Result 6.7</a:t>
            </a:r>
          </a:p>
          <a:p>
            <a:endParaRPr lang="en-US" dirty="0"/>
          </a:p>
          <a:p>
            <a:r>
              <a:rPr lang="en-US" b="1" dirty="0"/>
              <a:t>The result</a:t>
            </a:r>
            <a:r>
              <a:rPr lang="en-US" dirty="0"/>
              <a:t> – watching a video with corrupt practices lowers trust to political officials</a:t>
            </a:r>
            <a:endParaRPr lang="sk-SK" dirty="0"/>
          </a:p>
        </p:txBody>
      </p:sp>
      <p:sp>
        <p:nvSpPr>
          <p:cNvPr id="5" name="Zástupný objekt pre obsah 2">
            <a:extLst>
              <a:ext uri="{FF2B5EF4-FFF2-40B4-BE49-F238E27FC236}">
                <a16:creationId xmlns:a16="http://schemas.microsoft.com/office/drawing/2014/main" id="{E6176CC4-5427-460F-804F-918572C0CD6D}"/>
              </a:ext>
            </a:extLst>
          </p:cNvPr>
          <p:cNvSpPr txBox="1">
            <a:spLocks/>
          </p:cNvSpPr>
          <p:nvPr/>
        </p:nvSpPr>
        <p:spPr>
          <a:xfrm>
            <a:off x="1579505" y="2714056"/>
            <a:ext cx="8983392" cy="13111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if the video has no effect </a:t>
            </a:r>
            <a:r>
              <a:rPr lang="en-US" sz="3600" b="1" dirty="0">
                <a:solidFill>
                  <a:prstClr val="black"/>
                </a:solidFill>
                <a:latin typeface="Calibri" panose="020F0502020204030204"/>
              </a:rPr>
              <a:t>but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men</a:t>
            </a:r>
            <a:r>
              <a:rPr kumimoji="0" lang="sk-SK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simply have lower trust in politicians?</a:t>
            </a:r>
          </a:p>
        </p:txBody>
      </p:sp>
    </p:spTree>
    <p:extLst>
      <p:ext uri="{BB962C8B-B14F-4D97-AF65-F5344CB8AC3E}">
        <p14:creationId xmlns:p14="http://schemas.microsoft.com/office/powerpoint/2010/main" val="984894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</p:spTree>
    <p:extLst>
      <p:ext uri="{BB962C8B-B14F-4D97-AF65-F5344CB8AC3E}">
        <p14:creationId xmlns:p14="http://schemas.microsoft.com/office/powerpoint/2010/main" val="378143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2762532D-D254-4AD9-A3D1-0FAA7F287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1872"/>
          </a:xfrm>
        </p:spPr>
        <p:txBody>
          <a:bodyPr/>
          <a:lstStyle/>
          <a:p>
            <a:r>
              <a:rPr lang="en-US" dirty="0"/>
              <a:t>Correct Solution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FFD035F6-C865-44A9-8DFE-961CB39D1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37" y="1314784"/>
            <a:ext cx="2686425" cy="431542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F7E9E956-2CA4-468D-90DC-A535D38C18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3005" y="1286204"/>
            <a:ext cx="2543530" cy="4372585"/>
          </a:xfrm>
          <a:prstGeom prst="rect">
            <a:avLst/>
          </a:prstGeom>
        </p:spPr>
      </p:pic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4B75903D-6662-428E-B157-C9B60F7B4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5637" y="5630210"/>
            <a:ext cx="7360626" cy="1100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Experimental group:		                    Control group:</a:t>
            </a:r>
          </a:p>
          <a:p>
            <a:pPr marL="0" indent="0">
              <a:buNone/>
            </a:pPr>
            <a:r>
              <a:rPr lang="en-US" sz="2400" dirty="0"/>
              <a:t>      26 M, 24 W			         24 M, 26 W</a:t>
            </a:r>
          </a:p>
        </p:txBody>
      </p:sp>
      <p:sp>
        <p:nvSpPr>
          <p:cNvPr id="2" name="Zástupný objekt pre obsah 2">
            <a:extLst>
              <a:ext uri="{FF2B5EF4-FFF2-40B4-BE49-F238E27FC236}">
                <a16:creationId xmlns:a16="http://schemas.microsoft.com/office/drawing/2014/main" id="{09A4BC50-C230-4B69-AEE5-214980071C49}"/>
              </a:ext>
            </a:extLst>
          </p:cNvPr>
          <p:cNvSpPr txBox="1">
            <a:spLocks/>
          </p:cNvSpPr>
          <p:nvPr/>
        </p:nvSpPr>
        <p:spPr>
          <a:xfrm>
            <a:off x="1579505" y="2209559"/>
            <a:ext cx="8983392" cy="28577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differences (that can affect the results, e.g. age, income, education) are eliminated.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only difference between the groups is our treatment (the video).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the video has an effect, we will see it in different scores of groups and vice versa.</a:t>
            </a:r>
          </a:p>
        </p:txBody>
      </p:sp>
    </p:spTree>
    <p:extLst>
      <p:ext uri="{BB962C8B-B14F-4D97-AF65-F5344CB8AC3E}">
        <p14:creationId xmlns:p14="http://schemas.microsoft.com/office/powerpoint/2010/main" val="274882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r>
              <a:rPr lang="en-US" dirty="0"/>
              <a:t>Random assignment as a necessity</a:t>
            </a:r>
          </a:p>
          <a:p>
            <a:endParaRPr lang="en-US" dirty="0"/>
          </a:p>
          <a:p>
            <a:r>
              <a:rPr lang="en-US" dirty="0"/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86869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232DA-1CA3-4733-9994-B2295C77E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2A7FC87-2C34-4DFB-A3E6-50CD1B366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types:</a:t>
            </a:r>
          </a:p>
          <a:p>
            <a:pPr lvl="1"/>
            <a:r>
              <a:rPr lang="en-US" dirty="0"/>
              <a:t>Laboratory experiment</a:t>
            </a:r>
          </a:p>
          <a:p>
            <a:pPr lvl="1"/>
            <a:r>
              <a:rPr lang="en-US" dirty="0"/>
              <a:t>Field experiment</a:t>
            </a:r>
          </a:p>
          <a:p>
            <a:pPr lvl="1"/>
            <a:r>
              <a:rPr lang="en-US" dirty="0"/>
              <a:t>Natural experiment (quasi-experiment)</a:t>
            </a:r>
          </a:p>
          <a:p>
            <a:endParaRPr lang="en-US" sz="1500" dirty="0"/>
          </a:p>
          <a:p>
            <a:r>
              <a:rPr lang="en-US" dirty="0"/>
              <a:t>Strengths:</a:t>
            </a:r>
          </a:p>
          <a:p>
            <a:pPr lvl="1"/>
            <a:r>
              <a:rPr lang="en-US" dirty="0"/>
              <a:t>Effective isolation of other variables</a:t>
            </a:r>
          </a:p>
          <a:p>
            <a:pPr lvl="1"/>
            <a:r>
              <a:rPr lang="en-US" dirty="0"/>
              <a:t>Reliability, internal validity</a:t>
            </a:r>
          </a:p>
          <a:p>
            <a:endParaRPr lang="en-US" sz="1500" dirty="0"/>
          </a:p>
          <a:p>
            <a:r>
              <a:rPr lang="en-US" dirty="0"/>
              <a:t>Weaknesses:</a:t>
            </a:r>
          </a:p>
          <a:p>
            <a:pPr lvl="1"/>
            <a:r>
              <a:rPr lang="en-US" dirty="0"/>
              <a:t>External validity (vs. experiments based on population sample)</a:t>
            </a:r>
          </a:p>
          <a:p>
            <a:pPr lvl="1"/>
            <a:r>
              <a:rPr lang="en-US" dirty="0"/>
              <a:t>Not always applicable in social sciences</a:t>
            </a:r>
          </a:p>
          <a:p>
            <a:pPr lvl="1"/>
            <a:r>
              <a:rPr lang="en-US" dirty="0"/>
              <a:t>Not all independent variables are subject of manipulation</a:t>
            </a:r>
          </a:p>
          <a:p>
            <a:pPr lvl="1"/>
            <a:r>
              <a:rPr lang="en-US" dirty="0"/>
              <a:t>Need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3898479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A9945-3CCC-496D-AD3F-B21D5186D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at the Local Level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DBC8EAB-9703-4E3B-9DEE-816CC7350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Reactive provision of information by local governments</a:t>
            </a:r>
          </a:p>
          <a:p>
            <a:endParaRPr lang="en-US" dirty="0"/>
          </a:p>
          <a:p>
            <a:r>
              <a:rPr lang="en-US" dirty="0"/>
              <a:t>Effect of Freedom of Information (FOI) requests on responsiveness of local governments compared to less formal requests</a:t>
            </a:r>
          </a:p>
          <a:p>
            <a:endParaRPr lang="en-US" dirty="0"/>
          </a:p>
          <a:p>
            <a:r>
              <a:rPr lang="en-US" dirty="0"/>
              <a:t>Experimental study on 2,926 municipalities in Slovakia</a:t>
            </a:r>
          </a:p>
          <a:p>
            <a:endParaRPr lang="en-US" dirty="0"/>
          </a:p>
          <a:p>
            <a:r>
              <a:rPr lang="en-US" dirty="0"/>
              <a:t>Requests on information about local elections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015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9D9D66-AFB2-4FC8-AD0D-EF52FFC5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of this lecture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994443-51B6-42E3-A8DB-20D1FEFD8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Empirical part of the research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Research design – main components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to present your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74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C8E15-2AF1-4A41-94E4-3E240057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E6DE96-F93F-4C80-96A1-5274FCB7E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Random assignment of municipalities into three groups</a:t>
            </a:r>
          </a:p>
          <a:p>
            <a:endParaRPr lang="en-US" dirty="0"/>
          </a:p>
          <a:p>
            <a:r>
              <a:rPr lang="en-US" dirty="0"/>
              <a:t>All municipalities obtained an information request</a:t>
            </a:r>
          </a:p>
          <a:p>
            <a:endParaRPr lang="en-US" dirty="0"/>
          </a:p>
          <a:p>
            <a:r>
              <a:rPr lang="en-US" dirty="0"/>
              <a:t>Control group – baseline version</a:t>
            </a:r>
          </a:p>
          <a:p>
            <a:r>
              <a:rPr lang="en-US" dirty="0"/>
              <a:t>Experimental group 1 – baseline + moral paragraph</a:t>
            </a:r>
          </a:p>
          <a:p>
            <a:r>
              <a:rPr lang="en-US" dirty="0"/>
              <a:t>Experimental group 2 – baseline + FOI paragraph</a:t>
            </a:r>
          </a:p>
          <a:p>
            <a:endParaRPr lang="en-US" dirty="0"/>
          </a:p>
          <a:p>
            <a:r>
              <a:rPr lang="en-US" dirty="0"/>
              <a:t>All requests sent via e-mail on Monday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082438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8D0B3-D606-40C6-A8BA-3CA93E1F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B8DC8F-88E0-4301-A205-ADA642FC3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FOI requests double responsiveness of municipalities</a:t>
            </a:r>
          </a:p>
          <a:p>
            <a:endParaRPr lang="en-US" dirty="0"/>
          </a:p>
          <a:p>
            <a:r>
              <a:rPr lang="en-US" dirty="0"/>
              <a:t>Higher response rate found among larger towns and towns with independents and female mayors</a:t>
            </a:r>
          </a:p>
          <a:p>
            <a:endParaRPr lang="en-US" dirty="0"/>
          </a:p>
          <a:p>
            <a:r>
              <a:rPr lang="en-US" dirty="0"/>
              <a:t>The effect of content of requests strongly moderated by population size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17158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D13102E4-4FB2-4648-8E5D-093442FD1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56" y="0"/>
            <a:ext cx="87026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8186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3789B-6283-4BB7-B901-B93DDC6E0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Experiment with Oranges and Discrimination</a:t>
            </a:r>
            <a:endParaRPr lang="sk-SK" dirty="0"/>
          </a:p>
        </p:txBody>
      </p:sp>
      <p:pic>
        <p:nvPicPr>
          <p:cNvPr id="1026" name="Picture 2" descr="Výsledek obrázku pro bag oranges">
            <a:extLst>
              <a:ext uri="{FF2B5EF4-FFF2-40B4-BE49-F238E27FC236}">
                <a16:creationId xmlns:a16="http://schemas.microsoft.com/office/drawing/2014/main" id="{68133D8D-3755-47B3-8C73-F76C5ECC5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93" y="2348060"/>
            <a:ext cx="3138340" cy="3138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smartphone ringing">
            <a:extLst>
              <a:ext uri="{FF2B5EF4-FFF2-40B4-BE49-F238E27FC236}">
                <a16:creationId xmlns:a16="http://schemas.microsoft.com/office/drawing/2014/main" id="{8FC58AC6-5FC2-4E5E-8B90-A0367C390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988" y="2263218"/>
            <a:ext cx="3308023" cy="330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help">
            <a:extLst>
              <a:ext uri="{FF2B5EF4-FFF2-40B4-BE49-F238E27FC236}">
                <a16:creationId xmlns:a16="http://schemas.microsoft.com/office/drawing/2014/main" id="{B4454C22-0F20-49F5-AB0D-539FCD42B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8105" y="2517128"/>
            <a:ext cx="3174832" cy="280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9747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7CA2F-D810-4F6F-A153-E99054976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Observational studies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F84DC8-8FC3-4D35-BF74-25750D14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does not mean that the researcher stands and physically observes the research object with a binocular</a:t>
            </a:r>
          </a:p>
          <a:p>
            <a:endParaRPr lang="en-US" dirty="0"/>
          </a:p>
          <a:p>
            <a:r>
              <a:rPr lang="en-US" dirty="0"/>
              <a:t>Researchers observe the reality as it is - they do not manipulate with any variables and they have no control over the values of variables</a:t>
            </a:r>
          </a:p>
          <a:p>
            <a:endParaRPr lang="en-US" dirty="0"/>
          </a:p>
          <a:p>
            <a:r>
              <a:rPr lang="en-US" dirty="0"/>
              <a:t>Lesser control over other confounding variables (compared to experiment)</a:t>
            </a:r>
          </a:p>
          <a:p>
            <a:endParaRPr lang="en-US" dirty="0"/>
          </a:p>
          <a:p>
            <a:r>
              <a:rPr lang="en-US" dirty="0"/>
              <a:t>Time-series and cross-sectional studies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60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have their strengths and weaknesses</a:t>
            </a:r>
          </a:p>
          <a:p>
            <a:endParaRPr lang="en-US" dirty="0"/>
          </a:p>
          <a:p>
            <a:r>
              <a:rPr lang="en-US" dirty="0"/>
              <a:t>None is superior to the other (although opinions vary)</a:t>
            </a:r>
          </a:p>
          <a:p>
            <a:endParaRPr lang="en-US" dirty="0"/>
          </a:p>
          <a:p>
            <a:r>
              <a:rPr lang="en-US" dirty="0"/>
              <a:t>Different methods and approaches, but the same aims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39684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CFAD6A-6DB7-4B5E-BA11-333410E9A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03A46F-39F1-4825-ABF3-44B980C18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Case study:</a:t>
            </a:r>
          </a:p>
          <a:p>
            <a:pPr lvl="1"/>
            <a:r>
              <a:rPr lang="en-US" dirty="0"/>
              <a:t>Typically </a:t>
            </a:r>
            <a:r>
              <a:rPr lang="en-US"/>
              <a:t>a study </a:t>
            </a:r>
            <a:r>
              <a:rPr lang="en-US" dirty="0"/>
              <a:t>of a single case</a:t>
            </a:r>
          </a:p>
          <a:p>
            <a:pPr lvl="1"/>
            <a:r>
              <a:rPr lang="en-US" dirty="0"/>
              <a:t>Aim is to gain deep and detailed knowledge of the phenomena</a:t>
            </a:r>
          </a:p>
          <a:p>
            <a:endParaRPr lang="en-US" dirty="0"/>
          </a:p>
          <a:p>
            <a:r>
              <a:rPr lang="en-US" dirty="0"/>
              <a:t>Statistical Analysis:</a:t>
            </a:r>
          </a:p>
          <a:p>
            <a:pPr lvl="1"/>
            <a:r>
              <a:rPr lang="en-US" dirty="0"/>
              <a:t>Large N studies</a:t>
            </a:r>
          </a:p>
          <a:p>
            <a:pPr lvl="1"/>
            <a:r>
              <a:rPr lang="en-US" dirty="0"/>
              <a:t>A variety of techniques that allow testing hypotheses on relations between variables</a:t>
            </a:r>
          </a:p>
          <a:p>
            <a:endParaRPr lang="en-US" dirty="0"/>
          </a:p>
          <a:p>
            <a:r>
              <a:rPr lang="en-US" dirty="0"/>
              <a:t>Comparative Method:</a:t>
            </a:r>
          </a:p>
          <a:p>
            <a:pPr lvl="1"/>
            <a:r>
              <a:rPr lang="en-US" dirty="0"/>
              <a:t>Somewhere in between, when you lack enough cases for a statistical analysis</a:t>
            </a:r>
          </a:p>
          <a:p>
            <a:pPr lvl="1"/>
            <a:r>
              <a:rPr lang="en-US" dirty="0"/>
              <a:t>Example - QCA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88307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7312E-27D5-4468-A001-92EEDC256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with Data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2118154-F815-46E6-BE39-2174687D2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Large number of techniques and approaches</a:t>
            </a:r>
          </a:p>
          <a:p>
            <a:r>
              <a:rPr lang="en-US" dirty="0"/>
              <a:t>The choice depends on research aims and data availability</a:t>
            </a:r>
          </a:p>
          <a:p>
            <a:endParaRPr lang="en-US" dirty="0"/>
          </a:p>
          <a:p>
            <a:r>
              <a:rPr lang="en-US" dirty="0"/>
              <a:t>Interview vs. survey:</a:t>
            </a:r>
          </a:p>
          <a:p>
            <a:pPr lvl="1"/>
            <a:r>
              <a:rPr lang="en-US" dirty="0"/>
              <a:t>Deep understanding vs. standardized questionnaire</a:t>
            </a:r>
          </a:p>
          <a:p>
            <a:pPr lvl="1"/>
            <a:r>
              <a:rPr lang="en-US" dirty="0"/>
              <a:t>Number of cases</a:t>
            </a:r>
          </a:p>
          <a:p>
            <a:pPr lvl="1"/>
            <a:r>
              <a:rPr lang="en-US" dirty="0"/>
              <a:t>Length of data collection</a:t>
            </a:r>
          </a:p>
          <a:p>
            <a:pPr lvl="1"/>
            <a:r>
              <a:rPr lang="en-US" dirty="0"/>
              <a:t>Differences in data analysis</a:t>
            </a:r>
          </a:p>
          <a:p>
            <a:endParaRPr lang="en-US" dirty="0"/>
          </a:p>
          <a:p>
            <a:r>
              <a:rPr lang="en-US" dirty="0"/>
              <a:t>Content analysis, discourse analysis, QCA, regression analysis (linear, logistic, multilevel, polynomial…)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6986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A88DAA-FF9D-40D9-A882-B684AA0E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Ethics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10F377-D7E5-410F-B047-C1284EAAF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be aware of potential problems with ethics</a:t>
            </a:r>
          </a:p>
          <a:p>
            <a:endParaRPr lang="en-US" dirty="0"/>
          </a:p>
          <a:p>
            <a:r>
              <a:rPr lang="en-US" dirty="0"/>
              <a:t>Milgram’s experiment with false electricity shocks</a:t>
            </a:r>
          </a:p>
          <a:p>
            <a:endParaRPr lang="en-US" dirty="0"/>
          </a:p>
          <a:p>
            <a:r>
              <a:rPr lang="en-US" dirty="0"/>
              <a:t>Character of questions in a questionnaire</a:t>
            </a:r>
          </a:p>
          <a:p>
            <a:endParaRPr lang="en-US" dirty="0"/>
          </a:p>
          <a:p>
            <a:r>
              <a:rPr lang="en-US"/>
              <a:t>Informed consent </a:t>
            </a:r>
            <a:r>
              <a:rPr lang="en-US" dirty="0"/>
              <a:t>of research participants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31793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5BC78-FB64-4A7C-8419-E1DEB14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Limits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545CD99-84B8-4B27-B101-38E258A6E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</a:t>
            </a:r>
            <a:r>
              <a:rPr lang="en-US" i="1" dirty="0"/>
              <a:t>“one research to rule them all”</a:t>
            </a:r>
            <a:endParaRPr lang="en-US" dirty="0"/>
          </a:p>
          <a:p>
            <a:endParaRPr lang="en-US" dirty="0"/>
          </a:p>
          <a:p>
            <a:r>
              <a:rPr lang="en-US" dirty="0"/>
              <a:t>Every research contains limits:</a:t>
            </a:r>
          </a:p>
          <a:p>
            <a:pPr lvl="1"/>
            <a:r>
              <a:rPr lang="en-US" dirty="0"/>
              <a:t>What cannot be analyzed</a:t>
            </a:r>
          </a:p>
          <a:p>
            <a:pPr lvl="1"/>
            <a:r>
              <a:rPr lang="en-US" dirty="0"/>
              <a:t>Is the found relationship between variables important in the real world?</a:t>
            </a:r>
          </a:p>
          <a:p>
            <a:pPr lvl="1"/>
            <a:r>
              <a:rPr lang="en-US" dirty="0"/>
              <a:t>Are there any obstacles that limit your research?</a:t>
            </a:r>
          </a:p>
          <a:p>
            <a:endParaRPr lang="en-US" dirty="0"/>
          </a:p>
          <a:p>
            <a:r>
              <a:rPr lang="en-US" dirty="0"/>
              <a:t>Be transparent on limits</a:t>
            </a:r>
          </a:p>
        </p:txBody>
      </p:sp>
    </p:spTree>
    <p:extLst>
      <p:ext uri="{BB962C8B-B14F-4D97-AF65-F5344CB8AC3E}">
        <p14:creationId xmlns:p14="http://schemas.microsoft.com/office/powerpoint/2010/main" val="220097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footprints">
            <a:extLst>
              <a:ext uri="{FF2B5EF4-FFF2-40B4-BE49-F238E27FC236}">
                <a16:creationId xmlns:a16="http://schemas.microsoft.com/office/drawing/2014/main" id="{938E77BE-1339-4CFA-963A-F1399CF97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469" y="1517211"/>
            <a:ext cx="5729180" cy="382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81BBB6A-99D3-4EB1-9E6D-2B336D8B5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by Step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E828FF8-A193-498F-8B17-F2A23924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Topic and goals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2. Research questions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3. Hypotheses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4. Methods </a:t>
            </a:r>
            <a:r>
              <a:rPr lang="en-US" i="1" dirty="0"/>
              <a:t>(+ reading)</a:t>
            </a:r>
          </a:p>
          <a:p>
            <a:pPr marL="0" indent="0">
              <a:buNone/>
            </a:pPr>
            <a:r>
              <a:rPr lang="en-US" dirty="0"/>
              <a:t>5. Data collection</a:t>
            </a:r>
          </a:p>
          <a:p>
            <a:pPr marL="0" indent="0">
              <a:buNone/>
            </a:pPr>
            <a:r>
              <a:rPr lang="en-US" dirty="0"/>
              <a:t>6. Data analysis</a:t>
            </a:r>
          </a:p>
          <a:p>
            <a:pPr marL="0" indent="0">
              <a:buNone/>
            </a:pPr>
            <a:r>
              <a:rPr lang="en-US" dirty="0"/>
              <a:t>7.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93656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6B63E5-0329-48AE-A9CB-13BEA8E19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10D6B1E-A2DC-47AC-8775-946F932A9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Basic points:</a:t>
            </a:r>
          </a:p>
          <a:p>
            <a:pPr lvl="1"/>
            <a:r>
              <a:rPr lang="en-US" dirty="0"/>
              <a:t>Selection of the topic and your aims</a:t>
            </a:r>
          </a:p>
          <a:p>
            <a:pPr lvl="1"/>
            <a:r>
              <a:rPr lang="en-US" dirty="0"/>
              <a:t>Previous theory</a:t>
            </a:r>
          </a:p>
          <a:p>
            <a:pPr lvl="2"/>
            <a:r>
              <a:rPr lang="en-US" dirty="0"/>
              <a:t>What is already known</a:t>
            </a:r>
          </a:p>
          <a:p>
            <a:pPr lvl="2"/>
            <a:r>
              <a:rPr lang="en-US" dirty="0"/>
              <a:t>Gaps in the literature</a:t>
            </a:r>
          </a:p>
          <a:p>
            <a:pPr lvl="1"/>
            <a:r>
              <a:rPr lang="en-US" dirty="0"/>
              <a:t>Questions (and hypotheses)</a:t>
            </a:r>
          </a:p>
          <a:p>
            <a:pPr lvl="1"/>
            <a:r>
              <a:rPr lang="en-US" dirty="0"/>
              <a:t>Data and Methods</a:t>
            </a:r>
          </a:p>
          <a:p>
            <a:pPr lvl="1"/>
            <a:r>
              <a:rPr lang="en-US" dirty="0"/>
              <a:t>Ethics and limits</a:t>
            </a:r>
          </a:p>
          <a:p>
            <a:endParaRPr lang="en-US" dirty="0"/>
          </a:p>
          <a:p>
            <a:r>
              <a:rPr lang="en-US" dirty="0"/>
              <a:t>Always explain – Why do you have such a research question? Why is it important to study your case? What is added value of your research? </a:t>
            </a:r>
          </a:p>
        </p:txBody>
      </p:sp>
    </p:spTree>
    <p:extLst>
      <p:ext uri="{BB962C8B-B14F-4D97-AF65-F5344CB8AC3E}">
        <p14:creationId xmlns:p14="http://schemas.microsoft.com/office/powerpoint/2010/main" val="219571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A0BBA8-AE3A-4F30-A356-5E05884B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Good Rules to Follow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EF64F8-31FA-4FEB-8781-4DC9B1B98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1. Well set goals (and the topic) spare you time and energy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2. Methods are not your goals, but the tools to achieve your aims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Proper reading is a must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Research design and planning is essential</a:t>
            </a:r>
          </a:p>
        </p:txBody>
      </p:sp>
    </p:spTree>
    <p:extLst>
      <p:ext uri="{BB962C8B-B14F-4D97-AF65-F5344CB8AC3E}">
        <p14:creationId xmlns:p14="http://schemas.microsoft.com/office/powerpoint/2010/main" val="503861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9A188E-52EB-4939-899A-94572FBD9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the Planning is Done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18DDF4-C1FB-4C02-8DC4-81781549B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comes next:</a:t>
            </a:r>
          </a:p>
          <a:p>
            <a:pPr lvl="1"/>
            <a:r>
              <a:rPr lang="en-US" dirty="0"/>
              <a:t>Data collection</a:t>
            </a:r>
          </a:p>
          <a:p>
            <a:pPr lvl="1"/>
            <a:r>
              <a:rPr lang="en-US" dirty="0"/>
              <a:t>Data analysis</a:t>
            </a:r>
          </a:p>
          <a:p>
            <a:endParaRPr lang="en-US" dirty="0"/>
          </a:p>
          <a:p>
            <a:r>
              <a:rPr lang="en-US" dirty="0"/>
              <a:t>Applies to both qualitative and quantitative research</a:t>
            </a:r>
          </a:p>
          <a:p>
            <a:endParaRPr lang="en-US" dirty="0"/>
          </a:p>
          <a:p>
            <a:r>
              <a:rPr lang="en-US" dirty="0"/>
              <a:t>Data and methods link your ambitions with your results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8084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EDFD2A-0903-46ED-80E3-5C345EF0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we Start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FF5B58-9D2C-4894-A528-C2F444457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Validity</a:t>
            </a:r>
            <a:endParaRPr lang="sk-SK" dirty="0"/>
          </a:p>
          <a:p>
            <a:pPr lvl="1"/>
            <a:r>
              <a:rPr lang="en-US" dirty="0"/>
              <a:t>We measure what we aim and are supposed to measure</a:t>
            </a:r>
          </a:p>
          <a:p>
            <a:pPr lvl="1"/>
            <a:r>
              <a:rPr lang="en-US" dirty="0"/>
              <a:t>Invalid measure – measuring something different than originally intended</a:t>
            </a:r>
          </a:p>
          <a:p>
            <a:pPr lvl="1"/>
            <a:r>
              <a:rPr lang="en-US" dirty="0"/>
              <a:t>Importance of operationalization</a:t>
            </a:r>
          </a:p>
          <a:p>
            <a:pPr lvl="1"/>
            <a:r>
              <a:rPr lang="en-US" dirty="0"/>
              <a:t>Any thoughts of bad examples?</a:t>
            </a:r>
          </a:p>
          <a:p>
            <a:endParaRPr lang="en-US" dirty="0"/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A measure of a concept is reliable to the extent that it is repeatable</a:t>
            </a:r>
          </a:p>
          <a:p>
            <a:pPr lvl="1"/>
            <a:r>
              <a:rPr lang="en-US" dirty="0"/>
              <a:t>If we use same measurement under same conditions, we should gain identical results</a:t>
            </a:r>
          </a:p>
          <a:p>
            <a:pPr lvl="1"/>
            <a:r>
              <a:rPr lang="en-US" dirty="0"/>
              <a:t>Important for checking and repeating previous research</a:t>
            </a:r>
          </a:p>
          <a:p>
            <a:pPr lvl="1"/>
            <a:r>
              <a:rPr lang="en-US" dirty="0"/>
              <a:t>Importance of transparency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6311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C1E2A9-B94E-4AC5-B97C-520493CB4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Your Research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846A682-9F3F-453F-96AB-77AF5529E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search for causality?</a:t>
            </a:r>
          </a:p>
          <a:p>
            <a:endParaRPr lang="en-US" dirty="0"/>
          </a:p>
          <a:p>
            <a:r>
              <a:rPr lang="en-US" dirty="0"/>
              <a:t>Methods always depend on your aims and ambitions</a:t>
            </a:r>
          </a:p>
          <a:p>
            <a:endParaRPr lang="en-US" dirty="0"/>
          </a:p>
          <a:p>
            <a:r>
              <a:rPr lang="en-US" dirty="0"/>
              <a:t>Two main strategies:</a:t>
            </a:r>
          </a:p>
          <a:p>
            <a:pPr lvl="1"/>
            <a:r>
              <a:rPr lang="en-US" dirty="0"/>
              <a:t>Experiments</a:t>
            </a:r>
          </a:p>
          <a:p>
            <a:pPr lvl="1"/>
            <a:r>
              <a:rPr lang="en-US" dirty="0"/>
              <a:t>Observational studies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857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33394D-A8C1-43AB-884D-FD8E82F8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7D8974-4868-4DF2-9D70-CE329085E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following:</a:t>
            </a:r>
          </a:p>
          <a:p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You own a media and PR company. You made a contract with a clothing producer that hires you to increase its sales. You prepare four different commercials. What should the clothing producer do to maximize its profit?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answer – the producer should run an 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297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CDB2B-7375-45F4-8F0F-B5F7DEF5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B853BB-43AC-4386-B327-9BCC67F90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Estimation of effect of IV on DV by effective controlling for effects of all other confounding variables</a:t>
            </a:r>
          </a:p>
          <a:p>
            <a:endParaRPr lang="en-US" dirty="0"/>
          </a:p>
          <a:p>
            <a:r>
              <a:rPr lang="en-US" dirty="0"/>
              <a:t>The researcher manipulates with the independent variable</a:t>
            </a:r>
          </a:p>
          <a:p>
            <a:endParaRPr lang="en-US" dirty="0"/>
          </a:p>
          <a:p>
            <a:r>
              <a:rPr lang="en-US" dirty="0"/>
              <a:t>Experimental group (at least one) and control group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as a necessity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Random assignment vs. random sampling</a:t>
            </a:r>
          </a:p>
        </p:txBody>
      </p:sp>
    </p:spTree>
    <p:extLst>
      <p:ext uri="{BB962C8B-B14F-4D97-AF65-F5344CB8AC3E}">
        <p14:creationId xmlns:p14="http://schemas.microsoft.com/office/powerpoint/2010/main" val="344312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2777685-9D91-41E7-91FC-8F31313E1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Does corruption lower trust in elected representatives?</a:t>
            </a:r>
          </a:p>
          <a:p>
            <a:endParaRPr lang="en-US" dirty="0"/>
          </a:p>
          <a:p>
            <a:r>
              <a:rPr lang="en-US" dirty="0"/>
              <a:t>Laboratory experiment, 2 groups (experimental and control)</a:t>
            </a:r>
          </a:p>
          <a:p>
            <a:pPr lvl="1"/>
            <a:r>
              <a:rPr lang="en-US" dirty="0"/>
              <a:t>Exp Grp: Video with corruption of a political official</a:t>
            </a:r>
          </a:p>
          <a:p>
            <a:pPr lvl="1"/>
            <a:r>
              <a:rPr lang="en-US" dirty="0"/>
              <a:t>Ctrl Grp: Video with the political official in daily duties</a:t>
            </a:r>
          </a:p>
          <a:p>
            <a:endParaRPr lang="en-US" dirty="0"/>
          </a:p>
          <a:p>
            <a:r>
              <a:rPr lang="en-US" dirty="0"/>
              <a:t>Sample of 100 people</a:t>
            </a:r>
          </a:p>
          <a:p>
            <a:endParaRPr lang="en-US" dirty="0"/>
          </a:p>
          <a:p>
            <a:r>
              <a:rPr lang="en-US" dirty="0"/>
              <a:t>How to divide the sample into groups?</a:t>
            </a:r>
            <a:endParaRPr lang="sk-SK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B192CD1F-FB1F-4AFE-8664-ADC6BBE30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Experiment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487706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7684</TotalTime>
  <Words>1250</Words>
  <Application>Microsoft Office PowerPoint</Application>
  <PresentationFormat>Širokouhlá</PresentationFormat>
  <Paragraphs>233</Paragraphs>
  <Slides>31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Motív Office</vt:lpstr>
      <vt:lpstr>Research Basics and Research Design II</vt:lpstr>
      <vt:lpstr>Aim of this lecture</vt:lpstr>
      <vt:lpstr>Step by Step</vt:lpstr>
      <vt:lpstr>After the Planning is Done</vt:lpstr>
      <vt:lpstr>Before we Start</vt:lpstr>
      <vt:lpstr>Strategy of Your Research</vt:lpstr>
      <vt:lpstr>Experiment</vt:lpstr>
      <vt:lpstr>Experiment</vt:lpstr>
      <vt:lpstr>Experiment</vt:lpstr>
      <vt:lpstr>100 people</vt:lpstr>
      <vt:lpstr>50 men (blue dots), 50 women (white dots)</vt:lpstr>
      <vt:lpstr>Wrong Solution</vt:lpstr>
      <vt:lpstr>Post experimental questionnaire</vt:lpstr>
      <vt:lpstr>Post experimental questionnaire</vt:lpstr>
      <vt:lpstr>Correct Solution</vt:lpstr>
      <vt:lpstr>Correct Solution</vt:lpstr>
      <vt:lpstr>Experiment</vt:lpstr>
      <vt:lpstr>Experiment</vt:lpstr>
      <vt:lpstr>Transparency at the Local Level</vt:lpstr>
      <vt:lpstr>Preparation of Experiment</vt:lpstr>
      <vt:lpstr>Results</vt:lpstr>
      <vt:lpstr>Prezentácia programu PowerPoint</vt:lpstr>
      <vt:lpstr>Experiment with Oranges and Discrimination</vt:lpstr>
      <vt:lpstr>Observational studies</vt:lpstr>
      <vt:lpstr>Qualitative and Quantitative Research</vt:lpstr>
      <vt:lpstr>Qualitative and Quantitative Research</vt:lpstr>
      <vt:lpstr>Work with Data</vt:lpstr>
      <vt:lpstr>Research Ethics</vt:lpstr>
      <vt:lpstr>Limits of Your Research</vt:lpstr>
      <vt:lpstr>Research Design</vt:lpstr>
      <vt:lpstr>Some Good Rules to Follow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</cp:lastModifiedBy>
  <cp:revision>118</cp:revision>
  <dcterms:created xsi:type="dcterms:W3CDTF">2019-09-18T08:38:58Z</dcterms:created>
  <dcterms:modified xsi:type="dcterms:W3CDTF">2020-10-24T13:49:52Z</dcterms:modified>
</cp:coreProperties>
</file>