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9" r:id="rId14"/>
    <p:sldId id="268" r:id="rId15"/>
    <p:sldId id="272" r:id="rId16"/>
    <p:sldId id="271" r:id="rId17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E9D5DE-B62E-4BA4-9EAC-5105332CD7D5}" v="4" dt="2020-12-13T15:45:02.1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 Spáč" userId="2e8d26cd-55d7-4d78-8227-1866407259d9" providerId="ADAL" clId="{80E9D5DE-B62E-4BA4-9EAC-5105332CD7D5}"/>
    <pc:docChg chg="undo redo custSel addSld delSld modSld">
      <pc:chgData name="Peter Spáč" userId="2e8d26cd-55d7-4d78-8227-1866407259d9" providerId="ADAL" clId="{80E9D5DE-B62E-4BA4-9EAC-5105332CD7D5}" dt="2020-12-13T15:45:02.112" v="76"/>
      <pc:docMkLst>
        <pc:docMk/>
      </pc:docMkLst>
      <pc:sldChg chg="modSp mod">
        <pc:chgData name="Peter Spáč" userId="2e8d26cd-55d7-4d78-8227-1866407259d9" providerId="ADAL" clId="{80E9D5DE-B62E-4BA4-9EAC-5105332CD7D5}" dt="2020-12-13T15:35:41.903" v="50" actId="20577"/>
        <pc:sldMkLst>
          <pc:docMk/>
          <pc:sldMk cId="1027643764" sldId="256"/>
        </pc:sldMkLst>
        <pc:spChg chg="mod">
          <ac:chgData name="Peter Spáč" userId="2e8d26cd-55d7-4d78-8227-1866407259d9" providerId="ADAL" clId="{80E9D5DE-B62E-4BA4-9EAC-5105332CD7D5}" dt="2020-12-13T15:35:41.903" v="50" actId="20577"/>
          <ac:spMkLst>
            <pc:docMk/>
            <pc:sldMk cId="1027643764" sldId="256"/>
            <ac:spMk id="3" creationId="{1E89A035-1AFB-434B-AAD1-3F6DAD12F85A}"/>
          </ac:spMkLst>
        </pc:spChg>
      </pc:sldChg>
      <pc:sldChg chg="modSp mod">
        <pc:chgData name="Peter Spáč" userId="2e8d26cd-55d7-4d78-8227-1866407259d9" providerId="ADAL" clId="{80E9D5DE-B62E-4BA4-9EAC-5105332CD7D5}" dt="2020-12-12T14:25:17.820" v="9" actId="20577"/>
        <pc:sldMkLst>
          <pc:docMk/>
          <pc:sldMk cId="2090435268" sldId="260"/>
        </pc:sldMkLst>
        <pc:spChg chg="mod">
          <ac:chgData name="Peter Spáč" userId="2e8d26cd-55d7-4d78-8227-1866407259d9" providerId="ADAL" clId="{80E9D5DE-B62E-4BA4-9EAC-5105332CD7D5}" dt="2020-12-12T14:25:17.820" v="9" actId="20577"/>
          <ac:spMkLst>
            <pc:docMk/>
            <pc:sldMk cId="2090435268" sldId="260"/>
            <ac:spMk id="3" creationId="{01BDB273-9120-4A37-AAD6-EFAB06A7887C}"/>
          </ac:spMkLst>
        </pc:spChg>
      </pc:sldChg>
      <pc:sldChg chg="modSp mod">
        <pc:chgData name="Peter Spáč" userId="2e8d26cd-55d7-4d78-8227-1866407259d9" providerId="ADAL" clId="{80E9D5DE-B62E-4BA4-9EAC-5105332CD7D5}" dt="2020-12-12T14:25:37.139" v="10" actId="6549"/>
        <pc:sldMkLst>
          <pc:docMk/>
          <pc:sldMk cId="3858927879" sldId="261"/>
        </pc:sldMkLst>
        <pc:spChg chg="mod">
          <ac:chgData name="Peter Spáč" userId="2e8d26cd-55d7-4d78-8227-1866407259d9" providerId="ADAL" clId="{80E9D5DE-B62E-4BA4-9EAC-5105332CD7D5}" dt="2020-12-12T14:25:37.139" v="10" actId="6549"/>
          <ac:spMkLst>
            <pc:docMk/>
            <pc:sldMk cId="3858927879" sldId="261"/>
            <ac:spMk id="3" creationId="{27B3D66B-DB6C-46B5-830E-FA31CDD070F9}"/>
          </ac:spMkLst>
        </pc:spChg>
      </pc:sldChg>
      <pc:sldChg chg="modSp mod">
        <pc:chgData name="Peter Spáč" userId="2e8d26cd-55d7-4d78-8227-1866407259d9" providerId="ADAL" clId="{80E9D5DE-B62E-4BA4-9EAC-5105332CD7D5}" dt="2020-12-13T15:37:01.342" v="53" actId="20577"/>
        <pc:sldMkLst>
          <pc:docMk/>
          <pc:sldMk cId="644393061" sldId="263"/>
        </pc:sldMkLst>
        <pc:spChg chg="mod">
          <ac:chgData name="Peter Spáč" userId="2e8d26cd-55d7-4d78-8227-1866407259d9" providerId="ADAL" clId="{80E9D5DE-B62E-4BA4-9EAC-5105332CD7D5}" dt="2020-12-13T15:37:01.342" v="53" actId="20577"/>
          <ac:spMkLst>
            <pc:docMk/>
            <pc:sldMk cId="644393061" sldId="263"/>
            <ac:spMk id="3" creationId="{2FB555AD-3E18-45E9-A25C-9C1334009F52}"/>
          </ac:spMkLst>
        </pc:spChg>
      </pc:sldChg>
      <pc:sldChg chg="modSp mod">
        <pc:chgData name="Peter Spáč" userId="2e8d26cd-55d7-4d78-8227-1866407259d9" providerId="ADAL" clId="{80E9D5DE-B62E-4BA4-9EAC-5105332CD7D5}" dt="2020-12-13T15:38:56.695" v="54" actId="20577"/>
        <pc:sldMkLst>
          <pc:docMk/>
          <pc:sldMk cId="1775167516" sldId="265"/>
        </pc:sldMkLst>
        <pc:spChg chg="mod">
          <ac:chgData name="Peter Spáč" userId="2e8d26cd-55d7-4d78-8227-1866407259d9" providerId="ADAL" clId="{80E9D5DE-B62E-4BA4-9EAC-5105332CD7D5}" dt="2020-12-13T15:38:56.695" v="54" actId="20577"/>
          <ac:spMkLst>
            <pc:docMk/>
            <pc:sldMk cId="1775167516" sldId="265"/>
            <ac:spMk id="3" creationId="{E7F2E93C-88A3-4AC2-BC70-ABDC58C20C97}"/>
          </ac:spMkLst>
        </pc:spChg>
      </pc:sldChg>
      <pc:sldChg chg="modSp mod">
        <pc:chgData name="Peter Spáč" userId="2e8d26cd-55d7-4d78-8227-1866407259d9" providerId="ADAL" clId="{80E9D5DE-B62E-4BA4-9EAC-5105332CD7D5}" dt="2020-12-12T14:31:04.254" v="31" actId="113"/>
        <pc:sldMkLst>
          <pc:docMk/>
          <pc:sldMk cId="2326327176" sldId="268"/>
        </pc:sldMkLst>
        <pc:spChg chg="mod">
          <ac:chgData name="Peter Spáč" userId="2e8d26cd-55d7-4d78-8227-1866407259d9" providerId="ADAL" clId="{80E9D5DE-B62E-4BA4-9EAC-5105332CD7D5}" dt="2020-12-12T14:31:04.254" v="31" actId="113"/>
          <ac:spMkLst>
            <pc:docMk/>
            <pc:sldMk cId="2326327176" sldId="268"/>
            <ac:spMk id="3" creationId="{593200BF-4A7C-45BD-9C08-80923E938EB2}"/>
          </ac:spMkLst>
        </pc:spChg>
      </pc:sldChg>
      <pc:sldChg chg="modSp mod">
        <pc:chgData name="Peter Spáč" userId="2e8d26cd-55d7-4d78-8227-1866407259d9" providerId="ADAL" clId="{80E9D5DE-B62E-4BA4-9EAC-5105332CD7D5}" dt="2020-12-13T15:40:31.545" v="55" actId="20577"/>
        <pc:sldMkLst>
          <pc:docMk/>
          <pc:sldMk cId="1575477950" sldId="269"/>
        </pc:sldMkLst>
        <pc:spChg chg="mod">
          <ac:chgData name="Peter Spáč" userId="2e8d26cd-55d7-4d78-8227-1866407259d9" providerId="ADAL" clId="{80E9D5DE-B62E-4BA4-9EAC-5105332CD7D5}" dt="2020-12-13T15:40:31.545" v="55" actId="20577"/>
          <ac:spMkLst>
            <pc:docMk/>
            <pc:sldMk cId="1575477950" sldId="269"/>
            <ac:spMk id="3" creationId="{0CF0E997-9967-45F2-B811-5F5F668EB975}"/>
          </ac:spMkLst>
        </pc:spChg>
      </pc:sldChg>
      <pc:sldChg chg="addSp modSp">
        <pc:chgData name="Peter Spáč" userId="2e8d26cd-55d7-4d78-8227-1866407259d9" providerId="ADAL" clId="{80E9D5DE-B62E-4BA4-9EAC-5105332CD7D5}" dt="2020-12-13T15:45:02.112" v="76"/>
        <pc:sldMkLst>
          <pc:docMk/>
          <pc:sldMk cId="3532999047" sldId="270"/>
        </pc:sldMkLst>
        <pc:cxnChg chg="add mod">
          <ac:chgData name="Peter Spáč" userId="2e8d26cd-55d7-4d78-8227-1866407259d9" providerId="ADAL" clId="{80E9D5DE-B62E-4BA4-9EAC-5105332CD7D5}" dt="2020-12-13T15:45:02.112" v="76"/>
          <ac:cxnSpMkLst>
            <pc:docMk/>
            <pc:sldMk cId="3532999047" sldId="270"/>
            <ac:cxnSpMk id="3" creationId="{F6647405-B410-4B0E-B8FE-00F9CDBB74DD}"/>
          </ac:cxnSpMkLst>
        </pc:cxnChg>
      </pc:sldChg>
      <pc:sldChg chg="delSp modSp mod">
        <pc:chgData name="Peter Spáč" userId="2e8d26cd-55d7-4d78-8227-1866407259d9" providerId="ADAL" clId="{80E9D5DE-B62E-4BA4-9EAC-5105332CD7D5}" dt="2020-12-12T14:31:51.219" v="33" actId="478"/>
        <pc:sldMkLst>
          <pc:docMk/>
          <pc:sldMk cId="2201723407" sldId="271"/>
        </pc:sldMkLst>
        <pc:spChg chg="del mod">
          <ac:chgData name="Peter Spáč" userId="2e8d26cd-55d7-4d78-8227-1866407259d9" providerId="ADAL" clId="{80E9D5DE-B62E-4BA4-9EAC-5105332CD7D5}" dt="2020-12-12T14:31:51.219" v="33" actId="478"/>
          <ac:spMkLst>
            <pc:docMk/>
            <pc:sldMk cId="2201723407" sldId="271"/>
            <ac:spMk id="2" creationId="{19D2BD62-111F-4543-A090-C582886B8ACB}"/>
          </ac:spMkLst>
        </pc:spChg>
      </pc:sldChg>
      <pc:sldChg chg="addSp modSp add mod">
        <pc:chgData name="Peter Spáč" userId="2e8d26cd-55d7-4d78-8227-1866407259d9" providerId="ADAL" clId="{80E9D5DE-B62E-4BA4-9EAC-5105332CD7D5}" dt="2020-12-13T15:44:55.592" v="75" actId="1582"/>
        <pc:sldMkLst>
          <pc:docMk/>
          <pc:sldMk cId="1730609746" sldId="272"/>
        </pc:sldMkLst>
        <pc:cxnChg chg="add mod">
          <ac:chgData name="Peter Spáč" userId="2e8d26cd-55d7-4d78-8227-1866407259d9" providerId="ADAL" clId="{80E9D5DE-B62E-4BA4-9EAC-5105332CD7D5}" dt="2020-12-13T15:43:59.305" v="70" actId="1582"/>
          <ac:cxnSpMkLst>
            <pc:docMk/>
            <pc:sldMk cId="1730609746" sldId="272"/>
            <ac:cxnSpMk id="3" creationId="{C9B4EC34-85AE-406A-ACB5-E444E355A0BC}"/>
          </ac:cxnSpMkLst>
        </pc:cxnChg>
        <pc:cxnChg chg="add mod">
          <ac:chgData name="Peter Spáč" userId="2e8d26cd-55d7-4d78-8227-1866407259d9" providerId="ADAL" clId="{80E9D5DE-B62E-4BA4-9EAC-5105332CD7D5}" dt="2020-12-13T15:44:18.735" v="72" actId="14100"/>
          <ac:cxnSpMkLst>
            <pc:docMk/>
            <pc:sldMk cId="1730609746" sldId="272"/>
            <ac:cxnSpMk id="5" creationId="{1C482456-D300-4E84-BF19-A0F92A29AE5C}"/>
          </ac:cxnSpMkLst>
        </pc:cxnChg>
        <pc:cxnChg chg="add mod">
          <ac:chgData name="Peter Spáč" userId="2e8d26cd-55d7-4d78-8227-1866407259d9" providerId="ADAL" clId="{80E9D5DE-B62E-4BA4-9EAC-5105332CD7D5}" dt="2020-12-13T15:43:50.096" v="68" actId="1582"/>
          <ac:cxnSpMkLst>
            <pc:docMk/>
            <pc:sldMk cId="1730609746" sldId="272"/>
            <ac:cxnSpMk id="6" creationId="{70194E3F-30DC-42A2-B248-291F59102EF2}"/>
          </ac:cxnSpMkLst>
        </pc:cxnChg>
        <pc:cxnChg chg="add mod">
          <ac:chgData name="Peter Spáč" userId="2e8d26cd-55d7-4d78-8227-1866407259d9" providerId="ADAL" clId="{80E9D5DE-B62E-4BA4-9EAC-5105332CD7D5}" dt="2020-12-13T15:44:55.592" v="75" actId="1582"/>
          <ac:cxnSpMkLst>
            <pc:docMk/>
            <pc:sldMk cId="1730609746" sldId="272"/>
            <ac:cxnSpMk id="11" creationId="{AFFBB496-28DF-45A0-9192-B5D45C9B9C76}"/>
          </ac:cxnSpMkLst>
        </pc:cxnChg>
      </pc:sldChg>
      <pc:sldChg chg="del">
        <pc:chgData name="Peter Spáč" userId="2e8d26cd-55d7-4d78-8227-1866407259d9" providerId="ADAL" clId="{80E9D5DE-B62E-4BA4-9EAC-5105332CD7D5}" dt="2020-12-12T14:35:00.585" v="34" actId="47"/>
        <pc:sldMkLst>
          <pc:docMk/>
          <pc:sldMk cId="2873996153" sldId="272"/>
        </pc:sldMkLst>
      </pc:sldChg>
      <pc:sldChg chg="del">
        <pc:chgData name="Peter Spáč" userId="2e8d26cd-55d7-4d78-8227-1866407259d9" providerId="ADAL" clId="{80E9D5DE-B62E-4BA4-9EAC-5105332CD7D5}" dt="2020-12-12T14:35:01.593" v="35" actId="47"/>
        <pc:sldMkLst>
          <pc:docMk/>
          <pc:sldMk cId="2198937497" sldId="273"/>
        </pc:sldMkLst>
      </pc:sldChg>
      <pc:sldChg chg="del">
        <pc:chgData name="Peter Spáč" userId="2e8d26cd-55d7-4d78-8227-1866407259d9" providerId="ADAL" clId="{80E9D5DE-B62E-4BA4-9EAC-5105332CD7D5}" dt="2020-12-12T14:35:02.191" v="36" actId="47"/>
        <pc:sldMkLst>
          <pc:docMk/>
          <pc:sldMk cId="429555771" sldId="274"/>
        </pc:sldMkLst>
      </pc:sldChg>
      <pc:sldChg chg="del">
        <pc:chgData name="Peter Spáč" userId="2e8d26cd-55d7-4d78-8227-1866407259d9" providerId="ADAL" clId="{80E9D5DE-B62E-4BA4-9EAC-5105332CD7D5}" dt="2020-12-12T14:35:03.400" v="37" actId="47"/>
        <pc:sldMkLst>
          <pc:docMk/>
          <pc:sldMk cId="548809700" sldId="275"/>
        </pc:sldMkLst>
      </pc:sldChg>
      <pc:sldChg chg="del">
        <pc:chgData name="Peter Spáč" userId="2e8d26cd-55d7-4d78-8227-1866407259d9" providerId="ADAL" clId="{80E9D5DE-B62E-4BA4-9EAC-5105332CD7D5}" dt="2020-12-12T14:35:05.018" v="38" actId="47"/>
        <pc:sldMkLst>
          <pc:docMk/>
          <pc:sldMk cId="581617807" sldId="27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E0A41F-E0AA-4DA2-95DF-ADC2D8FAFD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768255B-6C65-48CF-9979-C5079F07DF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B24E7C5-1218-4B71-8AB1-16A73AC5F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16.12.2020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CD920E7E-6AEA-45CB-9E22-389D7D3A4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87D376A-2722-48E9-B0BD-A6CE0D3D4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0537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4171C1-0EEE-4573-8E8D-C72613E61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id="{C803E327-FABC-4449-920E-6AEDC855EA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52CF4664-FEBA-4D1B-8483-E72C17F62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16.12.2020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8699E78E-8C05-41F5-9C54-1668BB33C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C78F62ED-1B1E-4C50-9295-FD861047D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0890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1E362C65-FD43-423F-94D8-A861330AE7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id="{21584779-E6A9-4845-AB88-C853499115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874291DD-516B-4360-A50C-BF6E9EBC2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16.12.2020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4D8A327F-87C8-41F4-91D0-302787EAB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58AE40E-91C3-4F5D-A1E0-49544212E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68000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39211B-761A-4A3D-A62E-137677518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9DA62B0-979A-4F1F-8176-C5A350B813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990E6AB-8653-4DB2-8EA0-3506E0D7E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16.12.2020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772F202-2F01-44FA-BA9B-7479C2542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29A53539-C06A-408B-876D-8E6F94816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75899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63DD4C-68CD-43E6-B3DD-709089603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D149469F-2B68-4DAD-AE1C-487D87547B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9864B8D2-DA9E-4A3A-9434-60B7C1EBB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16.12.2020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B6A0D6F-4D7A-442D-B376-46DF8E5A4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1996A6B6-047F-4F09-933E-DDB5A3362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11841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CAD6E2-1656-4E1B-9E02-0682F510C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0C60BEE-8AAE-4EC6-BD62-2FB7D9791F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89FDBF25-756D-4C71-924B-F6A6122B6A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7D92223A-D8B2-4127-BE42-868AC1766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16.12.2020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ECE9FA7C-5979-43BC-A4F0-4FDE29E4A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3272A0AD-C960-4C34-803E-FAAD23A3D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1457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A5148A-E97E-4AC4-9391-CFF35D7FC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CAF11FC5-087A-486D-95C0-B34B92C6FA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C78F68E4-1E67-45AC-8BFE-9BA4B438AE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text 4">
            <a:extLst>
              <a:ext uri="{FF2B5EF4-FFF2-40B4-BE49-F238E27FC236}">
                <a16:creationId xmlns:a16="http://schemas.microsoft.com/office/drawing/2014/main" id="{3C46BBAE-7D6F-4686-8B92-1096F207EC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48E22028-8A3E-49A5-A1EB-906E5A8DF5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D12B3635-90BB-42F5-B2EB-6B996A200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16.12.2020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A3F34247-4A08-46FB-BC3A-A4750F2C6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BF0EE758-484D-494C-A5B6-E0DA66D62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89514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080457-EF37-44F1-A0C7-A21B7D880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7B604DCE-4D9F-4877-8E2D-5D2AD10E1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16.12.2020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DF92F990-B042-4BE3-B900-1C4D02830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7E760057-FC4C-4E38-8EC4-93EAF338F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51265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77CDE72E-72DF-4441-8B86-EEB0CA5CE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16.12.2020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47F11E13-0D5A-4391-9B61-36012E729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A7126F4B-7E6E-48CB-8082-E36DAD7BF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37592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F57CEA-8800-4F23-B24C-BF43D932D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7280B26-23CA-4D8D-A701-147FE3A725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228E08EA-0DE8-45AF-B684-CFCCE8442C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6E448F86-6BE0-49AB-ACEC-055D6F8DD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16.12.2020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1AB765CF-DDF1-40F0-923C-3A1945B5D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8C7F1FE9-4854-415A-8021-7EBF4E21D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72319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D93A3D-779B-4BBD-B770-79BF20215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9E775516-8FDB-4EFE-854D-66A3BE4FAA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2E9BD81B-DE69-4BFD-AA2C-6DE98BC26F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49443447-128B-4088-817D-76DA44737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16.12.2020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B2EDAFE9-B9C3-414A-BE6C-9D954319A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5EBDCBEB-8729-43AF-9C69-513288E25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91505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4B16E121-A81D-4DFD-86F4-386184319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DF3D1D73-3464-4C00-B39E-6E1D757843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B4123E64-0CC4-4FFC-B39C-9127BFA622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BE7F2-8E08-45F0-9BE0-177DFD88A1E8}" type="datetimeFigureOut">
              <a:rPr lang="sk-SK" smtClean="0"/>
              <a:t>16.12.2020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6AD57A9-2602-476C-B3C6-9BBDCB9A17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520385DB-2176-48AC-8109-B1B631EEA6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91569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22FCA0-685B-4E24-A883-71AECD3EB1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Introduction to Statistics and SPSS</a:t>
            </a:r>
            <a:endParaRPr lang="sk-SK" sz="44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E89A035-1AFB-434B-AAD1-3F6DAD12F8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789057"/>
            <a:ext cx="9144000" cy="1064232"/>
          </a:xfrm>
        </p:spPr>
        <p:txBody>
          <a:bodyPr/>
          <a:lstStyle/>
          <a:p>
            <a:r>
              <a:rPr lang="en-US" dirty="0"/>
              <a:t>Methodology of Conflict and Democracy Studies</a:t>
            </a:r>
          </a:p>
          <a:p>
            <a:r>
              <a:rPr lang="en-US" dirty="0"/>
              <a:t>December 14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276437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ľka 4">
            <a:extLst>
              <a:ext uri="{FF2B5EF4-FFF2-40B4-BE49-F238E27FC236}">
                <a16:creationId xmlns:a16="http://schemas.microsoft.com/office/drawing/2014/main" id="{7812814A-AE64-4B55-90FA-26A9E9FD4A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336646"/>
              </p:ext>
            </p:extLst>
          </p:nvPr>
        </p:nvGraphicFramePr>
        <p:xfrm>
          <a:off x="348792" y="1684222"/>
          <a:ext cx="11005008" cy="338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53905">
                  <a:extLst>
                    <a:ext uri="{9D8B030D-6E8A-4147-A177-3AD203B41FA5}">
                      <a16:colId xmlns:a16="http://schemas.microsoft.com/office/drawing/2014/main" val="1977249494"/>
                    </a:ext>
                  </a:extLst>
                </a:gridCol>
                <a:gridCol w="2483701">
                  <a:extLst>
                    <a:ext uri="{9D8B030D-6E8A-4147-A177-3AD203B41FA5}">
                      <a16:colId xmlns:a16="http://schemas.microsoft.com/office/drawing/2014/main" val="3973912269"/>
                    </a:ext>
                  </a:extLst>
                </a:gridCol>
                <a:gridCol w="2483701">
                  <a:extLst>
                    <a:ext uri="{9D8B030D-6E8A-4147-A177-3AD203B41FA5}">
                      <a16:colId xmlns:a16="http://schemas.microsoft.com/office/drawing/2014/main" val="3035990982"/>
                    </a:ext>
                  </a:extLst>
                </a:gridCol>
                <a:gridCol w="2483701">
                  <a:extLst>
                    <a:ext uri="{9D8B030D-6E8A-4147-A177-3AD203B41FA5}">
                      <a16:colId xmlns:a16="http://schemas.microsoft.com/office/drawing/2014/main" val="2580735307"/>
                    </a:ext>
                  </a:extLst>
                </a:gridCol>
              </a:tblGrid>
              <a:tr h="846850">
                <a:tc>
                  <a:txBody>
                    <a:bodyPr/>
                    <a:lstStyle/>
                    <a:p>
                      <a:pPr algn="ctr"/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Nominal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Ordinal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Scale </a:t>
                      </a:r>
                    </a:p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(interval, ratio)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5226537"/>
                  </a:ext>
                </a:extLst>
              </a:tr>
              <a:tr h="84685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Can we logically order the values?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2234700"/>
                  </a:ext>
                </a:extLst>
              </a:tr>
              <a:tr h="84685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Do we know differences between the values?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5839998"/>
                  </a:ext>
                </a:extLst>
              </a:tr>
              <a:tr h="84685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Continuous or discrete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Discrete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Discrete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Continuous / discrete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19610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7519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1F7BBF-BEF0-4022-8C6E-5B2D00ABE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Population and Sample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7F2E93C-88A3-4AC2-BC70-ABDC58C20C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Population:</a:t>
            </a:r>
          </a:p>
          <a:p>
            <a:pPr lvl="1"/>
            <a:r>
              <a:rPr lang="en-US" dirty="0"/>
              <a:t>Includes all possible subjects of a dataset</a:t>
            </a:r>
          </a:p>
          <a:p>
            <a:pPr lvl="1"/>
            <a:r>
              <a:rPr lang="en-US" dirty="0"/>
              <a:t>All towns of a country, all students of a university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Sample:</a:t>
            </a:r>
          </a:p>
          <a:p>
            <a:pPr lvl="1"/>
            <a:r>
              <a:rPr lang="en-US" dirty="0"/>
              <a:t>Includes only part of the cases and it is a subset of the population</a:t>
            </a:r>
          </a:p>
          <a:p>
            <a:pPr lvl="1"/>
            <a:r>
              <a:rPr lang="en-US" dirty="0"/>
              <a:t>Important feature – representativeness</a:t>
            </a:r>
          </a:p>
          <a:p>
            <a:pPr lvl="1"/>
            <a:r>
              <a:rPr lang="en-US" dirty="0"/>
              <a:t>1,000 people in a survey</a:t>
            </a:r>
          </a:p>
          <a:p>
            <a:pPr lvl="1"/>
            <a:r>
              <a:rPr lang="en-US" dirty="0"/>
              <a:t>Many ways of selection – random and non-random</a:t>
            </a:r>
          </a:p>
          <a:p>
            <a:endParaRPr lang="en-US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75167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1F7BBF-BEF0-4022-8C6E-5B2D00ABE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Population and Sample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7F2E93C-88A3-4AC2-BC70-ABDC58C20C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Working with population data:</a:t>
            </a:r>
          </a:p>
          <a:p>
            <a:pPr lvl="1"/>
            <a:r>
              <a:rPr lang="en-US" dirty="0"/>
              <a:t>You have data for the whole population</a:t>
            </a:r>
          </a:p>
          <a:p>
            <a:pPr lvl="1"/>
            <a:r>
              <a:rPr lang="en-US" dirty="0"/>
              <a:t>Your findings apply to the whole population</a:t>
            </a:r>
          </a:p>
          <a:p>
            <a:endParaRPr lang="en-US" dirty="0"/>
          </a:p>
          <a:p>
            <a:r>
              <a:rPr lang="en-US" dirty="0"/>
              <a:t>Working with sample data:</a:t>
            </a:r>
          </a:p>
          <a:p>
            <a:pPr lvl="1"/>
            <a:r>
              <a:rPr lang="en-US" dirty="0"/>
              <a:t>You have data for the sample only</a:t>
            </a:r>
          </a:p>
          <a:p>
            <a:pPr lvl="1"/>
            <a:r>
              <a:rPr lang="en-US" dirty="0"/>
              <a:t>Your aim is to apply the findings to the whole population</a:t>
            </a:r>
          </a:p>
          <a:p>
            <a:endParaRPr lang="en-US" dirty="0"/>
          </a:p>
          <a:p>
            <a:r>
              <a:rPr lang="en-US" dirty="0"/>
              <a:t>Nobody cares if 53 per cent of 1,000 survey respondents support Brexit but whether 53 per cent of UK population has this opinion</a:t>
            </a:r>
          </a:p>
          <a:p>
            <a:endParaRPr lang="en-US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801580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461A1C-26C6-4033-B673-D808536DC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Hypotheses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CF0E997-9967-45F2-B811-5F5F668EB9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Logical conjecture about the nature of relationships between two or more variables expressed in the form of a testable statement (O’Leary 2004)</a:t>
            </a:r>
          </a:p>
          <a:p>
            <a:endParaRPr lang="en-US" sz="2300" dirty="0"/>
          </a:p>
          <a:p>
            <a:r>
              <a:rPr lang="en-US" i="1" dirty="0"/>
              <a:t>“Higher unemployment leads to higher frustration of the society”</a:t>
            </a:r>
          </a:p>
          <a:p>
            <a:endParaRPr lang="en-US" sz="2300" dirty="0"/>
          </a:p>
          <a:p>
            <a:r>
              <a:rPr lang="en-US" dirty="0"/>
              <a:t>Null hypothesis:</a:t>
            </a:r>
          </a:p>
          <a:p>
            <a:pPr lvl="1"/>
            <a:r>
              <a:rPr lang="en-US" dirty="0"/>
              <a:t>Statement about absence of any relationship between independent and dependent variable</a:t>
            </a:r>
          </a:p>
          <a:p>
            <a:pPr lvl="1"/>
            <a:r>
              <a:rPr lang="en-US" dirty="0"/>
              <a:t>Every hypothesis has its null hypothesis</a:t>
            </a:r>
          </a:p>
          <a:p>
            <a:endParaRPr lang="en-US" sz="2300" dirty="0"/>
          </a:p>
          <a:p>
            <a:r>
              <a:rPr lang="en-US" dirty="0"/>
              <a:t>In statistics, all operations test the </a:t>
            </a:r>
            <a:r>
              <a:rPr lang="en-US" b="1" dirty="0"/>
              <a:t>null hypotheses</a:t>
            </a:r>
            <a:r>
              <a:rPr lang="en-US" dirty="0"/>
              <a:t> </a:t>
            </a:r>
          </a:p>
          <a:p>
            <a:endParaRPr lang="en-US" sz="2100" dirty="0"/>
          </a:p>
          <a:p>
            <a:r>
              <a:rPr lang="en-US" dirty="0"/>
              <a:t>After testing null hypotheses either hold or they are dismissed (what gives support to our hypotheses)</a:t>
            </a:r>
          </a:p>
        </p:txBody>
      </p:sp>
    </p:spTree>
    <p:extLst>
      <p:ext uri="{BB962C8B-B14F-4D97-AF65-F5344CB8AC3E}">
        <p14:creationId xmlns:p14="http://schemas.microsoft.com/office/powerpoint/2010/main" val="15754779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12849E-A88E-41BE-B3A8-F0D354841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Statistical Significance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93200BF-4A7C-45BD-9C08-80923E938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Working with samples is always connected with some sampling error</a:t>
            </a:r>
          </a:p>
          <a:p>
            <a:endParaRPr lang="en-US" dirty="0"/>
          </a:p>
          <a:p>
            <a:r>
              <a:rPr lang="en-US" dirty="0"/>
              <a:t>Statistical significance allows to estimate whether the found effects are not only random and they can be applied to the whole population</a:t>
            </a:r>
          </a:p>
          <a:p>
            <a:endParaRPr lang="en-US" dirty="0"/>
          </a:p>
          <a:p>
            <a:r>
              <a:rPr lang="en-US" dirty="0"/>
              <a:t>Levels of significance: 95 %, 99 %, 99.9 %</a:t>
            </a:r>
          </a:p>
          <a:p>
            <a:endParaRPr lang="en-US" dirty="0"/>
          </a:p>
          <a:p>
            <a:r>
              <a:rPr lang="en-US" dirty="0"/>
              <a:t>Significance and hypotheses testing:</a:t>
            </a:r>
          </a:p>
          <a:p>
            <a:pPr lvl="1"/>
            <a:r>
              <a:rPr lang="en-US" dirty="0"/>
              <a:t>If a result is </a:t>
            </a:r>
            <a:r>
              <a:rPr lang="en-US" b="1" dirty="0"/>
              <a:t>significant</a:t>
            </a:r>
            <a:r>
              <a:rPr lang="en-US" dirty="0"/>
              <a:t>, we reject the null hypothesis and we gain confidence in our own hypothesis</a:t>
            </a:r>
          </a:p>
          <a:p>
            <a:pPr lvl="1"/>
            <a:r>
              <a:rPr lang="en-US" dirty="0"/>
              <a:t>If a result is </a:t>
            </a:r>
            <a:r>
              <a:rPr lang="en-US" b="1" dirty="0"/>
              <a:t>not significant</a:t>
            </a:r>
            <a:r>
              <a:rPr lang="en-US" dirty="0"/>
              <a:t>, we hold the null hypothesis and we thus we have no support for our own hypothesis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263271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>
            <a:extLst>
              <a:ext uri="{FF2B5EF4-FFF2-40B4-BE49-F238E27FC236}">
                <a16:creationId xmlns:a16="http://schemas.microsoft.com/office/drawing/2014/main" id="{1145ECC0-A114-4DCC-9922-52C0967B6B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3019" y="0"/>
            <a:ext cx="5765962" cy="6858000"/>
          </a:xfrm>
          <a:prstGeom prst="rect">
            <a:avLst/>
          </a:prstGeom>
        </p:spPr>
      </p:pic>
      <p:cxnSp>
        <p:nvCxnSpPr>
          <p:cNvPr id="3" name="Rovná spojnica 2">
            <a:extLst>
              <a:ext uri="{FF2B5EF4-FFF2-40B4-BE49-F238E27FC236}">
                <a16:creationId xmlns:a16="http://schemas.microsoft.com/office/drawing/2014/main" id="{C9B4EC34-85AE-406A-ACB5-E444E355A0BC}"/>
              </a:ext>
            </a:extLst>
          </p:cNvPr>
          <p:cNvCxnSpPr/>
          <p:nvPr/>
        </p:nvCxnSpPr>
        <p:spPr>
          <a:xfrm>
            <a:off x="3826276" y="736847"/>
            <a:ext cx="118073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" name="Rovná spojnica 4">
            <a:extLst>
              <a:ext uri="{FF2B5EF4-FFF2-40B4-BE49-F238E27FC236}">
                <a16:creationId xmlns:a16="http://schemas.microsoft.com/office/drawing/2014/main" id="{1C482456-D300-4E84-BF19-A0F92A29AE5C}"/>
              </a:ext>
            </a:extLst>
          </p:cNvPr>
          <p:cNvCxnSpPr>
            <a:cxnSpLocks/>
          </p:cNvCxnSpPr>
          <p:nvPr/>
        </p:nvCxnSpPr>
        <p:spPr>
          <a:xfrm>
            <a:off x="5763088" y="2797946"/>
            <a:ext cx="118073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" name="Rovná spojnica 5">
            <a:extLst>
              <a:ext uri="{FF2B5EF4-FFF2-40B4-BE49-F238E27FC236}">
                <a16:creationId xmlns:a16="http://schemas.microsoft.com/office/drawing/2014/main" id="{70194E3F-30DC-42A2-B248-291F59102EF2}"/>
              </a:ext>
            </a:extLst>
          </p:cNvPr>
          <p:cNvCxnSpPr>
            <a:cxnSpLocks/>
          </p:cNvCxnSpPr>
          <p:nvPr/>
        </p:nvCxnSpPr>
        <p:spPr>
          <a:xfrm>
            <a:off x="5514513" y="3952043"/>
            <a:ext cx="142930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Rovná spojnica 10">
            <a:extLst>
              <a:ext uri="{FF2B5EF4-FFF2-40B4-BE49-F238E27FC236}">
                <a16:creationId xmlns:a16="http://schemas.microsoft.com/office/drawing/2014/main" id="{AFFBB496-28DF-45A0-9192-B5D45C9B9C76}"/>
              </a:ext>
            </a:extLst>
          </p:cNvPr>
          <p:cNvCxnSpPr/>
          <p:nvPr/>
        </p:nvCxnSpPr>
        <p:spPr>
          <a:xfrm>
            <a:off x="5379868" y="97654"/>
            <a:ext cx="0" cy="6542843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06097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C3A0D26-3453-4749-886F-29DF1B3015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statistically significant effect does not necessarily mean that it is also important and meaningful</a:t>
            </a:r>
          </a:p>
          <a:p>
            <a:endParaRPr lang="en-US" dirty="0"/>
          </a:p>
          <a:p>
            <a:r>
              <a:rPr lang="en-US" dirty="0"/>
              <a:t>A finding that a new medicine reduces body temperature of the patient by 0.01 </a:t>
            </a:r>
            <a:r>
              <a:rPr lang="sk-SK" dirty="0"/>
              <a:t>°C</a:t>
            </a:r>
            <a:r>
              <a:rPr lang="en-US" dirty="0"/>
              <a:t> (significant at 99.9 %)</a:t>
            </a:r>
          </a:p>
          <a:p>
            <a:endParaRPr lang="en-US" dirty="0"/>
          </a:p>
          <a:p>
            <a:r>
              <a:rPr lang="en-US" dirty="0"/>
              <a:t>A finding that a new medicine reduces body temperature of the patient by 1 </a:t>
            </a:r>
            <a:r>
              <a:rPr lang="sk-SK" dirty="0"/>
              <a:t>°C</a:t>
            </a:r>
            <a:r>
              <a:rPr lang="en-US" dirty="0"/>
              <a:t> (significant at 99.9 %)</a:t>
            </a:r>
          </a:p>
          <a:p>
            <a:endParaRPr lang="en-US" dirty="0"/>
          </a:p>
          <a:p>
            <a:endParaRPr lang="sk-SK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E858C498-EBA8-494F-9529-708C7934B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Statistical Significance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01723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9D9D66-AFB2-4FC8-AD0D-EF52FFC55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Aim of this lecture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2994443-51B6-42E3-A8DB-20D1FEFD89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Variables and their categories</a:t>
            </a:r>
          </a:p>
          <a:p>
            <a:endParaRPr lang="en-US" dirty="0"/>
          </a:p>
          <a:p>
            <a:r>
              <a:rPr lang="en-US" dirty="0"/>
              <a:t>Population and sample</a:t>
            </a:r>
          </a:p>
          <a:p>
            <a:endParaRPr lang="en-US" dirty="0"/>
          </a:p>
          <a:p>
            <a:r>
              <a:rPr lang="en-US" dirty="0"/>
              <a:t>Hypotheses and null hypotheses</a:t>
            </a:r>
          </a:p>
          <a:p>
            <a:endParaRPr lang="en-US" dirty="0"/>
          </a:p>
          <a:p>
            <a:r>
              <a:rPr lang="en-US" dirty="0"/>
              <a:t>Statistical significance</a:t>
            </a:r>
          </a:p>
          <a:p>
            <a:endParaRPr lang="en-US" dirty="0"/>
          </a:p>
          <a:p>
            <a:r>
              <a:rPr lang="en-US" dirty="0"/>
              <a:t>Introduction to SPSS</a:t>
            </a:r>
          </a:p>
          <a:p>
            <a:endParaRPr lang="en-US" dirty="0"/>
          </a:p>
          <a:p>
            <a:r>
              <a:rPr lang="en-US" dirty="0"/>
              <a:t>How to make your own variables</a:t>
            </a:r>
          </a:p>
        </p:txBody>
      </p:sp>
    </p:spTree>
    <p:extLst>
      <p:ext uri="{BB962C8B-B14F-4D97-AF65-F5344CB8AC3E}">
        <p14:creationId xmlns:p14="http://schemas.microsoft.com/office/powerpoint/2010/main" val="3097774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9487AF-CCA3-4C32-8A49-92B67FC03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 of Statistics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5409EE7-2FB1-422C-8040-51493FBCCB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Deductive logic of research</a:t>
            </a:r>
          </a:p>
          <a:p>
            <a:endParaRPr lang="en-US" dirty="0"/>
          </a:p>
          <a:p>
            <a:r>
              <a:rPr lang="en-US" dirty="0"/>
              <a:t>What we do:</a:t>
            </a:r>
          </a:p>
          <a:p>
            <a:pPr lvl="1"/>
            <a:r>
              <a:rPr lang="en-US" dirty="0"/>
              <a:t>Derive hypotheses from the theory</a:t>
            </a:r>
          </a:p>
          <a:p>
            <a:pPr lvl="1"/>
            <a:r>
              <a:rPr lang="en-US" dirty="0"/>
              <a:t>Define variables and operationalize our concepts</a:t>
            </a:r>
          </a:p>
          <a:p>
            <a:pPr lvl="1"/>
            <a:r>
              <a:rPr lang="en-US" dirty="0"/>
              <a:t>Collect the data</a:t>
            </a:r>
          </a:p>
          <a:p>
            <a:pPr lvl="1"/>
            <a:r>
              <a:rPr lang="en-US" dirty="0"/>
              <a:t>Test the hypotheses using statistical models</a:t>
            </a:r>
          </a:p>
          <a:p>
            <a:pPr lvl="1"/>
            <a:r>
              <a:rPr lang="en-US" dirty="0"/>
              <a:t>Provide interpretation and decide whether our hypotheses hold or not</a:t>
            </a:r>
          </a:p>
          <a:p>
            <a:endParaRPr lang="en-US" dirty="0"/>
          </a:p>
          <a:p>
            <a:r>
              <a:rPr lang="en-US" dirty="0"/>
              <a:t>This all requires more than just few cases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35382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F52249-2DA4-495A-95B9-CDB7AA3C9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3764E3C-75CF-4B8E-BBA8-1066F6D76A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Measurable items that change their values</a:t>
            </a:r>
          </a:p>
          <a:p>
            <a:endParaRPr lang="en-US" dirty="0"/>
          </a:p>
          <a:p>
            <a:r>
              <a:rPr lang="en-US" dirty="0"/>
              <a:t>Number of cars on highways, maximum daily temperature, local turnout in elections</a:t>
            </a:r>
          </a:p>
          <a:p>
            <a:endParaRPr lang="en-US" dirty="0"/>
          </a:p>
          <a:p>
            <a:r>
              <a:rPr lang="en-US" dirty="0"/>
              <a:t>Independent (predictor) and dependent (outcome) variables</a:t>
            </a:r>
          </a:p>
          <a:p>
            <a:endParaRPr lang="en-US" dirty="0"/>
          </a:p>
          <a:p>
            <a:r>
              <a:rPr lang="en-US" dirty="0"/>
              <a:t>Main tool for testing hypotheses</a:t>
            </a:r>
          </a:p>
          <a:p>
            <a:endParaRPr lang="en-US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74492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85A4EF-71E7-4392-8664-5DB6D5E67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Levels of Measurement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F9F2AFE-DDD0-4FBF-A696-873BE37B47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Completely different categorization of variables than IV and DV</a:t>
            </a:r>
          </a:p>
          <a:p>
            <a:endParaRPr lang="en-US" dirty="0"/>
          </a:p>
          <a:p>
            <a:r>
              <a:rPr lang="en-US" dirty="0"/>
              <a:t>Categorical:</a:t>
            </a:r>
          </a:p>
          <a:p>
            <a:pPr lvl="1"/>
            <a:r>
              <a:rPr lang="en-US" dirty="0"/>
              <a:t>Nominal</a:t>
            </a:r>
          </a:p>
          <a:p>
            <a:pPr lvl="1"/>
            <a:r>
              <a:rPr lang="en-US" dirty="0"/>
              <a:t>Ordinal</a:t>
            </a:r>
          </a:p>
          <a:p>
            <a:endParaRPr lang="en-US" dirty="0"/>
          </a:p>
          <a:p>
            <a:r>
              <a:rPr lang="en-US" dirty="0"/>
              <a:t>Continuous:</a:t>
            </a:r>
          </a:p>
          <a:p>
            <a:pPr lvl="1"/>
            <a:r>
              <a:rPr lang="en-US" dirty="0"/>
              <a:t>Interval</a:t>
            </a:r>
          </a:p>
          <a:p>
            <a:pPr lvl="1"/>
            <a:r>
              <a:rPr lang="en-US" dirty="0"/>
              <a:t>Ratio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81576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2E1E15-4372-4498-AC4B-5939ACAB0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Nominal Variables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1BDB273-9120-4A37-AAD6-EFAB06A788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Their values cannot be ordered in a logical way</a:t>
            </a:r>
          </a:p>
          <a:p>
            <a:endParaRPr lang="en-US" dirty="0"/>
          </a:p>
          <a:p>
            <a:r>
              <a:rPr lang="en-US" dirty="0"/>
              <a:t>Names of towns, names of streets, telephone numbers, colors, species of animals, numbers of players</a:t>
            </a:r>
          </a:p>
          <a:p>
            <a:endParaRPr lang="en-US" dirty="0"/>
          </a:p>
          <a:p>
            <a:r>
              <a:rPr lang="en-US" dirty="0"/>
              <a:t>Binary variables – nominal variable with just two values</a:t>
            </a:r>
          </a:p>
          <a:p>
            <a:pPr lvl="1"/>
            <a:r>
              <a:rPr lang="en-US" dirty="0"/>
              <a:t>Someone is employed or he/she is not employed</a:t>
            </a:r>
          </a:p>
          <a:p>
            <a:pPr lvl="1"/>
            <a:r>
              <a:rPr lang="en-US" dirty="0"/>
              <a:t>Citizen either voted in election or did not vote</a:t>
            </a:r>
          </a:p>
          <a:p>
            <a:pPr lvl="1"/>
            <a:r>
              <a:rPr lang="en-US" dirty="0"/>
              <a:t>You either attend this lecture or you do not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90435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1844DD-2100-497A-87F7-E8EB21B13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Ordinal Variables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7B3D66B-DB6C-46B5-830E-FA31CDD070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Their values can be ranked in a logical way however we cannot tell exact differences between the values</a:t>
            </a:r>
          </a:p>
          <a:p>
            <a:endParaRPr lang="en-US" dirty="0"/>
          </a:p>
          <a:p>
            <a:r>
              <a:rPr lang="en-US" dirty="0"/>
              <a:t>School grades, Olympic medals, military ranks, age groups</a:t>
            </a:r>
          </a:p>
          <a:p>
            <a:endParaRPr lang="en-US" dirty="0"/>
          </a:p>
          <a:p>
            <a:r>
              <a:rPr lang="en-US" dirty="0"/>
              <a:t>Ordinal variables tell us more than nominal variables (ordering values) but less than interval and ratio variables</a:t>
            </a:r>
          </a:p>
        </p:txBody>
      </p:sp>
    </p:spTree>
    <p:extLst>
      <p:ext uri="{BB962C8B-B14F-4D97-AF65-F5344CB8AC3E}">
        <p14:creationId xmlns:p14="http://schemas.microsoft.com/office/powerpoint/2010/main" val="3858927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0EA6C0-3E2D-468E-AEFF-0FA28B43C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Interval and Ratio Variables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963DC70-DA6D-46C7-91F1-AB111C6F0E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Interval:</a:t>
            </a:r>
          </a:p>
          <a:p>
            <a:pPr lvl="1"/>
            <a:r>
              <a:rPr lang="en-US" dirty="0"/>
              <a:t>We can order the values and we know the differences</a:t>
            </a:r>
          </a:p>
          <a:p>
            <a:pPr lvl="1"/>
            <a:r>
              <a:rPr lang="en-US" dirty="0"/>
              <a:t>Equal intervals on a scale represent equal differences</a:t>
            </a:r>
          </a:p>
          <a:p>
            <a:pPr lvl="1"/>
            <a:r>
              <a:rPr lang="en-US" dirty="0"/>
              <a:t>Temperature in Celsius</a:t>
            </a:r>
          </a:p>
          <a:p>
            <a:endParaRPr lang="en-US" dirty="0"/>
          </a:p>
          <a:p>
            <a:r>
              <a:rPr lang="en-US" dirty="0"/>
              <a:t>Ratio:</a:t>
            </a:r>
          </a:p>
          <a:p>
            <a:pPr lvl="1"/>
            <a:r>
              <a:rPr lang="en-US" dirty="0"/>
              <a:t>Same as interval but ratios of values are meaningful</a:t>
            </a:r>
          </a:p>
          <a:p>
            <a:pPr lvl="1"/>
            <a:r>
              <a:rPr lang="en-US" dirty="0"/>
              <a:t>They have to contain a true zero</a:t>
            </a:r>
          </a:p>
          <a:p>
            <a:pPr lvl="1"/>
            <a:r>
              <a:rPr lang="en-US" dirty="0"/>
              <a:t>Distance in kilometers, time in seconds</a:t>
            </a:r>
          </a:p>
          <a:p>
            <a:endParaRPr lang="en-US" dirty="0"/>
          </a:p>
          <a:p>
            <a:r>
              <a:rPr lang="en-US" dirty="0"/>
              <a:t>In SPSS interval and ratio variables are under the same label (scale)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91658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D651F7-0074-4621-A9CC-0D6F6D763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Continuous or Discrete?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FB555AD-3E18-45E9-A25C-9C1334009F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Scale (interval, ratio) variables can be either:</a:t>
            </a:r>
          </a:p>
          <a:p>
            <a:pPr lvl="1"/>
            <a:r>
              <a:rPr lang="en-US" dirty="0"/>
              <a:t>Continuous</a:t>
            </a:r>
          </a:p>
          <a:p>
            <a:pPr lvl="1"/>
            <a:r>
              <a:rPr lang="en-US" dirty="0"/>
              <a:t>Discrete</a:t>
            </a:r>
          </a:p>
          <a:p>
            <a:endParaRPr lang="en-US" dirty="0"/>
          </a:p>
          <a:p>
            <a:r>
              <a:rPr lang="en-US" dirty="0"/>
              <a:t>Depends on whether the values can take any values on a scale</a:t>
            </a:r>
          </a:p>
          <a:p>
            <a:endParaRPr lang="en-US" dirty="0"/>
          </a:p>
          <a:p>
            <a:r>
              <a:rPr lang="en-US" dirty="0"/>
              <a:t>Success rate in a test (in %)</a:t>
            </a:r>
          </a:p>
          <a:p>
            <a:r>
              <a:rPr lang="en-US" dirty="0"/>
              <a:t>Number of kids in families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44393061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7666</TotalTime>
  <Words>764</Words>
  <Application>Microsoft Office PowerPoint</Application>
  <PresentationFormat>Širokouhlá</PresentationFormat>
  <Paragraphs>144</Paragraphs>
  <Slides>16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Motív Office</vt:lpstr>
      <vt:lpstr>Introduction to Statistics and SPSS</vt:lpstr>
      <vt:lpstr>Aim of this lecture</vt:lpstr>
      <vt:lpstr>Logic of Statistics</vt:lpstr>
      <vt:lpstr>Variables</vt:lpstr>
      <vt:lpstr>Levels of Measurement</vt:lpstr>
      <vt:lpstr>Nominal Variables</vt:lpstr>
      <vt:lpstr>Ordinal Variables</vt:lpstr>
      <vt:lpstr>Interval and Ratio Variables</vt:lpstr>
      <vt:lpstr>Continuous or Discrete?</vt:lpstr>
      <vt:lpstr>Prezentácia programu PowerPoint</vt:lpstr>
      <vt:lpstr>Population and Sample</vt:lpstr>
      <vt:lpstr>Population and Sample</vt:lpstr>
      <vt:lpstr>Hypotheses</vt:lpstr>
      <vt:lpstr>Statistical Significance</vt:lpstr>
      <vt:lpstr>Prezentácia programu PowerPoint</vt:lpstr>
      <vt:lpstr>Statistical Significance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Peter</dc:creator>
  <cp:lastModifiedBy>Peter</cp:lastModifiedBy>
  <cp:revision>111</cp:revision>
  <dcterms:created xsi:type="dcterms:W3CDTF">2019-09-18T08:38:58Z</dcterms:created>
  <dcterms:modified xsi:type="dcterms:W3CDTF">2020-12-16T10:03:10Z</dcterms:modified>
</cp:coreProperties>
</file>