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5" r:id="rId3"/>
    <p:sldId id="257" r:id="rId4"/>
    <p:sldId id="274"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4"/>
    <p:restoredTop sz="94624"/>
  </p:normalViewPr>
  <p:slideViewPr>
    <p:cSldViewPr snapToGrid="0" snapToObjects="1">
      <p:cViewPr varScale="1">
        <p:scale>
          <a:sx n="113" d="100"/>
          <a:sy n="113" d="100"/>
        </p:scale>
        <p:origin x="2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D3977-96C1-C14D-BAA4-4C8FACB3E9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EC3454-E23E-ED44-9F4E-8946BF9537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2347357-41CA-3A40-9242-5954DC2EE82E}"/>
              </a:ext>
            </a:extLst>
          </p:cNvPr>
          <p:cNvSpPr>
            <a:spLocks noGrp="1"/>
          </p:cNvSpPr>
          <p:nvPr>
            <p:ph type="dt" sz="half" idx="10"/>
          </p:nvPr>
        </p:nvSpPr>
        <p:spPr/>
        <p:txBody>
          <a:bodyPr/>
          <a:lstStyle/>
          <a:p>
            <a:fld id="{CA027268-3782-8145-B9A7-7024EF6C3399}" type="datetimeFigureOut">
              <a:rPr lang="en-US" smtClean="0"/>
              <a:t>10/26/20</a:t>
            </a:fld>
            <a:endParaRPr lang="en-US"/>
          </a:p>
        </p:txBody>
      </p:sp>
      <p:sp>
        <p:nvSpPr>
          <p:cNvPr id="5" name="Footer Placeholder 4">
            <a:extLst>
              <a:ext uri="{FF2B5EF4-FFF2-40B4-BE49-F238E27FC236}">
                <a16:creationId xmlns:a16="http://schemas.microsoft.com/office/drawing/2014/main" id="{6C5FFF7A-AF17-9C4C-B0D5-DE926C5079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CC71A9-5E66-D54D-8AAC-68F53CC44A05}"/>
              </a:ext>
            </a:extLst>
          </p:cNvPr>
          <p:cNvSpPr>
            <a:spLocks noGrp="1"/>
          </p:cNvSpPr>
          <p:nvPr>
            <p:ph type="sldNum" sz="quarter" idx="12"/>
          </p:nvPr>
        </p:nvSpPr>
        <p:spPr/>
        <p:txBody>
          <a:bodyPr/>
          <a:lstStyle/>
          <a:p>
            <a:fld id="{6C3B63F5-7668-774A-9EF5-956FE63DA19F}" type="slidenum">
              <a:rPr lang="en-US" smtClean="0"/>
              <a:t>‹#›</a:t>
            </a:fld>
            <a:endParaRPr lang="en-US"/>
          </a:p>
        </p:txBody>
      </p:sp>
    </p:spTree>
    <p:extLst>
      <p:ext uri="{BB962C8B-B14F-4D97-AF65-F5344CB8AC3E}">
        <p14:creationId xmlns:p14="http://schemas.microsoft.com/office/powerpoint/2010/main" val="2349294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967BC-045C-6345-95C8-93CA8382013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CA61B12-894C-8640-A809-970FACC4F53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463E66-3EAE-2146-AD45-9B402776E28B}"/>
              </a:ext>
            </a:extLst>
          </p:cNvPr>
          <p:cNvSpPr>
            <a:spLocks noGrp="1"/>
          </p:cNvSpPr>
          <p:nvPr>
            <p:ph type="dt" sz="half" idx="10"/>
          </p:nvPr>
        </p:nvSpPr>
        <p:spPr/>
        <p:txBody>
          <a:bodyPr/>
          <a:lstStyle/>
          <a:p>
            <a:fld id="{CA027268-3782-8145-B9A7-7024EF6C3399}" type="datetimeFigureOut">
              <a:rPr lang="en-US" smtClean="0"/>
              <a:t>10/26/20</a:t>
            </a:fld>
            <a:endParaRPr lang="en-US"/>
          </a:p>
        </p:txBody>
      </p:sp>
      <p:sp>
        <p:nvSpPr>
          <p:cNvPr id="5" name="Footer Placeholder 4">
            <a:extLst>
              <a:ext uri="{FF2B5EF4-FFF2-40B4-BE49-F238E27FC236}">
                <a16:creationId xmlns:a16="http://schemas.microsoft.com/office/drawing/2014/main" id="{18F94C2B-8BFD-1A40-9C20-78C543BEBC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8D9433-F864-1A4B-A866-3B27FFF02C0B}"/>
              </a:ext>
            </a:extLst>
          </p:cNvPr>
          <p:cNvSpPr>
            <a:spLocks noGrp="1"/>
          </p:cNvSpPr>
          <p:nvPr>
            <p:ph type="sldNum" sz="quarter" idx="12"/>
          </p:nvPr>
        </p:nvSpPr>
        <p:spPr/>
        <p:txBody>
          <a:bodyPr/>
          <a:lstStyle/>
          <a:p>
            <a:fld id="{6C3B63F5-7668-774A-9EF5-956FE63DA19F}" type="slidenum">
              <a:rPr lang="en-US" smtClean="0"/>
              <a:t>‹#›</a:t>
            </a:fld>
            <a:endParaRPr lang="en-US"/>
          </a:p>
        </p:txBody>
      </p:sp>
    </p:spTree>
    <p:extLst>
      <p:ext uri="{BB962C8B-B14F-4D97-AF65-F5344CB8AC3E}">
        <p14:creationId xmlns:p14="http://schemas.microsoft.com/office/powerpoint/2010/main" val="2730016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A67EE8-AFC2-6F4F-AC7E-C2222AEC894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47101C4-1973-A34A-B765-3C48CEC113D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C3A48A-C3E8-554B-A3D7-8019A7343410}"/>
              </a:ext>
            </a:extLst>
          </p:cNvPr>
          <p:cNvSpPr>
            <a:spLocks noGrp="1"/>
          </p:cNvSpPr>
          <p:nvPr>
            <p:ph type="dt" sz="half" idx="10"/>
          </p:nvPr>
        </p:nvSpPr>
        <p:spPr/>
        <p:txBody>
          <a:bodyPr/>
          <a:lstStyle/>
          <a:p>
            <a:fld id="{CA027268-3782-8145-B9A7-7024EF6C3399}" type="datetimeFigureOut">
              <a:rPr lang="en-US" smtClean="0"/>
              <a:t>10/26/20</a:t>
            </a:fld>
            <a:endParaRPr lang="en-US"/>
          </a:p>
        </p:txBody>
      </p:sp>
      <p:sp>
        <p:nvSpPr>
          <p:cNvPr id="5" name="Footer Placeholder 4">
            <a:extLst>
              <a:ext uri="{FF2B5EF4-FFF2-40B4-BE49-F238E27FC236}">
                <a16:creationId xmlns:a16="http://schemas.microsoft.com/office/drawing/2014/main" id="{10C5C5EB-D51D-0C42-B486-6C02C5D3EE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7EBC4D-BE79-C244-9ABF-BC4135EC3333}"/>
              </a:ext>
            </a:extLst>
          </p:cNvPr>
          <p:cNvSpPr>
            <a:spLocks noGrp="1"/>
          </p:cNvSpPr>
          <p:nvPr>
            <p:ph type="sldNum" sz="quarter" idx="12"/>
          </p:nvPr>
        </p:nvSpPr>
        <p:spPr/>
        <p:txBody>
          <a:bodyPr/>
          <a:lstStyle/>
          <a:p>
            <a:fld id="{6C3B63F5-7668-774A-9EF5-956FE63DA19F}" type="slidenum">
              <a:rPr lang="en-US" smtClean="0"/>
              <a:t>‹#›</a:t>
            </a:fld>
            <a:endParaRPr lang="en-US"/>
          </a:p>
        </p:txBody>
      </p:sp>
    </p:spTree>
    <p:extLst>
      <p:ext uri="{BB962C8B-B14F-4D97-AF65-F5344CB8AC3E}">
        <p14:creationId xmlns:p14="http://schemas.microsoft.com/office/powerpoint/2010/main" val="1328854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B531B-1978-534B-A431-925AACC25D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42009E-9987-204E-9943-5918D10474C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FF0818-AFDE-674A-9EE2-9C8803ECAAF9}"/>
              </a:ext>
            </a:extLst>
          </p:cNvPr>
          <p:cNvSpPr>
            <a:spLocks noGrp="1"/>
          </p:cNvSpPr>
          <p:nvPr>
            <p:ph type="dt" sz="half" idx="10"/>
          </p:nvPr>
        </p:nvSpPr>
        <p:spPr/>
        <p:txBody>
          <a:bodyPr/>
          <a:lstStyle/>
          <a:p>
            <a:fld id="{CA027268-3782-8145-B9A7-7024EF6C3399}" type="datetimeFigureOut">
              <a:rPr lang="en-US" smtClean="0"/>
              <a:t>10/26/20</a:t>
            </a:fld>
            <a:endParaRPr lang="en-US"/>
          </a:p>
        </p:txBody>
      </p:sp>
      <p:sp>
        <p:nvSpPr>
          <p:cNvPr id="5" name="Footer Placeholder 4">
            <a:extLst>
              <a:ext uri="{FF2B5EF4-FFF2-40B4-BE49-F238E27FC236}">
                <a16:creationId xmlns:a16="http://schemas.microsoft.com/office/drawing/2014/main" id="{01F82B96-91A4-5E40-AA2D-3439A96F63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9EEB78-7174-6F4C-A704-4335C2F2D94F}"/>
              </a:ext>
            </a:extLst>
          </p:cNvPr>
          <p:cNvSpPr>
            <a:spLocks noGrp="1"/>
          </p:cNvSpPr>
          <p:nvPr>
            <p:ph type="sldNum" sz="quarter" idx="12"/>
          </p:nvPr>
        </p:nvSpPr>
        <p:spPr/>
        <p:txBody>
          <a:bodyPr/>
          <a:lstStyle/>
          <a:p>
            <a:fld id="{6C3B63F5-7668-774A-9EF5-956FE63DA19F}" type="slidenum">
              <a:rPr lang="en-US" smtClean="0"/>
              <a:t>‹#›</a:t>
            </a:fld>
            <a:endParaRPr lang="en-US"/>
          </a:p>
        </p:txBody>
      </p:sp>
    </p:spTree>
    <p:extLst>
      <p:ext uri="{BB962C8B-B14F-4D97-AF65-F5344CB8AC3E}">
        <p14:creationId xmlns:p14="http://schemas.microsoft.com/office/powerpoint/2010/main" val="4203345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4ED42-D078-654F-89EF-92B21191CB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2A37F85-F921-E24F-B603-60A9B779FD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5841C12-F4B4-704E-9FFF-233EB0B18421}"/>
              </a:ext>
            </a:extLst>
          </p:cNvPr>
          <p:cNvSpPr>
            <a:spLocks noGrp="1"/>
          </p:cNvSpPr>
          <p:nvPr>
            <p:ph type="dt" sz="half" idx="10"/>
          </p:nvPr>
        </p:nvSpPr>
        <p:spPr/>
        <p:txBody>
          <a:bodyPr/>
          <a:lstStyle/>
          <a:p>
            <a:fld id="{CA027268-3782-8145-B9A7-7024EF6C3399}" type="datetimeFigureOut">
              <a:rPr lang="en-US" smtClean="0"/>
              <a:t>10/26/20</a:t>
            </a:fld>
            <a:endParaRPr lang="en-US"/>
          </a:p>
        </p:txBody>
      </p:sp>
      <p:sp>
        <p:nvSpPr>
          <p:cNvPr id="5" name="Footer Placeholder 4">
            <a:extLst>
              <a:ext uri="{FF2B5EF4-FFF2-40B4-BE49-F238E27FC236}">
                <a16:creationId xmlns:a16="http://schemas.microsoft.com/office/drawing/2014/main" id="{2CB63919-7BF2-FA44-9E42-CD1B51FBFB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3DD1D3-190F-7043-A0C8-EE5FEFA815E5}"/>
              </a:ext>
            </a:extLst>
          </p:cNvPr>
          <p:cNvSpPr>
            <a:spLocks noGrp="1"/>
          </p:cNvSpPr>
          <p:nvPr>
            <p:ph type="sldNum" sz="quarter" idx="12"/>
          </p:nvPr>
        </p:nvSpPr>
        <p:spPr/>
        <p:txBody>
          <a:bodyPr/>
          <a:lstStyle/>
          <a:p>
            <a:fld id="{6C3B63F5-7668-774A-9EF5-956FE63DA19F}" type="slidenum">
              <a:rPr lang="en-US" smtClean="0"/>
              <a:t>‹#›</a:t>
            </a:fld>
            <a:endParaRPr lang="en-US"/>
          </a:p>
        </p:txBody>
      </p:sp>
    </p:spTree>
    <p:extLst>
      <p:ext uri="{BB962C8B-B14F-4D97-AF65-F5344CB8AC3E}">
        <p14:creationId xmlns:p14="http://schemas.microsoft.com/office/powerpoint/2010/main" val="2075902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0355E-39A7-3F49-8215-C6D100A24E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61043B-489A-9F42-8A7C-F570FDB3548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3E19837-3F6C-5746-80BA-D71AD2AB761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1C1D22A-D0E4-FB47-AFFD-53B025B1CA35}"/>
              </a:ext>
            </a:extLst>
          </p:cNvPr>
          <p:cNvSpPr>
            <a:spLocks noGrp="1"/>
          </p:cNvSpPr>
          <p:nvPr>
            <p:ph type="dt" sz="half" idx="10"/>
          </p:nvPr>
        </p:nvSpPr>
        <p:spPr/>
        <p:txBody>
          <a:bodyPr/>
          <a:lstStyle/>
          <a:p>
            <a:fld id="{CA027268-3782-8145-B9A7-7024EF6C3399}" type="datetimeFigureOut">
              <a:rPr lang="en-US" smtClean="0"/>
              <a:t>10/26/20</a:t>
            </a:fld>
            <a:endParaRPr lang="en-US"/>
          </a:p>
        </p:txBody>
      </p:sp>
      <p:sp>
        <p:nvSpPr>
          <p:cNvPr id="6" name="Footer Placeholder 5">
            <a:extLst>
              <a:ext uri="{FF2B5EF4-FFF2-40B4-BE49-F238E27FC236}">
                <a16:creationId xmlns:a16="http://schemas.microsoft.com/office/drawing/2014/main" id="{AE9FF5E4-641F-9E44-87F9-CADC37778D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6C9E72-018F-044C-A1A9-B0032ED4C2D5}"/>
              </a:ext>
            </a:extLst>
          </p:cNvPr>
          <p:cNvSpPr>
            <a:spLocks noGrp="1"/>
          </p:cNvSpPr>
          <p:nvPr>
            <p:ph type="sldNum" sz="quarter" idx="12"/>
          </p:nvPr>
        </p:nvSpPr>
        <p:spPr/>
        <p:txBody>
          <a:bodyPr/>
          <a:lstStyle/>
          <a:p>
            <a:fld id="{6C3B63F5-7668-774A-9EF5-956FE63DA19F}" type="slidenum">
              <a:rPr lang="en-US" smtClean="0"/>
              <a:t>‹#›</a:t>
            </a:fld>
            <a:endParaRPr lang="en-US"/>
          </a:p>
        </p:txBody>
      </p:sp>
    </p:spTree>
    <p:extLst>
      <p:ext uri="{BB962C8B-B14F-4D97-AF65-F5344CB8AC3E}">
        <p14:creationId xmlns:p14="http://schemas.microsoft.com/office/powerpoint/2010/main" val="1487159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E10B4-CE25-4046-956B-D6FE2910251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78BDBD-5813-4945-86D7-33128F676A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0B3B396-5EB8-FD47-B432-F2B08BCD3B0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E86C79-EB3A-F946-852D-021951D379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259B5BA-C1A8-154A-8F9F-77CA83857E8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4A33C39-2EEE-7643-9F29-B912FBEC34AC}"/>
              </a:ext>
            </a:extLst>
          </p:cNvPr>
          <p:cNvSpPr>
            <a:spLocks noGrp="1"/>
          </p:cNvSpPr>
          <p:nvPr>
            <p:ph type="dt" sz="half" idx="10"/>
          </p:nvPr>
        </p:nvSpPr>
        <p:spPr/>
        <p:txBody>
          <a:bodyPr/>
          <a:lstStyle/>
          <a:p>
            <a:fld id="{CA027268-3782-8145-B9A7-7024EF6C3399}" type="datetimeFigureOut">
              <a:rPr lang="en-US" smtClean="0"/>
              <a:t>10/26/20</a:t>
            </a:fld>
            <a:endParaRPr lang="en-US"/>
          </a:p>
        </p:txBody>
      </p:sp>
      <p:sp>
        <p:nvSpPr>
          <p:cNvPr id="8" name="Footer Placeholder 7">
            <a:extLst>
              <a:ext uri="{FF2B5EF4-FFF2-40B4-BE49-F238E27FC236}">
                <a16:creationId xmlns:a16="http://schemas.microsoft.com/office/drawing/2014/main" id="{AB42A67D-769D-8742-9785-6B7B092329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DC2DC25-95E7-6B4D-8F20-BC50062FBD4A}"/>
              </a:ext>
            </a:extLst>
          </p:cNvPr>
          <p:cNvSpPr>
            <a:spLocks noGrp="1"/>
          </p:cNvSpPr>
          <p:nvPr>
            <p:ph type="sldNum" sz="quarter" idx="12"/>
          </p:nvPr>
        </p:nvSpPr>
        <p:spPr/>
        <p:txBody>
          <a:bodyPr/>
          <a:lstStyle/>
          <a:p>
            <a:fld id="{6C3B63F5-7668-774A-9EF5-956FE63DA19F}" type="slidenum">
              <a:rPr lang="en-US" smtClean="0"/>
              <a:t>‹#›</a:t>
            </a:fld>
            <a:endParaRPr lang="en-US"/>
          </a:p>
        </p:txBody>
      </p:sp>
    </p:spTree>
    <p:extLst>
      <p:ext uri="{BB962C8B-B14F-4D97-AF65-F5344CB8AC3E}">
        <p14:creationId xmlns:p14="http://schemas.microsoft.com/office/powerpoint/2010/main" val="3199677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1ADC-6B83-0D40-A535-93A59A1418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E1DBFB-C3E2-E648-A805-8EAE2AD4D302}"/>
              </a:ext>
            </a:extLst>
          </p:cNvPr>
          <p:cNvSpPr>
            <a:spLocks noGrp="1"/>
          </p:cNvSpPr>
          <p:nvPr>
            <p:ph type="dt" sz="half" idx="10"/>
          </p:nvPr>
        </p:nvSpPr>
        <p:spPr/>
        <p:txBody>
          <a:bodyPr/>
          <a:lstStyle/>
          <a:p>
            <a:fld id="{CA027268-3782-8145-B9A7-7024EF6C3399}" type="datetimeFigureOut">
              <a:rPr lang="en-US" smtClean="0"/>
              <a:t>10/26/20</a:t>
            </a:fld>
            <a:endParaRPr lang="en-US"/>
          </a:p>
        </p:txBody>
      </p:sp>
      <p:sp>
        <p:nvSpPr>
          <p:cNvPr id="4" name="Footer Placeholder 3">
            <a:extLst>
              <a:ext uri="{FF2B5EF4-FFF2-40B4-BE49-F238E27FC236}">
                <a16:creationId xmlns:a16="http://schemas.microsoft.com/office/drawing/2014/main" id="{4E7F00DE-3EEE-3543-86B9-9C17BCF4B5B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E94743-4D4E-1A42-A716-FECCB248121A}"/>
              </a:ext>
            </a:extLst>
          </p:cNvPr>
          <p:cNvSpPr>
            <a:spLocks noGrp="1"/>
          </p:cNvSpPr>
          <p:nvPr>
            <p:ph type="sldNum" sz="quarter" idx="12"/>
          </p:nvPr>
        </p:nvSpPr>
        <p:spPr/>
        <p:txBody>
          <a:bodyPr/>
          <a:lstStyle/>
          <a:p>
            <a:fld id="{6C3B63F5-7668-774A-9EF5-956FE63DA19F}" type="slidenum">
              <a:rPr lang="en-US" smtClean="0"/>
              <a:t>‹#›</a:t>
            </a:fld>
            <a:endParaRPr lang="en-US"/>
          </a:p>
        </p:txBody>
      </p:sp>
    </p:spTree>
    <p:extLst>
      <p:ext uri="{BB962C8B-B14F-4D97-AF65-F5344CB8AC3E}">
        <p14:creationId xmlns:p14="http://schemas.microsoft.com/office/powerpoint/2010/main" val="1208170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CB48FC-3339-2149-A313-7599EFB9B869}"/>
              </a:ext>
            </a:extLst>
          </p:cNvPr>
          <p:cNvSpPr>
            <a:spLocks noGrp="1"/>
          </p:cNvSpPr>
          <p:nvPr>
            <p:ph type="dt" sz="half" idx="10"/>
          </p:nvPr>
        </p:nvSpPr>
        <p:spPr/>
        <p:txBody>
          <a:bodyPr/>
          <a:lstStyle/>
          <a:p>
            <a:fld id="{CA027268-3782-8145-B9A7-7024EF6C3399}" type="datetimeFigureOut">
              <a:rPr lang="en-US" smtClean="0"/>
              <a:t>10/26/20</a:t>
            </a:fld>
            <a:endParaRPr lang="en-US"/>
          </a:p>
        </p:txBody>
      </p:sp>
      <p:sp>
        <p:nvSpPr>
          <p:cNvPr id="3" name="Footer Placeholder 2">
            <a:extLst>
              <a:ext uri="{FF2B5EF4-FFF2-40B4-BE49-F238E27FC236}">
                <a16:creationId xmlns:a16="http://schemas.microsoft.com/office/drawing/2014/main" id="{E56A8A4F-B32F-7544-85F6-432D6528B4F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AB72F1-2395-EE44-9494-E8256046CB28}"/>
              </a:ext>
            </a:extLst>
          </p:cNvPr>
          <p:cNvSpPr>
            <a:spLocks noGrp="1"/>
          </p:cNvSpPr>
          <p:nvPr>
            <p:ph type="sldNum" sz="quarter" idx="12"/>
          </p:nvPr>
        </p:nvSpPr>
        <p:spPr/>
        <p:txBody>
          <a:bodyPr/>
          <a:lstStyle/>
          <a:p>
            <a:fld id="{6C3B63F5-7668-774A-9EF5-956FE63DA19F}" type="slidenum">
              <a:rPr lang="en-US" smtClean="0"/>
              <a:t>‹#›</a:t>
            </a:fld>
            <a:endParaRPr lang="en-US"/>
          </a:p>
        </p:txBody>
      </p:sp>
    </p:spTree>
    <p:extLst>
      <p:ext uri="{BB962C8B-B14F-4D97-AF65-F5344CB8AC3E}">
        <p14:creationId xmlns:p14="http://schemas.microsoft.com/office/powerpoint/2010/main" val="132547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8BDEA-27D6-D04D-8D11-9644BA9AB0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F5A166D-7819-B44A-995C-5F1C574614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167186C-67F0-CA4B-B073-2C225C125C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FED902-F344-DC44-B531-E8E999205E06}"/>
              </a:ext>
            </a:extLst>
          </p:cNvPr>
          <p:cNvSpPr>
            <a:spLocks noGrp="1"/>
          </p:cNvSpPr>
          <p:nvPr>
            <p:ph type="dt" sz="half" idx="10"/>
          </p:nvPr>
        </p:nvSpPr>
        <p:spPr/>
        <p:txBody>
          <a:bodyPr/>
          <a:lstStyle/>
          <a:p>
            <a:fld id="{CA027268-3782-8145-B9A7-7024EF6C3399}" type="datetimeFigureOut">
              <a:rPr lang="en-US" smtClean="0"/>
              <a:t>10/26/20</a:t>
            </a:fld>
            <a:endParaRPr lang="en-US"/>
          </a:p>
        </p:txBody>
      </p:sp>
      <p:sp>
        <p:nvSpPr>
          <p:cNvPr id="6" name="Footer Placeholder 5">
            <a:extLst>
              <a:ext uri="{FF2B5EF4-FFF2-40B4-BE49-F238E27FC236}">
                <a16:creationId xmlns:a16="http://schemas.microsoft.com/office/drawing/2014/main" id="{040D78FC-E1C0-E74C-9B62-4D8E94BCA2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9920E4-5C58-0247-B0C2-5645C62B186E}"/>
              </a:ext>
            </a:extLst>
          </p:cNvPr>
          <p:cNvSpPr>
            <a:spLocks noGrp="1"/>
          </p:cNvSpPr>
          <p:nvPr>
            <p:ph type="sldNum" sz="quarter" idx="12"/>
          </p:nvPr>
        </p:nvSpPr>
        <p:spPr/>
        <p:txBody>
          <a:bodyPr/>
          <a:lstStyle/>
          <a:p>
            <a:fld id="{6C3B63F5-7668-774A-9EF5-956FE63DA19F}" type="slidenum">
              <a:rPr lang="en-US" smtClean="0"/>
              <a:t>‹#›</a:t>
            </a:fld>
            <a:endParaRPr lang="en-US"/>
          </a:p>
        </p:txBody>
      </p:sp>
    </p:spTree>
    <p:extLst>
      <p:ext uri="{BB962C8B-B14F-4D97-AF65-F5344CB8AC3E}">
        <p14:creationId xmlns:p14="http://schemas.microsoft.com/office/powerpoint/2010/main" val="2893499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CDA9B-4889-2640-8EE4-EFB949F8B8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5342E35-65B0-FF48-8C18-5732EBC0BE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30E11ED-5979-744B-990F-9202D575E4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5015E0E-54AA-4441-8E19-8FE8EA4A80D1}"/>
              </a:ext>
            </a:extLst>
          </p:cNvPr>
          <p:cNvSpPr>
            <a:spLocks noGrp="1"/>
          </p:cNvSpPr>
          <p:nvPr>
            <p:ph type="dt" sz="half" idx="10"/>
          </p:nvPr>
        </p:nvSpPr>
        <p:spPr/>
        <p:txBody>
          <a:bodyPr/>
          <a:lstStyle/>
          <a:p>
            <a:fld id="{CA027268-3782-8145-B9A7-7024EF6C3399}" type="datetimeFigureOut">
              <a:rPr lang="en-US" smtClean="0"/>
              <a:t>10/26/20</a:t>
            </a:fld>
            <a:endParaRPr lang="en-US"/>
          </a:p>
        </p:txBody>
      </p:sp>
      <p:sp>
        <p:nvSpPr>
          <p:cNvPr id="6" name="Footer Placeholder 5">
            <a:extLst>
              <a:ext uri="{FF2B5EF4-FFF2-40B4-BE49-F238E27FC236}">
                <a16:creationId xmlns:a16="http://schemas.microsoft.com/office/drawing/2014/main" id="{6309E3E5-4A82-934C-B058-2AA521BD58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4A234E-53F7-CE4B-8E18-ACD9791E497F}"/>
              </a:ext>
            </a:extLst>
          </p:cNvPr>
          <p:cNvSpPr>
            <a:spLocks noGrp="1"/>
          </p:cNvSpPr>
          <p:nvPr>
            <p:ph type="sldNum" sz="quarter" idx="12"/>
          </p:nvPr>
        </p:nvSpPr>
        <p:spPr/>
        <p:txBody>
          <a:bodyPr/>
          <a:lstStyle/>
          <a:p>
            <a:fld id="{6C3B63F5-7668-774A-9EF5-956FE63DA19F}" type="slidenum">
              <a:rPr lang="en-US" smtClean="0"/>
              <a:t>‹#›</a:t>
            </a:fld>
            <a:endParaRPr lang="en-US"/>
          </a:p>
        </p:txBody>
      </p:sp>
    </p:spTree>
    <p:extLst>
      <p:ext uri="{BB962C8B-B14F-4D97-AF65-F5344CB8AC3E}">
        <p14:creationId xmlns:p14="http://schemas.microsoft.com/office/powerpoint/2010/main" val="1772812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B6728B-B566-C84A-9262-7FDADA5BFE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AE2AE11-128E-CB46-9B0B-360F9BFEFB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288FAE-10B2-F142-9A43-05DBC8D20D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027268-3782-8145-B9A7-7024EF6C3399}" type="datetimeFigureOut">
              <a:rPr lang="en-US" smtClean="0"/>
              <a:t>10/26/20</a:t>
            </a:fld>
            <a:endParaRPr lang="en-US"/>
          </a:p>
        </p:txBody>
      </p:sp>
      <p:sp>
        <p:nvSpPr>
          <p:cNvPr id="5" name="Footer Placeholder 4">
            <a:extLst>
              <a:ext uri="{FF2B5EF4-FFF2-40B4-BE49-F238E27FC236}">
                <a16:creationId xmlns:a16="http://schemas.microsoft.com/office/drawing/2014/main" id="{C6DFD6F3-B2C9-7545-A2D3-37DC592170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07A0979-6B3D-AB43-8BA4-8D4DDEE16E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3B63F5-7668-774A-9EF5-956FE63DA19F}" type="slidenum">
              <a:rPr lang="en-US" smtClean="0"/>
              <a:t>‹#›</a:t>
            </a:fld>
            <a:endParaRPr lang="en-US"/>
          </a:p>
        </p:txBody>
      </p:sp>
    </p:spTree>
    <p:extLst>
      <p:ext uri="{BB962C8B-B14F-4D97-AF65-F5344CB8AC3E}">
        <p14:creationId xmlns:p14="http://schemas.microsoft.com/office/powerpoint/2010/main" val="1399036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5E750-8003-B64D-8B67-25C03629AA1C}"/>
              </a:ext>
            </a:extLst>
          </p:cNvPr>
          <p:cNvSpPr>
            <a:spLocks noGrp="1"/>
          </p:cNvSpPr>
          <p:nvPr>
            <p:ph type="ctrTitle"/>
          </p:nvPr>
        </p:nvSpPr>
        <p:spPr/>
        <p:txBody>
          <a:bodyPr/>
          <a:lstStyle/>
          <a:p>
            <a:r>
              <a:rPr lang="en-US" b="1" dirty="0"/>
              <a:t>Interviewing</a:t>
            </a:r>
            <a:endParaRPr lang="en-US" dirty="0"/>
          </a:p>
        </p:txBody>
      </p:sp>
      <p:sp>
        <p:nvSpPr>
          <p:cNvPr id="3" name="Subtitle 2">
            <a:extLst>
              <a:ext uri="{FF2B5EF4-FFF2-40B4-BE49-F238E27FC236}">
                <a16:creationId xmlns:a16="http://schemas.microsoft.com/office/drawing/2014/main" id="{66AB1B37-594B-974F-B5AA-9347CBF70D76}"/>
              </a:ext>
            </a:extLst>
          </p:cNvPr>
          <p:cNvSpPr>
            <a:spLocks noGrp="1"/>
          </p:cNvSpPr>
          <p:nvPr>
            <p:ph type="subTitle" idx="1"/>
          </p:nvPr>
        </p:nvSpPr>
        <p:spPr/>
        <p:txBody>
          <a:bodyPr/>
          <a:lstStyle/>
          <a:p>
            <a:r>
              <a:rPr lang="en-US" dirty="0"/>
              <a:t>Methodology of CDS</a:t>
            </a:r>
          </a:p>
          <a:p>
            <a:r>
              <a:rPr lang="en-US" dirty="0"/>
              <a:t>Fall 2020</a:t>
            </a:r>
          </a:p>
          <a:p>
            <a:r>
              <a:rPr lang="en-US" dirty="0"/>
              <a:t>Doc. Marek </a:t>
            </a:r>
            <a:r>
              <a:rPr lang="en-US" dirty="0" err="1"/>
              <a:t>Rybář</a:t>
            </a:r>
            <a:r>
              <a:rPr lang="en-US" dirty="0"/>
              <a:t>, PhD.</a:t>
            </a:r>
          </a:p>
        </p:txBody>
      </p:sp>
    </p:spTree>
    <p:extLst>
      <p:ext uri="{BB962C8B-B14F-4D97-AF65-F5344CB8AC3E}">
        <p14:creationId xmlns:p14="http://schemas.microsoft.com/office/powerpoint/2010/main" val="434275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66467-BB5A-3B47-ADFC-889C81C67AB1}"/>
              </a:ext>
            </a:extLst>
          </p:cNvPr>
          <p:cNvSpPr>
            <a:spLocks noGrp="1"/>
          </p:cNvSpPr>
          <p:nvPr>
            <p:ph type="title"/>
          </p:nvPr>
        </p:nvSpPr>
        <p:spPr/>
        <p:txBody>
          <a:bodyPr/>
          <a:lstStyle/>
          <a:p>
            <a:pPr algn="ctr"/>
            <a:r>
              <a:rPr lang="en-US" b="1" dirty="0"/>
              <a:t>Conducting interviews and capturing information</a:t>
            </a:r>
          </a:p>
        </p:txBody>
      </p:sp>
      <p:sp>
        <p:nvSpPr>
          <p:cNvPr id="3" name="Content Placeholder 2">
            <a:extLst>
              <a:ext uri="{FF2B5EF4-FFF2-40B4-BE49-F238E27FC236}">
                <a16:creationId xmlns:a16="http://schemas.microsoft.com/office/drawing/2014/main" id="{FB8E9715-B9FB-994B-900E-DFCBC49837F9}"/>
              </a:ext>
            </a:extLst>
          </p:cNvPr>
          <p:cNvSpPr>
            <a:spLocks noGrp="1"/>
          </p:cNvSpPr>
          <p:nvPr>
            <p:ph idx="1"/>
          </p:nvPr>
        </p:nvSpPr>
        <p:spPr/>
        <p:txBody>
          <a:bodyPr/>
          <a:lstStyle/>
          <a:p>
            <a:pPr algn="just"/>
            <a:r>
              <a:rPr lang="en-US" dirty="0"/>
              <a:t>interviewer effects, rapport, and the ethics of interviewing</a:t>
            </a:r>
            <a:r>
              <a:rPr lang="sk-SK" dirty="0">
                <a:effectLst/>
              </a:rPr>
              <a:t> </a:t>
            </a:r>
          </a:p>
          <a:p>
            <a:pPr algn="just"/>
            <a:r>
              <a:rPr lang="en-US" dirty="0"/>
              <a:t>recording interviews vs. taking notes</a:t>
            </a:r>
            <a:endParaRPr lang="sk-SK" dirty="0"/>
          </a:p>
          <a:p>
            <a:pPr algn="just"/>
            <a:r>
              <a:rPr lang="en-US" dirty="0"/>
              <a:t>transcribing is time-consuming but usually indispensable for subsequent analysis</a:t>
            </a:r>
            <a:endParaRPr lang="sk-SK" dirty="0"/>
          </a:p>
          <a:p>
            <a:pPr algn="just"/>
            <a:r>
              <a:rPr lang="en-US" dirty="0"/>
              <a:t>it is useful to prepare a coding scheme even before the first interview;</a:t>
            </a:r>
          </a:p>
          <a:p>
            <a:pPr algn="just"/>
            <a:r>
              <a:rPr lang="en-US" dirty="0"/>
              <a:t>coding schemes are modified as the interviews become more numerous but it is useful to have in mind some theoretical construct of what we expect to gain from the interviews</a:t>
            </a:r>
            <a:endParaRPr lang="sk-SK" dirty="0"/>
          </a:p>
          <a:p>
            <a:pPr algn="just"/>
            <a:endParaRPr lang="en-US" dirty="0"/>
          </a:p>
        </p:txBody>
      </p:sp>
    </p:spTree>
    <p:extLst>
      <p:ext uri="{BB962C8B-B14F-4D97-AF65-F5344CB8AC3E}">
        <p14:creationId xmlns:p14="http://schemas.microsoft.com/office/powerpoint/2010/main" val="2688269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1FDBA-8C87-234D-B3D8-68E8C3FEFAF6}"/>
              </a:ext>
            </a:extLst>
          </p:cNvPr>
          <p:cNvSpPr>
            <a:spLocks noGrp="1"/>
          </p:cNvSpPr>
          <p:nvPr>
            <p:ph type="title"/>
          </p:nvPr>
        </p:nvSpPr>
        <p:spPr/>
        <p:txBody>
          <a:bodyPr/>
          <a:lstStyle/>
          <a:p>
            <a:r>
              <a:rPr lang="en-US" b="1" dirty="0"/>
              <a:t>Types of questions</a:t>
            </a:r>
            <a:r>
              <a:rPr lang="sk-SK" dirty="0">
                <a:effectLst/>
              </a:rPr>
              <a:t> </a:t>
            </a:r>
            <a:r>
              <a:rPr lang="en-US" dirty="0"/>
              <a:t>(Beth L. Leech)</a:t>
            </a:r>
          </a:p>
        </p:txBody>
      </p:sp>
      <p:sp>
        <p:nvSpPr>
          <p:cNvPr id="3" name="Content Placeholder 2">
            <a:extLst>
              <a:ext uri="{FF2B5EF4-FFF2-40B4-BE49-F238E27FC236}">
                <a16:creationId xmlns:a16="http://schemas.microsoft.com/office/drawing/2014/main" id="{91815E5A-3918-724D-B8F2-25FB016C7579}"/>
              </a:ext>
            </a:extLst>
          </p:cNvPr>
          <p:cNvSpPr>
            <a:spLocks noGrp="1"/>
          </p:cNvSpPr>
          <p:nvPr>
            <p:ph idx="1"/>
          </p:nvPr>
        </p:nvSpPr>
        <p:spPr/>
        <p:txBody>
          <a:bodyPr>
            <a:normAutofit fontScale="92500" lnSpcReduction="10000"/>
          </a:bodyPr>
          <a:lstStyle/>
          <a:p>
            <a:pPr algn="just"/>
            <a:r>
              <a:rPr lang="en-US" i="1" dirty="0"/>
              <a:t>grand tour questions</a:t>
            </a:r>
            <a:r>
              <a:rPr lang="en-US" dirty="0"/>
              <a:t>: ask respondents to give a verbal tour of something they know well; it gets them talking but in a focused way (Could you describe a typical day in your organization?)</a:t>
            </a:r>
            <a:endParaRPr lang="sk-SK" dirty="0"/>
          </a:p>
          <a:p>
            <a:pPr algn="just"/>
            <a:r>
              <a:rPr lang="en-US" i="1" dirty="0"/>
              <a:t>example questions</a:t>
            </a:r>
            <a:r>
              <a:rPr lang="en-US" dirty="0"/>
              <a:t>: similar to grand tour but more specific ("Can you give me an example of a time that you used grassroots lobbying?")</a:t>
            </a:r>
          </a:p>
          <a:p>
            <a:pPr algn="just"/>
            <a:r>
              <a:rPr lang="en-US" i="1" dirty="0"/>
              <a:t>structural questions</a:t>
            </a:r>
            <a:r>
              <a:rPr lang="en-US" dirty="0"/>
              <a:t>: ask respondents to verbally structure their world by listing all the different types of something and how they relate to each other (e.g. "I am interested in getting a list of all the different types of advocacy activities your organization has undertaken") </a:t>
            </a:r>
          </a:p>
          <a:p>
            <a:pPr algn="just"/>
            <a:r>
              <a:rPr lang="en-US" i="1" dirty="0"/>
              <a:t>prompts</a:t>
            </a:r>
            <a:r>
              <a:rPr lang="en-US" dirty="0"/>
              <a:t>: keep people talking, and they help when responses are unsatisfactory </a:t>
            </a:r>
            <a:endParaRPr lang="sk-SK" dirty="0"/>
          </a:p>
        </p:txBody>
      </p:sp>
    </p:spTree>
    <p:extLst>
      <p:ext uri="{BB962C8B-B14F-4D97-AF65-F5344CB8AC3E}">
        <p14:creationId xmlns:p14="http://schemas.microsoft.com/office/powerpoint/2010/main" val="1328215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54239-70FB-CF42-A66F-C15BFA6AF896}"/>
              </a:ext>
            </a:extLst>
          </p:cNvPr>
          <p:cNvSpPr>
            <a:spLocks noGrp="1"/>
          </p:cNvSpPr>
          <p:nvPr>
            <p:ph type="title"/>
          </p:nvPr>
        </p:nvSpPr>
        <p:spPr/>
        <p:txBody>
          <a:bodyPr/>
          <a:lstStyle/>
          <a:p>
            <a:pPr algn="ctr"/>
            <a:r>
              <a:rPr lang="en-US" b="1" dirty="0"/>
              <a:t>Validity and reliability of interview data</a:t>
            </a:r>
            <a:endParaRPr lang="en-US" dirty="0"/>
          </a:p>
        </p:txBody>
      </p:sp>
      <p:sp>
        <p:nvSpPr>
          <p:cNvPr id="3" name="Content Placeholder 2">
            <a:extLst>
              <a:ext uri="{FF2B5EF4-FFF2-40B4-BE49-F238E27FC236}">
                <a16:creationId xmlns:a16="http://schemas.microsoft.com/office/drawing/2014/main" id="{89F08774-355D-D940-A286-E3CF9EA55AD2}"/>
              </a:ext>
            </a:extLst>
          </p:cNvPr>
          <p:cNvSpPr>
            <a:spLocks noGrp="1"/>
          </p:cNvSpPr>
          <p:nvPr>
            <p:ph idx="1"/>
          </p:nvPr>
        </p:nvSpPr>
        <p:spPr/>
        <p:txBody>
          <a:bodyPr/>
          <a:lstStyle/>
          <a:p>
            <a:pPr algn="just"/>
            <a:r>
              <a:rPr lang="en-US" dirty="0"/>
              <a:t>it is not the obligation of respondents to be objective and </a:t>
            </a:r>
            <a:r>
              <a:rPr lang="en-US" i="1" dirty="0"/>
              <a:t>to tell us the truth, we may </a:t>
            </a:r>
            <a:r>
              <a:rPr lang="en-US" dirty="0"/>
              <a:t>try to </a:t>
            </a:r>
            <a:endParaRPr lang="sk-SK" dirty="0"/>
          </a:p>
          <a:p>
            <a:pPr algn="just"/>
            <a:r>
              <a:rPr lang="en-US" dirty="0"/>
              <a:t>1. use multiple sources (extremely time-consuming)</a:t>
            </a:r>
          </a:p>
          <a:p>
            <a:pPr algn="just"/>
            <a:r>
              <a:rPr lang="en-US" dirty="0"/>
              <a:t>2. move the respondents away from their case to the politics of the situation, or using a third party [a newspaper], as a way of taking the respondents away from their own perspective</a:t>
            </a:r>
          </a:p>
          <a:p>
            <a:pPr algn="just"/>
            <a:r>
              <a:rPr lang="en-US" dirty="0"/>
              <a:t>if our respondents are "obviously" biased, we may move to questions where we can turn their bias into something beneficial to our research  </a:t>
            </a:r>
            <a:endParaRPr lang="sk-SK" dirty="0"/>
          </a:p>
          <a:p>
            <a:pPr algn="just"/>
            <a:endParaRPr lang="en-US" dirty="0"/>
          </a:p>
        </p:txBody>
      </p:sp>
    </p:spTree>
    <p:extLst>
      <p:ext uri="{BB962C8B-B14F-4D97-AF65-F5344CB8AC3E}">
        <p14:creationId xmlns:p14="http://schemas.microsoft.com/office/powerpoint/2010/main" val="3877591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D9494-E938-4A45-865F-291B0B166D0B}"/>
              </a:ext>
            </a:extLst>
          </p:cNvPr>
          <p:cNvSpPr>
            <a:spLocks noGrp="1"/>
          </p:cNvSpPr>
          <p:nvPr>
            <p:ph type="title"/>
          </p:nvPr>
        </p:nvSpPr>
        <p:spPr/>
        <p:txBody>
          <a:bodyPr/>
          <a:lstStyle/>
          <a:p>
            <a:pPr algn="ctr"/>
            <a:r>
              <a:rPr lang="en-US" b="1" dirty="0"/>
              <a:t>Missing Data</a:t>
            </a:r>
          </a:p>
        </p:txBody>
      </p:sp>
      <p:sp>
        <p:nvSpPr>
          <p:cNvPr id="3" name="Content Placeholder 2">
            <a:extLst>
              <a:ext uri="{FF2B5EF4-FFF2-40B4-BE49-F238E27FC236}">
                <a16:creationId xmlns:a16="http://schemas.microsoft.com/office/drawing/2014/main" id="{26C5DCA0-6B9C-0F42-AF14-3D2DBAC4D32C}"/>
              </a:ext>
            </a:extLst>
          </p:cNvPr>
          <p:cNvSpPr>
            <a:spLocks noGrp="1"/>
          </p:cNvSpPr>
          <p:nvPr>
            <p:ph idx="1"/>
          </p:nvPr>
        </p:nvSpPr>
        <p:spPr/>
        <p:txBody>
          <a:bodyPr/>
          <a:lstStyle/>
          <a:p>
            <a:r>
              <a:rPr lang="en-US" dirty="0"/>
              <a:t>respondents who declined to be interviewed and the consequences for resulting data bias</a:t>
            </a:r>
            <a:endParaRPr lang="sk-SK" dirty="0"/>
          </a:p>
          <a:p>
            <a:r>
              <a:rPr lang="en-US" dirty="0"/>
              <a:t>the least worrying in elite interviews - we have ways of assessing how rejection of a particular (group of) respondents affect our data, because we know a great deal about their attitudes and behavior from other sources</a:t>
            </a:r>
            <a:endParaRPr lang="sk-SK" dirty="0"/>
          </a:p>
          <a:p>
            <a:r>
              <a:rPr lang="en-US" dirty="0"/>
              <a:t>missing interview data leading to biased results must be openly acknowledged and built into the conclusions</a:t>
            </a:r>
            <a:endParaRPr lang="sk-SK" dirty="0"/>
          </a:p>
          <a:p>
            <a:endParaRPr lang="en-US" dirty="0"/>
          </a:p>
        </p:txBody>
      </p:sp>
    </p:spTree>
    <p:extLst>
      <p:ext uri="{BB962C8B-B14F-4D97-AF65-F5344CB8AC3E}">
        <p14:creationId xmlns:p14="http://schemas.microsoft.com/office/powerpoint/2010/main" val="3804228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8A8B2-45BD-8545-B04B-62C9812AEFB3}"/>
              </a:ext>
            </a:extLst>
          </p:cNvPr>
          <p:cNvSpPr>
            <a:spLocks noGrp="1"/>
          </p:cNvSpPr>
          <p:nvPr>
            <p:ph type="title"/>
          </p:nvPr>
        </p:nvSpPr>
        <p:spPr/>
        <p:txBody>
          <a:bodyPr/>
          <a:lstStyle/>
          <a:p>
            <a:pPr algn="ctr"/>
            <a:r>
              <a:rPr lang="en-US" b="1" dirty="0"/>
              <a:t>Gaining access to respondents</a:t>
            </a:r>
          </a:p>
        </p:txBody>
      </p:sp>
      <p:sp>
        <p:nvSpPr>
          <p:cNvPr id="3" name="Content Placeholder 2">
            <a:extLst>
              <a:ext uri="{FF2B5EF4-FFF2-40B4-BE49-F238E27FC236}">
                <a16:creationId xmlns:a16="http://schemas.microsoft.com/office/drawing/2014/main" id="{BAD11469-BF8B-CD47-9EDE-418227086EEA}"/>
              </a:ext>
            </a:extLst>
          </p:cNvPr>
          <p:cNvSpPr>
            <a:spLocks noGrp="1"/>
          </p:cNvSpPr>
          <p:nvPr>
            <p:ph idx="1"/>
          </p:nvPr>
        </p:nvSpPr>
        <p:spPr/>
        <p:txBody>
          <a:bodyPr/>
          <a:lstStyle/>
          <a:p>
            <a:pPr algn="just"/>
            <a:r>
              <a:rPr lang="en-US" dirty="0"/>
              <a:t>respondents are sometimes eager to speak with researchers, yet most scholars experience challenges in accessing the people they want to interview</a:t>
            </a:r>
            <a:endParaRPr lang="sk-SK" dirty="0"/>
          </a:p>
          <a:p>
            <a:pPr algn="just"/>
            <a:r>
              <a:rPr lang="en-US" dirty="0"/>
              <a:t>we may be unable to locate those whom we wish to interview</a:t>
            </a:r>
            <a:endParaRPr lang="sk-SK" dirty="0"/>
          </a:p>
          <a:p>
            <a:pPr algn="just"/>
            <a:r>
              <a:rPr lang="en-US" dirty="0"/>
              <a:t>respondents may feel uncomfortable being interviewed</a:t>
            </a:r>
            <a:endParaRPr lang="sk-SK" dirty="0"/>
          </a:p>
          <a:p>
            <a:pPr algn="just"/>
            <a:r>
              <a:rPr lang="en-US" dirty="0"/>
              <a:t>reaching interviews may be difficult in authoritarian or highly controlled or dangerous environments</a:t>
            </a:r>
          </a:p>
          <a:p>
            <a:pPr algn="just"/>
            <a:r>
              <a:rPr lang="en-US" dirty="0"/>
              <a:t>not being able to reach desired respondents can have analytical implications</a:t>
            </a:r>
            <a:r>
              <a:rPr lang="sk-SK" dirty="0"/>
              <a:t> </a:t>
            </a:r>
          </a:p>
          <a:p>
            <a:pPr algn="just"/>
            <a:endParaRPr lang="en-US" dirty="0"/>
          </a:p>
        </p:txBody>
      </p:sp>
    </p:spTree>
    <p:extLst>
      <p:ext uri="{BB962C8B-B14F-4D97-AF65-F5344CB8AC3E}">
        <p14:creationId xmlns:p14="http://schemas.microsoft.com/office/powerpoint/2010/main" val="25312770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174EA-FE81-F84C-B1C9-9A4B0DF63F5D}"/>
              </a:ext>
            </a:extLst>
          </p:cNvPr>
          <p:cNvSpPr>
            <a:spLocks noGrp="1"/>
          </p:cNvSpPr>
          <p:nvPr>
            <p:ph type="title"/>
          </p:nvPr>
        </p:nvSpPr>
        <p:spPr/>
        <p:txBody>
          <a:bodyPr/>
          <a:lstStyle/>
          <a:p>
            <a:pPr algn="ctr"/>
            <a:r>
              <a:rPr lang="en-US" b="1" dirty="0"/>
              <a:t>Gaining access to respondents</a:t>
            </a:r>
          </a:p>
        </p:txBody>
      </p:sp>
      <p:sp>
        <p:nvSpPr>
          <p:cNvPr id="3" name="Content Placeholder 2">
            <a:extLst>
              <a:ext uri="{FF2B5EF4-FFF2-40B4-BE49-F238E27FC236}">
                <a16:creationId xmlns:a16="http://schemas.microsoft.com/office/drawing/2014/main" id="{B1E53E2C-3D16-E844-877F-009CD77F7305}"/>
              </a:ext>
            </a:extLst>
          </p:cNvPr>
          <p:cNvSpPr>
            <a:spLocks noGrp="1"/>
          </p:cNvSpPr>
          <p:nvPr>
            <p:ph idx="1"/>
          </p:nvPr>
        </p:nvSpPr>
        <p:spPr/>
        <p:txBody>
          <a:bodyPr/>
          <a:lstStyle/>
          <a:p>
            <a:pPr algn="just"/>
            <a:r>
              <a:rPr lang="en-US" dirty="0"/>
              <a:t>if we seek to develop claims that are generalizable to a larger group on the basis of interviewing a sample of that group</a:t>
            </a:r>
            <a:endParaRPr lang="sk-SK" dirty="0"/>
          </a:p>
          <a:p>
            <a:pPr algn="just"/>
            <a:r>
              <a:rPr lang="en-US" dirty="0"/>
              <a:t>always assess precisely how necessary it is to speak with the individuals we have difficulty to interview: </a:t>
            </a:r>
          </a:p>
          <a:p>
            <a:pPr algn="just"/>
            <a:r>
              <a:rPr lang="en-US" dirty="0"/>
              <a:t>How will not reaching them affect the quality and quantity of our evidence?</a:t>
            </a:r>
            <a:endParaRPr lang="sk-SK" dirty="0"/>
          </a:p>
          <a:p>
            <a:pPr algn="just"/>
            <a:r>
              <a:rPr lang="en-US" dirty="0"/>
              <a:t>if they are essential to your research, identify a connection to them: an associate, relative, friend, colleague, employee</a:t>
            </a:r>
            <a:endParaRPr lang="sk-SK" dirty="0"/>
          </a:p>
          <a:p>
            <a:pPr algn="just"/>
            <a:endParaRPr lang="en-US" dirty="0"/>
          </a:p>
        </p:txBody>
      </p:sp>
    </p:spTree>
    <p:extLst>
      <p:ext uri="{BB962C8B-B14F-4D97-AF65-F5344CB8AC3E}">
        <p14:creationId xmlns:p14="http://schemas.microsoft.com/office/powerpoint/2010/main" val="2300934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2BCBE-9D20-1742-8730-43E1B410E61F}"/>
              </a:ext>
            </a:extLst>
          </p:cNvPr>
          <p:cNvSpPr>
            <a:spLocks noGrp="1"/>
          </p:cNvSpPr>
          <p:nvPr>
            <p:ph type="title"/>
          </p:nvPr>
        </p:nvSpPr>
        <p:spPr/>
        <p:txBody>
          <a:bodyPr/>
          <a:lstStyle/>
          <a:p>
            <a:pPr algn="ctr"/>
            <a:r>
              <a:rPr lang="en-US" b="1" dirty="0"/>
              <a:t>Gaining access to respondents</a:t>
            </a:r>
          </a:p>
        </p:txBody>
      </p:sp>
      <p:sp>
        <p:nvSpPr>
          <p:cNvPr id="3" name="Content Placeholder 2">
            <a:extLst>
              <a:ext uri="{FF2B5EF4-FFF2-40B4-BE49-F238E27FC236}">
                <a16:creationId xmlns:a16="http://schemas.microsoft.com/office/drawing/2014/main" id="{140D39DD-20D6-CB4B-8CFD-DB71DB6729F4}"/>
              </a:ext>
            </a:extLst>
          </p:cNvPr>
          <p:cNvSpPr>
            <a:spLocks noGrp="1"/>
          </p:cNvSpPr>
          <p:nvPr>
            <p:ph idx="1"/>
          </p:nvPr>
        </p:nvSpPr>
        <p:spPr/>
        <p:txBody>
          <a:bodyPr/>
          <a:lstStyle/>
          <a:p>
            <a:pPr algn="just"/>
            <a:r>
              <a:rPr lang="en-US" dirty="0"/>
              <a:t>attempt to enter the network in which targeted respondents operate (types of events, mailing lists etc.)</a:t>
            </a:r>
            <a:endParaRPr lang="sk-SK" dirty="0"/>
          </a:p>
          <a:p>
            <a:pPr algn="just"/>
            <a:r>
              <a:rPr lang="en-US" dirty="0"/>
              <a:t>interviewing "ordinary people" may seem easier than interviewing political elites but it is not necessarily the case</a:t>
            </a:r>
            <a:endParaRPr lang="sk-SK" dirty="0"/>
          </a:p>
          <a:p>
            <a:pPr algn="just"/>
            <a:r>
              <a:rPr lang="en-US" dirty="0"/>
              <a:t>elites are used to talking to people, why ordinary people may have little motivation to convey personal information</a:t>
            </a:r>
            <a:endParaRPr lang="sk-SK" dirty="0"/>
          </a:p>
          <a:p>
            <a:pPr algn="just"/>
            <a:endParaRPr lang="en-US" dirty="0"/>
          </a:p>
        </p:txBody>
      </p:sp>
    </p:spTree>
    <p:extLst>
      <p:ext uri="{BB962C8B-B14F-4D97-AF65-F5344CB8AC3E}">
        <p14:creationId xmlns:p14="http://schemas.microsoft.com/office/powerpoint/2010/main" val="1615424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ADCE3-999E-E84C-8E52-809EA4CC3679}"/>
              </a:ext>
            </a:extLst>
          </p:cNvPr>
          <p:cNvSpPr>
            <a:spLocks noGrp="1"/>
          </p:cNvSpPr>
          <p:nvPr>
            <p:ph type="title"/>
          </p:nvPr>
        </p:nvSpPr>
        <p:spPr/>
        <p:txBody>
          <a:bodyPr/>
          <a:lstStyle/>
          <a:p>
            <a:pPr algn="ctr"/>
            <a:r>
              <a:rPr lang="en-US" b="1" dirty="0"/>
              <a:t>Conducting Interviews</a:t>
            </a:r>
          </a:p>
        </p:txBody>
      </p:sp>
      <p:sp>
        <p:nvSpPr>
          <p:cNvPr id="3" name="Content Placeholder 2">
            <a:extLst>
              <a:ext uri="{FF2B5EF4-FFF2-40B4-BE49-F238E27FC236}">
                <a16:creationId xmlns:a16="http://schemas.microsoft.com/office/drawing/2014/main" id="{FD6F75E4-B92E-7E4D-8D1D-87642E18002C}"/>
              </a:ext>
            </a:extLst>
          </p:cNvPr>
          <p:cNvSpPr>
            <a:spLocks noGrp="1"/>
          </p:cNvSpPr>
          <p:nvPr>
            <p:ph idx="1"/>
          </p:nvPr>
        </p:nvSpPr>
        <p:spPr/>
        <p:txBody>
          <a:bodyPr>
            <a:normAutofit fontScale="92500"/>
          </a:bodyPr>
          <a:lstStyle/>
          <a:p>
            <a:pPr algn="just"/>
            <a:r>
              <a:rPr lang="en-US" dirty="0"/>
              <a:t>deciding upon location</a:t>
            </a:r>
            <a:endParaRPr lang="sk-SK" dirty="0"/>
          </a:p>
          <a:p>
            <a:pPr algn="just"/>
            <a:r>
              <a:rPr lang="en-US" dirty="0"/>
              <a:t>whether to send interview questions in advance</a:t>
            </a:r>
            <a:endParaRPr lang="sk-SK" dirty="0"/>
          </a:p>
          <a:p>
            <a:pPr algn="just"/>
            <a:r>
              <a:rPr lang="en-US" dirty="0"/>
              <a:t>evaluating the need to offer gifts to respondents</a:t>
            </a:r>
            <a:endParaRPr lang="sk-SK" dirty="0"/>
          </a:p>
          <a:p>
            <a:pPr algn="just"/>
            <a:r>
              <a:rPr lang="en-US" dirty="0"/>
              <a:t>introducing oneself and one's work</a:t>
            </a:r>
            <a:endParaRPr lang="sk-SK" dirty="0"/>
          </a:p>
          <a:p>
            <a:pPr algn="just"/>
            <a:r>
              <a:rPr lang="en-US" dirty="0"/>
              <a:t>probing</a:t>
            </a:r>
            <a:endParaRPr lang="sk-SK" dirty="0"/>
          </a:p>
          <a:p>
            <a:pPr algn="just"/>
            <a:r>
              <a:rPr lang="en-US" dirty="0"/>
              <a:t>asking follow up questions</a:t>
            </a:r>
            <a:endParaRPr lang="sk-SK" dirty="0"/>
          </a:p>
          <a:p>
            <a:pPr algn="just"/>
            <a:r>
              <a:rPr lang="en-US" dirty="0"/>
              <a:t>wrapping up interviews or reacting to its early termination by a respondent</a:t>
            </a:r>
            <a:endParaRPr lang="sk-SK" dirty="0"/>
          </a:p>
          <a:p>
            <a:pPr algn="just"/>
            <a:r>
              <a:rPr lang="en-US" dirty="0"/>
              <a:t>requesting additional contacts</a:t>
            </a:r>
          </a:p>
          <a:p>
            <a:pPr algn="just"/>
            <a:r>
              <a:rPr lang="en-US" dirty="0"/>
              <a:t>gaining rapport</a:t>
            </a:r>
            <a:endParaRPr lang="sk-SK" dirty="0"/>
          </a:p>
        </p:txBody>
      </p:sp>
    </p:spTree>
    <p:extLst>
      <p:ext uri="{BB962C8B-B14F-4D97-AF65-F5344CB8AC3E}">
        <p14:creationId xmlns:p14="http://schemas.microsoft.com/office/powerpoint/2010/main" val="563424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43A88-9031-C34B-8673-0A5A1F272DDD}"/>
              </a:ext>
            </a:extLst>
          </p:cNvPr>
          <p:cNvSpPr>
            <a:spLocks noGrp="1"/>
          </p:cNvSpPr>
          <p:nvPr>
            <p:ph type="title"/>
          </p:nvPr>
        </p:nvSpPr>
        <p:spPr/>
        <p:txBody>
          <a:bodyPr/>
          <a:lstStyle/>
          <a:p>
            <a:pPr algn="ctr"/>
            <a:r>
              <a:rPr lang="en-US" b="1" dirty="0"/>
              <a:t>How to approach the role of the interviewer</a:t>
            </a:r>
          </a:p>
        </p:txBody>
      </p:sp>
      <p:sp>
        <p:nvSpPr>
          <p:cNvPr id="3" name="Content Placeholder 2">
            <a:extLst>
              <a:ext uri="{FF2B5EF4-FFF2-40B4-BE49-F238E27FC236}">
                <a16:creationId xmlns:a16="http://schemas.microsoft.com/office/drawing/2014/main" id="{51827B99-A02F-0646-B276-C232D25E4F6B}"/>
              </a:ext>
            </a:extLst>
          </p:cNvPr>
          <p:cNvSpPr>
            <a:spLocks noGrp="1"/>
          </p:cNvSpPr>
          <p:nvPr>
            <p:ph idx="1"/>
          </p:nvPr>
        </p:nvSpPr>
        <p:spPr/>
        <p:txBody>
          <a:bodyPr/>
          <a:lstStyle/>
          <a:p>
            <a:pPr algn="just"/>
            <a:r>
              <a:rPr lang="en-US" dirty="0"/>
              <a:t>e.g. several scholars remark how being married, or having children, can elevate or diminish their status and facilitate or complicate mutual respect in their interviews</a:t>
            </a:r>
            <a:endParaRPr lang="sk-SK" dirty="0"/>
          </a:p>
          <a:p>
            <a:pPr algn="just"/>
            <a:r>
              <a:rPr lang="en-US" dirty="0"/>
              <a:t>positivists and interpretivists differ in their views on how such effects shape the interviews exchange and influence the data derived from it, and what should or could be done about it</a:t>
            </a:r>
            <a:endParaRPr lang="sk-SK" dirty="0"/>
          </a:p>
          <a:p>
            <a:pPr algn="just"/>
            <a:r>
              <a:rPr lang="en-US" dirty="0"/>
              <a:t>interpretivists explicitly acknowledge the impact identity has on the research experience, positivists actively seek to identify and estimate how their identity affects data collection</a:t>
            </a:r>
            <a:endParaRPr lang="sk-SK" dirty="0"/>
          </a:p>
          <a:p>
            <a:pPr algn="just"/>
            <a:endParaRPr lang="en-US" dirty="0"/>
          </a:p>
        </p:txBody>
      </p:sp>
    </p:spTree>
    <p:extLst>
      <p:ext uri="{BB962C8B-B14F-4D97-AF65-F5344CB8AC3E}">
        <p14:creationId xmlns:p14="http://schemas.microsoft.com/office/powerpoint/2010/main" val="763747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E23D7-78CA-D04D-9E13-F54A8263E158}"/>
              </a:ext>
            </a:extLst>
          </p:cNvPr>
          <p:cNvSpPr>
            <a:spLocks noGrp="1"/>
          </p:cNvSpPr>
          <p:nvPr>
            <p:ph type="title"/>
          </p:nvPr>
        </p:nvSpPr>
        <p:spPr/>
        <p:txBody>
          <a:bodyPr/>
          <a:lstStyle/>
          <a:p>
            <a:r>
              <a:rPr lang="en-US" b="1" dirty="0"/>
              <a:t>Some of the topics reviewed in the lecture</a:t>
            </a:r>
          </a:p>
        </p:txBody>
      </p:sp>
      <p:sp>
        <p:nvSpPr>
          <p:cNvPr id="3" name="Content Placeholder 2">
            <a:extLst>
              <a:ext uri="{FF2B5EF4-FFF2-40B4-BE49-F238E27FC236}">
                <a16:creationId xmlns:a16="http://schemas.microsoft.com/office/drawing/2014/main" id="{F10140F9-E0C0-2A40-BDDE-21E0D7BCFABE}"/>
              </a:ext>
            </a:extLst>
          </p:cNvPr>
          <p:cNvSpPr>
            <a:spLocks noGrp="1"/>
          </p:cNvSpPr>
          <p:nvPr>
            <p:ph idx="1"/>
          </p:nvPr>
        </p:nvSpPr>
        <p:spPr/>
        <p:txBody>
          <a:bodyPr>
            <a:normAutofit lnSpcReduction="10000"/>
          </a:bodyPr>
          <a:lstStyle/>
          <a:p>
            <a:r>
              <a:rPr lang="en-US" dirty="0"/>
              <a:t>Types of interviews in political science research</a:t>
            </a:r>
          </a:p>
          <a:p>
            <a:r>
              <a:rPr lang="en-US" dirty="0"/>
              <a:t>What are interviews good for?</a:t>
            </a:r>
          </a:p>
          <a:p>
            <a:r>
              <a:rPr lang="en-US" dirty="0"/>
              <a:t>When and whom to interview</a:t>
            </a:r>
          </a:p>
          <a:p>
            <a:r>
              <a:rPr lang="en-US" dirty="0"/>
              <a:t>How to select respondents</a:t>
            </a:r>
          </a:p>
          <a:p>
            <a:r>
              <a:rPr lang="en-US" dirty="0"/>
              <a:t>What are interview protocols</a:t>
            </a:r>
          </a:p>
          <a:p>
            <a:r>
              <a:rPr lang="en-US" dirty="0"/>
              <a:t>Capturing information and conducting interviews</a:t>
            </a:r>
          </a:p>
          <a:p>
            <a:r>
              <a:rPr lang="en-US" dirty="0"/>
              <a:t>Missing data</a:t>
            </a:r>
          </a:p>
          <a:p>
            <a:r>
              <a:rPr lang="en-US" dirty="0"/>
              <a:t>Gaining access to respondents</a:t>
            </a:r>
          </a:p>
          <a:p>
            <a:r>
              <a:rPr lang="en-US" dirty="0"/>
              <a:t>Reflections on the role of interviewers</a:t>
            </a:r>
          </a:p>
        </p:txBody>
      </p:sp>
    </p:spTree>
    <p:extLst>
      <p:ext uri="{BB962C8B-B14F-4D97-AF65-F5344CB8AC3E}">
        <p14:creationId xmlns:p14="http://schemas.microsoft.com/office/powerpoint/2010/main" val="2092016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DEA6F-B5CB-8847-A560-748F2F4E7874}"/>
              </a:ext>
            </a:extLst>
          </p:cNvPr>
          <p:cNvSpPr>
            <a:spLocks noGrp="1"/>
          </p:cNvSpPr>
          <p:nvPr>
            <p:ph type="title"/>
          </p:nvPr>
        </p:nvSpPr>
        <p:spPr/>
        <p:txBody>
          <a:bodyPr/>
          <a:lstStyle/>
          <a:p>
            <a:pPr algn="ctr"/>
            <a:r>
              <a:rPr lang="en-US" b="1" dirty="0"/>
              <a:t>Types of Interviews</a:t>
            </a:r>
          </a:p>
        </p:txBody>
      </p:sp>
      <p:sp>
        <p:nvSpPr>
          <p:cNvPr id="3" name="Content Placeholder 2">
            <a:extLst>
              <a:ext uri="{FF2B5EF4-FFF2-40B4-BE49-F238E27FC236}">
                <a16:creationId xmlns:a16="http://schemas.microsoft.com/office/drawing/2014/main" id="{C2598C25-7BD0-5F49-9F86-03F78A577256}"/>
              </a:ext>
            </a:extLst>
          </p:cNvPr>
          <p:cNvSpPr>
            <a:spLocks noGrp="1"/>
          </p:cNvSpPr>
          <p:nvPr>
            <p:ph idx="1"/>
          </p:nvPr>
        </p:nvSpPr>
        <p:spPr/>
        <p:txBody>
          <a:bodyPr/>
          <a:lstStyle/>
          <a:p>
            <a:r>
              <a:rPr lang="en-US" dirty="0"/>
              <a:t>the most common method of data collection for political scientists who engage in fieldwork</a:t>
            </a:r>
            <a:r>
              <a:rPr lang="sk-SK" dirty="0">
                <a:effectLst/>
              </a:rPr>
              <a:t> </a:t>
            </a:r>
          </a:p>
          <a:p>
            <a:r>
              <a:rPr lang="en-US" dirty="0"/>
              <a:t>positivist and interpretive traditions</a:t>
            </a:r>
            <a:endParaRPr lang="sk-SK" dirty="0">
              <a:effectLst/>
            </a:endParaRPr>
          </a:p>
          <a:p>
            <a:r>
              <a:rPr lang="en-US" dirty="0"/>
              <a:t>three types of interviewing: </a:t>
            </a:r>
          </a:p>
          <a:p>
            <a:r>
              <a:rPr lang="en-US" dirty="0"/>
              <a:t>in-depth interviews with individuals, </a:t>
            </a:r>
          </a:p>
          <a:p>
            <a:r>
              <a:rPr lang="en-US" dirty="0"/>
              <a:t>oral histories, and </a:t>
            </a:r>
          </a:p>
          <a:p>
            <a:r>
              <a:rPr lang="en-US" dirty="0"/>
              <a:t>focus group interviews</a:t>
            </a:r>
          </a:p>
        </p:txBody>
      </p:sp>
    </p:spTree>
    <p:extLst>
      <p:ext uri="{BB962C8B-B14F-4D97-AF65-F5344CB8AC3E}">
        <p14:creationId xmlns:p14="http://schemas.microsoft.com/office/powerpoint/2010/main" val="4204656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B5ED50A-A6CF-2E48-955A-CE5DA8E62333}"/>
              </a:ext>
            </a:extLst>
          </p:cNvPr>
          <p:cNvGraphicFramePr>
            <a:graphicFrameLocks noGrp="1"/>
          </p:cNvGraphicFramePr>
          <p:nvPr>
            <p:extLst>
              <p:ext uri="{D42A27DB-BD31-4B8C-83A1-F6EECF244321}">
                <p14:modId xmlns:p14="http://schemas.microsoft.com/office/powerpoint/2010/main" val="3428538593"/>
              </p:ext>
            </p:extLst>
          </p:nvPr>
        </p:nvGraphicFramePr>
        <p:xfrm>
          <a:off x="79022" y="79022"/>
          <a:ext cx="12011380" cy="6683020"/>
        </p:xfrm>
        <a:graphic>
          <a:graphicData uri="http://schemas.openxmlformats.org/drawingml/2006/table">
            <a:tbl>
              <a:tblPr firstRow="1" firstCol="1" bandRow="1">
                <a:tableStyleId>{5C22544A-7EE6-4342-B048-85BDC9FD1C3A}</a:tableStyleId>
              </a:tblPr>
              <a:tblGrid>
                <a:gridCol w="3002845">
                  <a:extLst>
                    <a:ext uri="{9D8B030D-6E8A-4147-A177-3AD203B41FA5}">
                      <a16:colId xmlns:a16="http://schemas.microsoft.com/office/drawing/2014/main" val="3457296709"/>
                    </a:ext>
                  </a:extLst>
                </a:gridCol>
                <a:gridCol w="3002845">
                  <a:extLst>
                    <a:ext uri="{9D8B030D-6E8A-4147-A177-3AD203B41FA5}">
                      <a16:colId xmlns:a16="http://schemas.microsoft.com/office/drawing/2014/main" val="4073119188"/>
                    </a:ext>
                  </a:extLst>
                </a:gridCol>
                <a:gridCol w="3002845">
                  <a:extLst>
                    <a:ext uri="{9D8B030D-6E8A-4147-A177-3AD203B41FA5}">
                      <a16:colId xmlns:a16="http://schemas.microsoft.com/office/drawing/2014/main" val="1221912340"/>
                    </a:ext>
                  </a:extLst>
                </a:gridCol>
                <a:gridCol w="3002845">
                  <a:extLst>
                    <a:ext uri="{9D8B030D-6E8A-4147-A177-3AD203B41FA5}">
                      <a16:colId xmlns:a16="http://schemas.microsoft.com/office/drawing/2014/main" val="1240825696"/>
                    </a:ext>
                  </a:extLst>
                </a:gridCol>
              </a:tblGrid>
              <a:tr h="742557">
                <a:tc>
                  <a:txBody>
                    <a:bodyPr/>
                    <a:lstStyle/>
                    <a:p>
                      <a:pPr>
                        <a:spcAft>
                          <a:spcPts val="0"/>
                        </a:spcAft>
                      </a:pPr>
                      <a:r>
                        <a:rPr lang="en-US" sz="2400">
                          <a:effectLst/>
                        </a:rPr>
                        <a:t> </a:t>
                      </a:r>
                      <a:endParaRPr lang="sk-SK"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2400">
                          <a:effectLst/>
                        </a:rPr>
                        <a:t>In-depth interviews</a:t>
                      </a:r>
                      <a:endParaRPr lang="sk-SK"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2400">
                          <a:effectLst/>
                        </a:rPr>
                        <a:t>Oral history interviews</a:t>
                      </a:r>
                      <a:endParaRPr lang="sk-SK"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2400">
                          <a:effectLst/>
                        </a:rPr>
                        <a:t>Focus group interview</a:t>
                      </a:r>
                      <a:endParaRPr lang="sk-SK"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46896164"/>
                  </a:ext>
                </a:extLst>
              </a:tr>
              <a:tr h="371280">
                <a:tc>
                  <a:txBody>
                    <a:bodyPr/>
                    <a:lstStyle/>
                    <a:p>
                      <a:pPr>
                        <a:spcAft>
                          <a:spcPts val="0"/>
                        </a:spcAft>
                      </a:pPr>
                      <a:r>
                        <a:rPr lang="en-US" sz="2400">
                          <a:effectLst/>
                        </a:rPr>
                        <a:t>No. of participants</a:t>
                      </a:r>
                      <a:endParaRPr lang="sk-SK"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1-2</a:t>
                      </a:r>
                      <a:endParaRPr lang="sk-SK"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1</a:t>
                      </a:r>
                      <a:endParaRPr lang="sk-SK"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6-10</a:t>
                      </a:r>
                      <a:endParaRPr lang="sk-SK"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9472664"/>
                  </a:ext>
                </a:extLst>
              </a:tr>
              <a:tr h="371280">
                <a:tc>
                  <a:txBody>
                    <a:bodyPr/>
                    <a:lstStyle/>
                    <a:p>
                      <a:pPr>
                        <a:spcAft>
                          <a:spcPts val="0"/>
                        </a:spcAft>
                      </a:pPr>
                      <a:r>
                        <a:rPr lang="en-US" sz="2400">
                          <a:effectLst/>
                        </a:rPr>
                        <a:t>Role of researcher</a:t>
                      </a:r>
                      <a:endParaRPr lang="sk-SK"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provocateur</a:t>
                      </a:r>
                      <a:endParaRPr lang="sk-SK"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active listener</a:t>
                      </a:r>
                      <a:endParaRPr lang="sk-SK"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facilitator</a:t>
                      </a:r>
                      <a:endParaRPr lang="sk-SK"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39735124"/>
                  </a:ext>
                </a:extLst>
              </a:tr>
              <a:tr h="1856395">
                <a:tc>
                  <a:txBody>
                    <a:bodyPr/>
                    <a:lstStyle/>
                    <a:p>
                      <a:pPr>
                        <a:spcAft>
                          <a:spcPts val="0"/>
                        </a:spcAft>
                      </a:pPr>
                      <a:r>
                        <a:rPr lang="en-US" sz="2400">
                          <a:effectLst/>
                        </a:rPr>
                        <a:t>Degree of structure</a:t>
                      </a:r>
                      <a:endParaRPr lang="sk-SK"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from loose to highly structured</a:t>
                      </a:r>
                      <a:endParaRPr lang="sk-SK"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low; researcher identifies starting point and participant guides narrative flow</a:t>
                      </a:r>
                      <a:endParaRPr lang="sk-SK"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moderate; researcher puts questions order shaped by participants</a:t>
                      </a:r>
                      <a:endParaRPr lang="sk-SK"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09622992"/>
                  </a:ext>
                </a:extLst>
              </a:tr>
              <a:tr h="1113836">
                <a:tc>
                  <a:txBody>
                    <a:bodyPr/>
                    <a:lstStyle/>
                    <a:p>
                      <a:pPr>
                        <a:spcAft>
                          <a:spcPts val="0"/>
                        </a:spcAft>
                      </a:pPr>
                      <a:r>
                        <a:rPr lang="en-US" sz="2400">
                          <a:effectLst/>
                        </a:rPr>
                        <a:t>Question type and ordering</a:t>
                      </a:r>
                      <a:endParaRPr lang="sk-SK"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open ended; variable order</a:t>
                      </a:r>
                      <a:endParaRPr lang="sk-SK"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open-ended; chronological narrative</a:t>
                      </a:r>
                      <a:endParaRPr lang="sk-SK"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a list of open-ended question; order shaped by group</a:t>
                      </a:r>
                      <a:endParaRPr lang="sk-SK"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30718141"/>
                  </a:ext>
                </a:extLst>
              </a:tr>
              <a:tr h="1113836">
                <a:tc>
                  <a:txBody>
                    <a:bodyPr/>
                    <a:lstStyle/>
                    <a:p>
                      <a:pPr>
                        <a:spcAft>
                          <a:spcPts val="0"/>
                        </a:spcAft>
                      </a:pPr>
                      <a:r>
                        <a:rPr lang="en-US" sz="2400">
                          <a:effectLst/>
                        </a:rPr>
                        <a:t>Advantages</a:t>
                      </a:r>
                      <a:endParaRPr lang="sk-SK"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unique perspective; sensitive information</a:t>
                      </a:r>
                      <a:endParaRPr lang="sk-SK"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unique historical perspective and causal process</a:t>
                      </a:r>
                      <a:endParaRPr lang="sk-SK"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reveal tensions and disagreements</a:t>
                      </a:r>
                      <a:endParaRPr lang="sk-SK"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03901417"/>
                  </a:ext>
                </a:extLst>
              </a:tr>
              <a:tr h="1113836">
                <a:tc>
                  <a:txBody>
                    <a:bodyPr/>
                    <a:lstStyle/>
                    <a:p>
                      <a:pPr>
                        <a:spcAft>
                          <a:spcPts val="0"/>
                        </a:spcAft>
                      </a:pPr>
                      <a:r>
                        <a:rPr lang="en-US" sz="2400">
                          <a:effectLst/>
                        </a:rPr>
                        <a:t>Disadvantages</a:t>
                      </a:r>
                      <a:endParaRPr lang="sk-SK"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specificity of viewpoints; inefficiency</a:t>
                      </a:r>
                      <a:endParaRPr lang="sk-SK"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particularity; represented as unscientific</a:t>
                      </a:r>
                      <a:endParaRPr lang="sk-SK"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group think</a:t>
                      </a:r>
                      <a:endParaRPr lang="sk-SK"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88131020"/>
                  </a:ext>
                </a:extLst>
              </a:tr>
            </a:tbl>
          </a:graphicData>
        </a:graphic>
      </p:graphicFrame>
    </p:spTree>
    <p:extLst>
      <p:ext uri="{BB962C8B-B14F-4D97-AF65-F5344CB8AC3E}">
        <p14:creationId xmlns:p14="http://schemas.microsoft.com/office/powerpoint/2010/main" val="168452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80779-4751-BA49-9A09-A43DC724D07A}"/>
              </a:ext>
            </a:extLst>
          </p:cNvPr>
          <p:cNvSpPr>
            <a:spLocks noGrp="1"/>
          </p:cNvSpPr>
          <p:nvPr>
            <p:ph type="title"/>
          </p:nvPr>
        </p:nvSpPr>
        <p:spPr/>
        <p:txBody>
          <a:bodyPr>
            <a:normAutofit fontScale="90000"/>
          </a:bodyPr>
          <a:lstStyle/>
          <a:p>
            <a:pPr algn="ctr"/>
            <a:r>
              <a:rPr lang="en-US" b="1" dirty="0"/>
              <a:t>What are interviews good for?</a:t>
            </a:r>
            <a:br>
              <a:rPr lang="sk-SK" b="1" dirty="0"/>
            </a:br>
            <a:r>
              <a:rPr lang="en-US" b="1" dirty="0"/>
              <a:t>Formulating research questions &amp; case selection</a:t>
            </a:r>
            <a:r>
              <a:rPr lang="sk-SK" dirty="0">
                <a:effectLst/>
              </a:rPr>
              <a:t> </a:t>
            </a:r>
            <a:r>
              <a:rPr lang="sk-SK" b="1" dirty="0">
                <a:effectLst/>
              </a:rPr>
              <a:t> </a:t>
            </a:r>
            <a:endParaRPr lang="en-US" b="1" dirty="0"/>
          </a:p>
        </p:txBody>
      </p:sp>
      <p:sp>
        <p:nvSpPr>
          <p:cNvPr id="3" name="Content Placeholder 2">
            <a:extLst>
              <a:ext uri="{FF2B5EF4-FFF2-40B4-BE49-F238E27FC236}">
                <a16:creationId xmlns:a16="http://schemas.microsoft.com/office/drawing/2014/main" id="{25B4DAEE-4F47-CF4E-8C14-26823CFDF02A}"/>
              </a:ext>
            </a:extLst>
          </p:cNvPr>
          <p:cNvSpPr>
            <a:spLocks noGrp="1"/>
          </p:cNvSpPr>
          <p:nvPr>
            <p:ph idx="1"/>
          </p:nvPr>
        </p:nvSpPr>
        <p:spPr/>
        <p:txBody>
          <a:bodyPr/>
          <a:lstStyle/>
          <a:p>
            <a:r>
              <a:rPr lang="en-US" dirty="0"/>
              <a:t>useful for doublechecking that the ways we frame our research questions are correct, </a:t>
            </a:r>
          </a:p>
          <a:p>
            <a:r>
              <a:rPr lang="en-US" dirty="0"/>
              <a:t>and for evaluating whether one's project is original, compelling and possible to execute</a:t>
            </a:r>
            <a:endParaRPr lang="sk-SK" dirty="0"/>
          </a:p>
          <a:p>
            <a:r>
              <a:rPr lang="en-US" dirty="0"/>
              <a:t>many researchers carry out informational individual or even focus group interviews</a:t>
            </a:r>
          </a:p>
          <a:p>
            <a:r>
              <a:rPr lang="en-US" dirty="0"/>
              <a:t>interviews can help scholars to select cases for study that will allow testing the most promising hypotheses</a:t>
            </a:r>
            <a:r>
              <a:rPr lang="sk-SK" dirty="0">
                <a:effectLst/>
              </a:rPr>
              <a:t> </a:t>
            </a:r>
            <a:endParaRPr lang="sk-SK" dirty="0"/>
          </a:p>
          <a:p>
            <a:endParaRPr lang="en-US" dirty="0"/>
          </a:p>
        </p:txBody>
      </p:sp>
    </p:spTree>
    <p:extLst>
      <p:ext uri="{BB962C8B-B14F-4D97-AF65-F5344CB8AC3E}">
        <p14:creationId xmlns:p14="http://schemas.microsoft.com/office/powerpoint/2010/main" val="3701546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C7CD3-2303-7E4B-8075-5E01BFDCBDD0}"/>
              </a:ext>
            </a:extLst>
          </p:cNvPr>
          <p:cNvSpPr>
            <a:spLocks noGrp="1"/>
          </p:cNvSpPr>
          <p:nvPr>
            <p:ph type="title"/>
          </p:nvPr>
        </p:nvSpPr>
        <p:spPr/>
        <p:txBody>
          <a:bodyPr>
            <a:noAutofit/>
          </a:bodyPr>
          <a:lstStyle/>
          <a:p>
            <a:pPr algn="ctr"/>
            <a:r>
              <a:rPr lang="en-US" sz="3600" b="1" dirty="0"/>
              <a:t>What are interviews good for?</a:t>
            </a:r>
            <a:br>
              <a:rPr lang="sk-SK" sz="3600" b="1" dirty="0"/>
            </a:br>
            <a:r>
              <a:rPr lang="en-US" sz="3600" b="1" dirty="0"/>
              <a:t>Conceptualization, measurement &amp; generating hypotheses </a:t>
            </a:r>
            <a:r>
              <a:rPr lang="sk-SK" sz="3600" dirty="0">
                <a:effectLst/>
              </a:rPr>
              <a:t> </a:t>
            </a:r>
            <a:endParaRPr lang="en-US" sz="3600" dirty="0"/>
          </a:p>
        </p:txBody>
      </p:sp>
      <p:sp>
        <p:nvSpPr>
          <p:cNvPr id="3" name="Content Placeholder 2">
            <a:extLst>
              <a:ext uri="{FF2B5EF4-FFF2-40B4-BE49-F238E27FC236}">
                <a16:creationId xmlns:a16="http://schemas.microsoft.com/office/drawing/2014/main" id="{0724EA07-3E97-4E45-BE8F-7AF013EDD9F3}"/>
              </a:ext>
            </a:extLst>
          </p:cNvPr>
          <p:cNvSpPr>
            <a:spLocks noGrp="1"/>
          </p:cNvSpPr>
          <p:nvPr>
            <p:ph idx="1"/>
          </p:nvPr>
        </p:nvSpPr>
        <p:spPr/>
        <p:txBody>
          <a:bodyPr/>
          <a:lstStyle/>
          <a:p>
            <a:pPr algn="just"/>
            <a:r>
              <a:rPr lang="en-US" dirty="0"/>
              <a:t>they can help to identify contested nature of important political concepts:  respondents may (implicitly or explicitly) suggest a range of understanding connected with a particular term</a:t>
            </a:r>
            <a:r>
              <a:rPr lang="sk-SK" dirty="0">
                <a:effectLst/>
              </a:rPr>
              <a:t> </a:t>
            </a:r>
          </a:p>
          <a:p>
            <a:pPr algn="just"/>
            <a:r>
              <a:rPr lang="en-US" dirty="0"/>
              <a:t>respondents can illuminate important causal factors, aiding scholars in developing their arguments</a:t>
            </a:r>
            <a:endParaRPr lang="sk-SK" dirty="0"/>
          </a:p>
          <a:p>
            <a:pPr algn="just"/>
            <a:r>
              <a:rPr lang="en-US" dirty="0"/>
              <a:t>we can ask the respondents why a phenomenon occurred as it did to get plausible hypotheses: some responses can be directly converted into an argument </a:t>
            </a:r>
            <a:endParaRPr lang="sk-SK" dirty="0"/>
          </a:p>
        </p:txBody>
      </p:sp>
    </p:spTree>
    <p:extLst>
      <p:ext uri="{BB962C8B-B14F-4D97-AF65-F5344CB8AC3E}">
        <p14:creationId xmlns:p14="http://schemas.microsoft.com/office/powerpoint/2010/main" val="3930787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8B404-9EAE-7B49-A8A1-84416B9683B8}"/>
              </a:ext>
            </a:extLst>
          </p:cNvPr>
          <p:cNvSpPr>
            <a:spLocks noGrp="1"/>
          </p:cNvSpPr>
          <p:nvPr>
            <p:ph type="title"/>
          </p:nvPr>
        </p:nvSpPr>
        <p:spPr/>
        <p:txBody>
          <a:bodyPr/>
          <a:lstStyle/>
          <a:p>
            <a:pPr algn="ctr"/>
            <a:r>
              <a:rPr lang="en-US" b="1" dirty="0"/>
              <a:t>When and whom to interview</a:t>
            </a:r>
            <a:endParaRPr lang="en-US" dirty="0"/>
          </a:p>
        </p:txBody>
      </p:sp>
      <p:sp>
        <p:nvSpPr>
          <p:cNvPr id="3" name="Content Placeholder 2">
            <a:extLst>
              <a:ext uri="{FF2B5EF4-FFF2-40B4-BE49-F238E27FC236}">
                <a16:creationId xmlns:a16="http://schemas.microsoft.com/office/drawing/2014/main" id="{5E7F4276-9722-E544-A123-AB62E2699D4F}"/>
              </a:ext>
            </a:extLst>
          </p:cNvPr>
          <p:cNvSpPr>
            <a:spLocks noGrp="1"/>
          </p:cNvSpPr>
          <p:nvPr>
            <p:ph idx="1"/>
          </p:nvPr>
        </p:nvSpPr>
        <p:spPr/>
        <p:txBody>
          <a:bodyPr/>
          <a:lstStyle/>
          <a:p>
            <a:r>
              <a:rPr lang="en-US" dirty="0"/>
              <a:t>it is good to postpone interviews with high-profile political actors until we have solid baseline knowledge of the topic through interviewing academics, journalists, and others who </a:t>
            </a:r>
            <a:r>
              <a:rPr lang="en-US" i="1" dirty="0"/>
              <a:t>study</a:t>
            </a:r>
            <a:r>
              <a:rPr lang="en-US" dirty="0"/>
              <a:t> the phenomenon</a:t>
            </a:r>
            <a:endParaRPr lang="sk-SK" dirty="0"/>
          </a:p>
          <a:p>
            <a:r>
              <a:rPr lang="en-US" dirty="0"/>
              <a:t>such softer interviews can help to identify </a:t>
            </a:r>
            <a:r>
              <a:rPr lang="en-US" i="1" dirty="0"/>
              <a:t>which actors</a:t>
            </a:r>
            <a:r>
              <a:rPr lang="en-US" dirty="0"/>
              <a:t> to interview, assess available data, refine interview questions, and construct better protocols and interviews guide  </a:t>
            </a:r>
            <a:endParaRPr lang="sk-SK" dirty="0"/>
          </a:p>
          <a:p>
            <a:r>
              <a:rPr lang="en-US" dirty="0"/>
              <a:t>whom to interview depends on our interviewing objectives, practical considerations, and the field context itself</a:t>
            </a:r>
            <a:endParaRPr lang="sk-SK" dirty="0"/>
          </a:p>
          <a:p>
            <a:endParaRPr lang="en-US" dirty="0"/>
          </a:p>
        </p:txBody>
      </p:sp>
    </p:spTree>
    <p:extLst>
      <p:ext uri="{BB962C8B-B14F-4D97-AF65-F5344CB8AC3E}">
        <p14:creationId xmlns:p14="http://schemas.microsoft.com/office/powerpoint/2010/main" val="719145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96190-EA86-7749-BEB6-E934F4FD8BD4}"/>
              </a:ext>
            </a:extLst>
          </p:cNvPr>
          <p:cNvSpPr>
            <a:spLocks noGrp="1"/>
          </p:cNvSpPr>
          <p:nvPr>
            <p:ph type="title"/>
          </p:nvPr>
        </p:nvSpPr>
        <p:spPr/>
        <p:txBody>
          <a:bodyPr/>
          <a:lstStyle/>
          <a:p>
            <a:pPr algn="ctr"/>
            <a:r>
              <a:rPr lang="en-US" b="1" dirty="0"/>
              <a:t>How to select respondents</a:t>
            </a:r>
          </a:p>
        </p:txBody>
      </p:sp>
      <p:sp>
        <p:nvSpPr>
          <p:cNvPr id="3" name="Content Placeholder 2">
            <a:extLst>
              <a:ext uri="{FF2B5EF4-FFF2-40B4-BE49-F238E27FC236}">
                <a16:creationId xmlns:a16="http://schemas.microsoft.com/office/drawing/2014/main" id="{F3D0A755-9E03-EF49-A75B-CCA1792C5391}"/>
              </a:ext>
            </a:extLst>
          </p:cNvPr>
          <p:cNvSpPr>
            <a:spLocks noGrp="1"/>
          </p:cNvSpPr>
          <p:nvPr>
            <p:ph idx="1"/>
          </p:nvPr>
        </p:nvSpPr>
        <p:spPr/>
        <p:txBody>
          <a:bodyPr/>
          <a:lstStyle/>
          <a:p>
            <a:r>
              <a:rPr lang="en-US" i="1" dirty="0"/>
              <a:t>quota sampling</a:t>
            </a:r>
            <a:r>
              <a:rPr lang="en-US" dirty="0"/>
              <a:t>: we set proportions so a sample includes certain segments of the population</a:t>
            </a:r>
            <a:endParaRPr lang="sk-SK" dirty="0"/>
          </a:p>
          <a:p>
            <a:r>
              <a:rPr lang="en-US" i="1" dirty="0"/>
              <a:t>purposive sampling</a:t>
            </a:r>
            <a:r>
              <a:rPr lang="en-US" dirty="0"/>
              <a:t>: selection based on characteristics of respondents that are relevant to the analysis</a:t>
            </a:r>
            <a:endParaRPr lang="sk-SK" dirty="0"/>
          </a:p>
          <a:p>
            <a:r>
              <a:rPr lang="en-US" i="1" dirty="0"/>
              <a:t>snowball sampling</a:t>
            </a:r>
            <a:r>
              <a:rPr lang="en-US" dirty="0"/>
              <a:t>: an initial set of respondents suggest further respondents</a:t>
            </a:r>
            <a:endParaRPr lang="sk-SK" dirty="0"/>
          </a:p>
          <a:p>
            <a:r>
              <a:rPr lang="en-US" i="1" dirty="0"/>
              <a:t>convenience sampling</a:t>
            </a:r>
            <a:r>
              <a:rPr lang="en-US" dirty="0"/>
              <a:t>: interviewing those who are available and agree to be interviewed</a:t>
            </a:r>
            <a:endParaRPr lang="sk-SK" dirty="0"/>
          </a:p>
          <a:p>
            <a:endParaRPr lang="en-US" dirty="0"/>
          </a:p>
        </p:txBody>
      </p:sp>
    </p:spTree>
    <p:extLst>
      <p:ext uri="{BB962C8B-B14F-4D97-AF65-F5344CB8AC3E}">
        <p14:creationId xmlns:p14="http://schemas.microsoft.com/office/powerpoint/2010/main" val="4001326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615EA-2D93-824E-84B3-4AEB8DCF0C54}"/>
              </a:ext>
            </a:extLst>
          </p:cNvPr>
          <p:cNvSpPr>
            <a:spLocks noGrp="1"/>
          </p:cNvSpPr>
          <p:nvPr>
            <p:ph type="title"/>
          </p:nvPr>
        </p:nvSpPr>
        <p:spPr/>
        <p:txBody>
          <a:bodyPr/>
          <a:lstStyle/>
          <a:p>
            <a:pPr algn="ctr"/>
            <a:r>
              <a:rPr lang="en-US" b="1" dirty="0"/>
              <a:t>Interview protocols</a:t>
            </a:r>
            <a:r>
              <a:rPr lang="sk-SK" dirty="0">
                <a:effectLst/>
              </a:rPr>
              <a:t> </a:t>
            </a:r>
            <a:endParaRPr lang="en-US" dirty="0"/>
          </a:p>
        </p:txBody>
      </p:sp>
      <p:sp>
        <p:nvSpPr>
          <p:cNvPr id="3" name="Content Placeholder 2">
            <a:extLst>
              <a:ext uri="{FF2B5EF4-FFF2-40B4-BE49-F238E27FC236}">
                <a16:creationId xmlns:a16="http://schemas.microsoft.com/office/drawing/2014/main" id="{88E7F19D-7C87-884A-87B1-624FA8092C37}"/>
              </a:ext>
            </a:extLst>
          </p:cNvPr>
          <p:cNvSpPr>
            <a:spLocks noGrp="1"/>
          </p:cNvSpPr>
          <p:nvPr>
            <p:ph idx="1"/>
          </p:nvPr>
        </p:nvSpPr>
        <p:spPr/>
        <p:txBody>
          <a:bodyPr>
            <a:normAutofit fontScale="92500"/>
          </a:bodyPr>
          <a:lstStyle/>
          <a:p>
            <a:r>
              <a:rPr lang="en-US" dirty="0"/>
              <a:t>we need to draft the protocols well in advance, to gain intense familiarity with the question guide</a:t>
            </a:r>
            <a:r>
              <a:rPr lang="sk-SK" dirty="0">
                <a:effectLst/>
              </a:rPr>
              <a:t> </a:t>
            </a:r>
          </a:p>
          <a:p>
            <a:r>
              <a:rPr lang="en-US" dirty="0"/>
              <a:t>1. questions should be theoretically motivated but expressed in colloquial language free of jargon</a:t>
            </a:r>
            <a:r>
              <a:rPr lang="sk-SK" dirty="0">
                <a:effectLst/>
              </a:rPr>
              <a:t> </a:t>
            </a:r>
          </a:p>
          <a:p>
            <a:r>
              <a:rPr lang="en-US" dirty="0"/>
              <a:t>2. it is good to identify colloquial language that is appropriate in the given context</a:t>
            </a:r>
            <a:r>
              <a:rPr lang="sk-SK" dirty="0">
                <a:effectLst/>
              </a:rPr>
              <a:t> </a:t>
            </a:r>
          </a:p>
          <a:p>
            <a:r>
              <a:rPr lang="en-US" dirty="0"/>
              <a:t>3. pre-testing is also desirable: ideally, pre-tests are done on a sample of the target population</a:t>
            </a:r>
            <a:r>
              <a:rPr lang="sk-SK" dirty="0">
                <a:effectLst/>
              </a:rPr>
              <a:t> </a:t>
            </a:r>
          </a:p>
          <a:p>
            <a:r>
              <a:rPr lang="en-US" dirty="0"/>
              <a:t>4. most researchers' protocols change over the course of the fieldwork; we need to explain and document consequences of changes to our protocols</a:t>
            </a:r>
            <a:endParaRPr lang="sk-SK" dirty="0"/>
          </a:p>
          <a:p>
            <a:endParaRPr lang="en-US" dirty="0"/>
          </a:p>
        </p:txBody>
      </p:sp>
    </p:spTree>
    <p:extLst>
      <p:ext uri="{BB962C8B-B14F-4D97-AF65-F5344CB8AC3E}">
        <p14:creationId xmlns:p14="http://schemas.microsoft.com/office/powerpoint/2010/main" val="13497937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872</TotalTime>
  <Words>1323</Words>
  <Application>Microsoft Macintosh PowerPoint</Application>
  <PresentationFormat>Widescreen</PresentationFormat>
  <Paragraphs>122</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Times New Roman</vt:lpstr>
      <vt:lpstr>Office Theme</vt:lpstr>
      <vt:lpstr>Interviewing</vt:lpstr>
      <vt:lpstr>Some of the topics reviewed in the lecture</vt:lpstr>
      <vt:lpstr>Types of Interviews</vt:lpstr>
      <vt:lpstr>PowerPoint Presentation</vt:lpstr>
      <vt:lpstr>What are interviews good for? Formulating research questions &amp; case selection  </vt:lpstr>
      <vt:lpstr>What are interviews good for? Conceptualization, measurement &amp; generating hypotheses  </vt:lpstr>
      <vt:lpstr>When and whom to interview</vt:lpstr>
      <vt:lpstr>How to select respondents</vt:lpstr>
      <vt:lpstr>Interview protocols </vt:lpstr>
      <vt:lpstr>Conducting interviews and capturing information</vt:lpstr>
      <vt:lpstr>Types of questions (Beth L. Leech)</vt:lpstr>
      <vt:lpstr>Validity and reliability of interview data</vt:lpstr>
      <vt:lpstr>Missing Data</vt:lpstr>
      <vt:lpstr>Gaining access to respondents</vt:lpstr>
      <vt:lpstr>Gaining access to respondents</vt:lpstr>
      <vt:lpstr>Gaining access to respondents</vt:lpstr>
      <vt:lpstr>Conducting Interviews</vt:lpstr>
      <vt:lpstr>How to approach the role of the interviewer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Interviewing</dc:title>
  <dc:creator>Marek Rybar</dc:creator>
  <cp:lastModifiedBy>Marek Rybar</cp:lastModifiedBy>
  <cp:revision>28</cp:revision>
  <dcterms:created xsi:type="dcterms:W3CDTF">2019-10-06T17:55:57Z</dcterms:created>
  <dcterms:modified xsi:type="dcterms:W3CDTF">2020-10-26T10:37:34Z</dcterms:modified>
</cp:coreProperties>
</file>