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9"/>
  </p:notesMasterIdLst>
  <p:handoutMasterIdLst>
    <p:handoutMasterId r:id="rId40"/>
  </p:handoutMasterIdLst>
  <p:sldIdLst>
    <p:sldId id="256" r:id="rId3"/>
    <p:sldId id="257" r:id="rId4"/>
    <p:sldId id="340" r:id="rId5"/>
    <p:sldId id="274" r:id="rId6"/>
    <p:sldId id="388" r:id="rId7"/>
    <p:sldId id="258" r:id="rId8"/>
    <p:sldId id="385" r:id="rId9"/>
    <p:sldId id="386" r:id="rId10"/>
    <p:sldId id="387" r:id="rId11"/>
    <p:sldId id="295" r:id="rId12"/>
    <p:sldId id="392" r:id="rId13"/>
    <p:sldId id="390" r:id="rId14"/>
    <p:sldId id="305" r:id="rId15"/>
    <p:sldId id="312" r:id="rId16"/>
    <p:sldId id="327" r:id="rId17"/>
    <p:sldId id="329" r:id="rId18"/>
    <p:sldId id="338" r:id="rId19"/>
    <p:sldId id="357" r:id="rId20"/>
    <p:sldId id="278" r:id="rId21"/>
    <p:sldId id="328" r:id="rId22"/>
    <p:sldId id="346" r:id="rId23"/>
    <p:sldId id="260" r:id="rId24"/>
    <p:sldId id="350" r:id="rId25"/>
    <p:sldId id="351" r:id="rId26"/>
    <p:sldId id="352" r:id="rId27"/>
    <p:sldId id="379" r:id="rId28"/>
    <p:sldId id="389" r:id="rId29"/>
    <p:sldId id="326" r:id="rId30"/>
    <p:sldId id="300" r:id="rId31"/>
    <p:sldId id="266" r:id="rId32"/>
    <p:sldId id="263" r:id="rId33"/>
    <p:sldId id="391" r:id="rId34"/>
    <p:sldId id="265" r:id="rId35"/>
    <p:sldId id="273" r:id="rId36"/>
    <p:sldId id="304" r:id="rId37"/>
    <p:sldId id="372"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E798"/>
    <a:srgbClr val="FA44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93063" autoAdjust="0"/>
  </p:normalViewPr>
  <p:slideViewPr>
    <p:cSldViewPr snapToGrid="0" snapToObjects="1">
      <p:cViewPr varScale="1">
        <p:scale>
          <a:sx n="117" d="100"/>
          <a:sy n="117" d="100"/>
        </p:scale>
        <p:origin x="13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92"/>
    </p:cViewPr>
  </p:sorterViewPr>
  <p:notesViewPr>
    <p:cSldViewPr snapToGrid="0" snapToObjects="1">
      <p:cViewPr>
        <p:scale>
          <a:sx n="75" d="100"/>
          <a:sy n="75" d="100"/>
        </p:scale>
        <p:origin x="-3736" y="-8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74193A-B0F3-477D-BE27-8823A866EB86}" type="datetimeFigureOut">
              <a:rPr lang="es-ES" smtClean="0"/>
              <a:t>4/12/20</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81231B8-47F4-40A0-ABDD-2B2A08FE9451}" type="slidenum">
              <a:rPr lang="es-ES" smtClean="0"/>
              <a:t>‹#›</a:t>
            </a:fld>
            <a:endParaRPr lang="es-ES"/>
          </a:p>
        </p:txBody>
      </p:sp>
    </p:spTree>
    <p:extLst>
      <p:ext uri="{BB962C8B-B14F-4D97-AF65-F5344CB8AC3E}">
        <p14:creationId xmlns:p14="http://schemas.microsoft.com/office/powerpoint/2010/main" val="2596148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5C8D91B-1EB5-4D37-B13E-1BF406B24600}" type="datetimeFigureOut">
              <a:rPr lang="es-ES" smtClean="0"/>
              <a:t>4/12/20</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E7BF4B-530C-42A2-B5DB-29ECB55D1717}" type="slidenum">
              <a:rPr lang="es-ES" smtClean="0"/>
              <a:t>‹#›</a:t>
            </a:fld>
            <a:endParaRPr lang="es-ES"/>
          </a:p>
        </p:txBody>
      </p:sp>
    </p:spTree>
    <p:extLst>
      <p:ext uri="{BB962C8B-B14F-4D97-AF65-F5344CB8AC3E}">
        <p14:creationId xmlns:p14="http://schemas.microsoft.com/office/powerpoint/2010/main" val="2019081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qUHM3jZfk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a:t>
            </a:fld>
            <a:endParaRPr lang="es-ES"/>
          </a:p>
        </p:txBody>
      </p:sp>
    </p:spTree>
    <p:extLst>
      <p:ext uri="{BB962C8B-B14F-4D97-AF65-F5344CB8AC3E}">
        <p14:creationId xmlns:p14="http://schemas.microsoft.com/office/powerpoint/2010/main" val="92516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a:t>I will introduce those terms in a bit of a piecemeal way without linking them directly to something</a:t>
            </a:r>
            <a:r>
              <a:rPr lang="en-GB" baseline="0" dirty="0"/>
              <a:t> we will look at immediately in the course</a:t>
            </a:r>
          </a:p>
          <a:p>
            <a:endParaRPr lang="en-GB" baseline="0" dirty="0"/>
          </a:p>
          <a:p>
            <a:r>
              <a:rPr lang="en-GB" baseline="0" dirty="0"/>
              <a:t>But later on you will (hopefully) see why they are useful, as you will need to understand what I mean when I’m using them (e.g. environmental governance), and how I use some of them (e.g. politics, power)</a:t>
            </a:r>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10</a:t>
            </a:fld>
            <a:endParaRPr lang="es-ES"/>
          </a:p>
        </p:txBody>
      </p:sp>
    </p:spTree>
    <p:extLst>
      <p:ext uri="{BB962C8B-B14F-4D97-AF65-F5344CB8AC3E}">
        <p14:creationId xmlns:p14="http://schemas.microsoft.com/office/powerpoint/2010/main" val="43738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What goes one: Winners and losers; but mixed also! </a:t>
            </a:r>
          </a:p>
          <a:p>
            <a:endParaRPr lang="en-GB" dirty="0"/>
          </a:p>
          <a:p>
            <a:r>
              <a:rPr lang="en-GB" dirty="0"/>
              <a:t>2. CAUSES</a:t>
            </a:r>
          </a:p>
          <a:p>
            <a:r>
              <a:rPr lang="en-GB" dirty="0"/>
              <a:t>- Economic: </a:t>
            </a:r>
            <a:r>
              <a:rPr lang="en-GB" sz="2800" dirty="0"/>
              <a:t>farmers cannot afford non-polluting practices/ not polluting in the first place. </a:t>
            </a:r>
            <a:r>
              <a:rPr lang="en-GB" sz="2400" dirty="0"/>
              <a:t>Many of those farmers are smallholders </a:t>
            </a:r>
          </a:p>
          <a:p>
            <a:r>
              <a:rPr lang="en-GB" dirty="0"/>
              <a:t>- Political decisions, and the political economy: urban expansion (more population and pollution); India’s breadbasket (intensive agriculture) and water consumption; the water law</a:t>
            </a:r>
          </a:p>
          <a:p>
            <a:r>
              <a:rPr lang="en-GB" dirty="0"/>
              <a:t>- The role of geography: mountains and air</a:t>
            </a:r>
          </a:p>
          <a:p>
            <a:r>
              <a:rPr lang="en-GB" dirty="0"/>
              <a:t>- All factors mix together </a:t>
            </a:r>
          </a:p>
          <a:p>
            <a:endParaRPr lang="en-GB" dirty="0"/>
          </a:p>
          <a:p>
            <a:r>
              <a:rPr lang="en-GB" sz="2800" dirty="0"/>
              <a:t>A key element of this environmental change (pollution) and conflict is the way in which </a:t>
            </a:r>
            <a:r>
              <a:rPr lang="en-GB" sz="2800" b="1" dirty="0"/>
              <a:t>policy</a:t>
            </a:r>
            <a:r>
              <a:rPr lang="en-GB" sz="2800" dirty="0"/>
              <a:t> (</a:t>
            </a:r>
            <a:r>
              <a:rPr lang="en-GB" sz="2200" dirty="0"/>
              <a:t>and its aimed for environmental change, i.e. water preservation</a:t>
            </a:r>
            <a:r>
              <a:rPr lang="en-GB" sz="2800" dirty="0"/>
              <a:t>) has generated </a:t>
            </a:r>
            <a:r>
              <a:rPr lang="en-GB" sz="2800" b="1" dirty="0"/>
              <a:t>winners and losers</a:t>
            </a:r>
          </a:p>
          <a:p>
            <a:pPr lvl="1"/>
            <a:r>
              <a:rPr lang="en-GB" sz="2000" dirty="0"/>
              <a:t>Sub-soil Water Preservation Act losers: farmers</a:t>
            </a:r>
          </a:p>
          <a:p>
            <a:pPr lvl="1"/>
            <a:r>
              <a:rPr lang="en-GB" sz="2000" dirty="0"/>
              <a:t>Winners: to identify, must ask "who benefits from groundwater savings?”</a:t>
            </a:r>
          </a:p>
          <a:p>
            <a:pPr lvl="1"/>
            <a:endParaRPr lang="en-GB" sz="2000" dirty="0"/>
          </a:p>
          <a:p>
            <a:r>
              <a:rPr lang="en-GB" sz="2800" dirty="0"/>
              <a:t>But also:</a:t>
            </a:r>
            <a:r>
              <a:rPr lang="en-GB" sz="2800" i="1" dirty="0"/>
              <a:t> “in the 2000s rice farming here took off”</a:t>
            </a:r>
          </a:p>
          <a:p>
            <a:pPr lvl="1"/>
            <a:r>
              <a:rPr lang="en-GB" sz="2000" dirty="0"/>
              <a:t>Political ecology would ask: why did it take off? How? To whose benefit?</a:t>
            </a:r>
          </a:p>
          <a:p>
            <a:pPr lvl="1"/>
            <a:r>
              <a:rPr lang="en-GB" sz="2000" dirty="0"/>
              <a:t>Relevance of </a:t>
            </a:r>
            <a:r>
              <a:rPr lang="en-GB" sz="2000" b="1" dirty="0"/>
              <a:t>political economy </a:t>
            </a:r>
            <a:r>
              <a:rPr lang="en-GB" sz="2000" dirty="0"/>
              <a:t>(key term)</a:t>
            </a:r>
          </a:p>
          <a:p>
            <a:pPr lvl="1"/>
            <a:endParaRPr lang="en-GB" sz="2000" dirty="0"/>
          </a:p>
          <a:p>
            <a:r>
              <a:rPr lang="en-GB" dirty="0"/>
              <a:t>[More info on stubble burning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b="0" i="0" kern="1200" dirty="0" err="1">
                <a:solidFill>
                  <a:schemeClr val="tx1"/>
                </a:solidFill>
                <a:effectLst/>
                <a:latin typeface="+mn-lt"/>
                <a:ea typeface="+mn-ea"/>
                <a:cs typeface="+mn-cs"/>
              </a:rPr>
              <a:t>Why</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farmers</a:t>
            </a:r>
            <a:r>
              <a:rPr lang="es-ES" sz="1200" b="0" i="0" kern="1200" dirty="0">
                <a:solidFill>
                  <a:schemeClr val="tx1"/>
                </a:solidFill>
                <a:effectLst/>
                <a:latin typeface="+mn-lt"/>
                <a:ea typeface="+mn-ea"/>
                <a:cs typeface="+mn-cs"/>
              </a:rPr>
              <a:t> in Punjab and </a:t>
            </a:r>
            <a:r>
              <a:rPr lang="es-ES" sz="1200" b="0" i="0" kern="1200" dirty="0" err="1">
                <a:solidFill>
                  <a:schemeClr val="tx1"/>
                </a:solidFill>
                <a:effectLst/>
                <a:latin typeface="+mn-lt"/>
                <a:ea typeface="+mn-ea"/>
                <a:cs typeface="+mn-cs"/>
              </a:rPr>
              <a:t>Haryana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continue</a:t>
            </a:r>
            <a:r>
              <a:rPr lang="es-ES" sz="1200" b="0" i="0" kern="1200" dirty="0">
                <a:solidFill>
                  <a:schemeClr val="tx1"/>
                </a:solidFill>
                <a:effectLst/>
                <a:latin typeface="+mn-lt"/>
                <a:ea typeface="+mn-ea"/>
                <a:cs typeface="+mn-cs"/>
              </a:rPr>
              <a:t> to </a:t>
            </a:r>
            <a:r>
              <a:rPr lang="es-ES" sz="1200" b="0" i="0" kern="1200" dirty="0" err="1">
                <a:solidFill>
                  <a:schemeClr val="tx1"/>
                </a:solidFill>
                <a:effectLst/>
                <a:latin typeface="+mn-lt"/>
                <a:ea typeface="+mn-ea"/>
                <a:cs typeface="+mn-cs"/>
              </a:rPr>
              <a:t>burn</a:t>
            </a:r>
            <a:r>
              <a:rPr lang="es-ES" sz="1200" b="0" i="0" kern="1200" dirty="0">
                <a:solidFill>
                  <a:schemeClr val="tx1"/>
                </a:solidFill>
                <a:effectLst/>
                <a:latin typeface="+mn-lt"/>
                <a:ea typeface="+mn-ea"/>
                <a:cs typeface="+mn-cs"/>
              </a:rPr>
              <a:t> rice </a:t>
            </a:r>
            <a:r>
              <a:rPr lang="es-ES" sz="1200" b="0" i="0" kern="1200" dirty="0" err="1">
                <a:solidFill>
                  <a:schemeClr val="tx1"/>
                </a:solidFill>
                <a:effectLst/>
                <a:latin typeface="+mn-lt"/>
                <a:ea typeface="+mn-ea"/>
                <a:cs typeface="+mn-cs"/>
              </a:rPr>
              <a:t>stubble</a:t>
            </a:r>
            <a:r>
              <a:rPr lang="es-ES" sz="1200" b="0" i="0" kern="1200" dirty="0">
                <a:solidFill>
                  <a:schemeClr val="tx1"/>
                </a:solidFill>
                <a:effectLst/>
                <a:latin typeface="+mn-lt"/>
                <a:ea typeface="+mn-ea"/>
                <a:cs typeface="+mn-cs"/>
              </a:rPr>
              <a:t>: </a:t>
            </a:r>
            <a:r>
              <a:rPr lang="es-ES" dirty="0">
                <a:hlinkClick r:id="rId3"/>
              </a:rPr>
              <a:t>https://www.youtube.com/watch?v=pqUHM3jZfk4</a:t>
            </a:r>
            <a:r>
              <a:rPr lang="es-ES" dirty="0"/>
              <a:t>]</a:t>
            </a:r>
            <a:endParaRPr lang="en-GB" dirty="0"/>
          </a:p>
          <a:p>
            <a:pPr lvl="1"/>
            <a:endParaRPr lang="en-GB" sz="24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a:p>
        </p:txBody>
      </p:sp>
      <p:sp>
        <p:nvSpPr>
          <p:cNvPr id="4" name="Slide Number Placeholder 3"/>
          <p:cNvSpPr>
            <a:spLocks noGrp="1"/>
          </p:cNvSpPr>
          <p:nvPr>
            <p:ph type="sldNum" sz="quarter" idx="5"/>
          </p:nvPr>
        </p:nvSpPr>
        <p:spPr/>
        <p:txBody>
          <a:bodyPr/>
          <a:lstStyle/>
          <a:p>
            <a:fld id="{C6E7BF4B-530C-42A2-B5DB-29ECB55D1717}" type="slidenum">
              <a:rPr lang="es-ES" smtClean="0"/>
              <a:t>11</a:t>
            </a:fld>
            <a:endParaRPr lang="es-ES"/>
          </a:p>
        </p:txBody>
      </p:sp>
    </p:spTree>
    <p:extLst>
      <p:ext uri="{BB962C8B-B14F-4D97-AF65-F5344CB8AC3E}">
        <p14:creationId xmlns:p14="http://schemas.microsoft.com/office/powerpoint/2010/main" val="407846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237038" cy="3178175"/>
          </a:xfrm>
        </p:spPr>
      </p:sp>
      <p:sp>
        <p:nvSpPr>
          <p:cNvPr id="3" name="Notes Placeholder 2"/>
          <p:cNvSpPr>
            <a:spLocks noGrp="1"/>
          </p:cNvSpPr>
          <p:nvPr>
            <p:ph type="body" idx="1"/>
          </p:nvPr>
        </p:nvSpPr>
        <p:spPr>
          <a:xfrm>
            <a:off x="679768" y="4092316"/>
            <a:ext cx="5438140" cy="5229106"/>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a:t>Political Ecology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a:t>Focus: explain environmental change (broadly speaking) and its consequences (e.g. </a:t>
            </a:r>
            <a:r>
              <a:rPr lang="en-US" dirty="0"/>
              <a:t>environmental degradation such as pollution, environmental conflict, etc.) </a:t>
            </a:r>
            <a:endParaRPr lang="en-US" u="none" dirty="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By looking at its causes</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By mobilizing </a:t>
            </a:r>
            <a:r>
              <a:rPr lang="en-US" sz="1200" b="1" dirty="0"/>
              <a:t>power</a:t>
            </a:r>
            <a:r>
              <a:rPr lang="en-US" sz="1200" dirty="0"/>
              <a:t> as an analytical concept to explain how and why change happens (will see later in this class)</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200" u="none" dirty="0"/>
              <a:t>Environmental change creates winners and losers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a:t>OR: POLITICAL ECOLOGY IN NUTSHELL</a:t>
            </a:r>
          </a:p>
          <a:p>
            <a:r>
              <a:rPr lang="en-US" sz="1200" dirty="0"/>
              <a:t>Environmental change (and its effects on human communities/ societies) is </a:t>
            </a:r>
            <a:r>
              <a:rPr lang="en-US" sz="1200" b="1" dirty="0"/>
              <a:t>political </a:t>
            </a:r>
          </a:p>
          <a:p>
            <a:r>
              <a:rPr lang="en-US" sz="1200" dirty="0"/>
              <a:t>And so are: </a:t>
            </a:r>
          </a:p>
          <a:p>
            <a:pPr marL="800100" lvl="1" indent="-342900">
              <a:buFont typeface="Arial" panose="020B0604020202020204" pitchFamily="34" charset="0"/>
              <a:buChar char="•"/>
            </a:pPr>
            <a:r>
              <a:rPr lang="en-US" sz="1200" dirty="0"/>
              <a:t>environmental policy and governance (key social and political mechanism that manages and produces this change)</a:t>
            </a:r>
          </a:p>
          <a:p>
            <a:pPr marL="800100" lvl="1" indent="-342900">
              <a:buFont typeface="Arial" panose="020B0604020202020204" pitchFamily="34" charset="0"/>
              <a:buChar char="•"/>
            </a:pPr>
            <a:r>
              <a:rPr lang="en-US" sz="1200" dirty="0"/>
              <a:t>and the conflicts that ensue around it</a:t>
            </a:r>
          </a:p>
          <a:p>
            <a:r>
              <a:rPr lang="en-US" sz="1200" dirty="0"/>
              <a:t>Environmental change produces </a:t>
            </a:r>
            <a:r>
              <a:rPr lang="en-US" sz="1200" b="1" i="1" dirty="0"/>
              <a:t>winners and losers</a:t>
            </a:r>
            <a:endParaRPr lang="en-US" sz="1200" b="1" dirty="0"/>
          </a:p>
          <a:p>
            <a:pPr marL="800100" lvl="1" indent="-342900">
              <a:buFont typeface="Arial" panose="020B0604020202020204" pitchFamily="34" charset="0"/>
              <a:buChar char="•"/>
            </a:pPr>
            <a:r>
              <a:rPr lang="en-US" sz="1200" dirty="0"/>
              <a:t>Some benefit (more) from such changes (e.g. Anglo-American settlers/ farmers)</a:t>
            </a:r>
          </a:p>
          <a:p>
            <a:pPr marL="800100" lvl="1" indent="-342900">
              <a:buFont typeface="Arial" panose="020B0604020202020204" pitchFamily="34" charset="0"/>
              <a:buChar char="•"/>
            </a:pPr>
            <a:r>
              <a:rPr lang="en-US" sz="1200" dirty="0"/>
              <a:t>Some benefit less or bear costs of change (e.g. Native Americans)</a:t>
            </a:r>
          </a:p>
          <a:p>
            <a:pPr marL="0" indent="0">
              <a:buNone/>
            </a:pPr>
            <a:r>
              <a:rPr lang="en-US" sz="1200" dirty="0"/>
              <a:t>[* Note: broader understanding of governance, i.e. beyond formal/ regulatory, or normative “public decision-making” understanding]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a:t>Environmental History</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Study of human interaction with natural world over time. </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In contrast to other historical disciplines, it emphasizes the active role nature plays in influencing human affairs. </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Environmental historians study how humans both shape their environment and are shaped by it.</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0" marR="0" lvl="1" indent="0" algn="l" defTabSz="914400" rtl="0" eaLnBrk="1" fontAlgn="auto" latinLnBrk="0" hangingPunct="1">
              <a:lnSpc>
                <a:spcPct val="100000"/>
              </a:lnSpc>
              <a:spcBef>
                <a:spcPts val="0"/>
              </a:spcBef>
              <a:spcAft>
                <a:spcPts val="0"/>
              </a:spcAft>
              <a:buClrTx/>
              <a:buSzTx/>
              <a:buFont typeface="Arial"/>
              <a:buNone/>
              <a:tabLst/>
              <a:defRPr/>
            </a:pPr>
            <a:r>
              <a:rPr lang="en-US" dirty="0"/>
              <a:t>Three</a:t>
            </a:r>
            <a:r>
              <a:rPr lang="en-US" baseline="0" dirty="0"/>
              <a:t> components; study:</a:t>
            </a:r>
          </a:p>
          <a:p>
            <a:pPr marL="228600" marR="0" lvl="1" indent="-228600" algn="l" defTabSz="914400" rtl="0" eaLnBrk="1" fontAlgn="auto" latinLnBrk="0" hangingPunct="1">
              <a:lnSpc>
                <a:spcPct val="100000"/>
              </a:lnSpc>
              <a:spcBef>
                <a:spcPts val="0"/>
              </a:spcBef>
              <a:spcAft>
                <a:spcPts val="0"/>
              </a:spcAft>
              <a:buClrTx/>
              <a:buSzTx/>
              <a:buFont typeface="Arial"/>
              <a:buAutoNum type="arabicPeriod"/>
              <a:tabLst/>
              <a:defRPr/>
            </a:pPr>
            <a:r>
              <a:rPr lang="en-US" dirty="0"/>
              <a:t>Nature itself and its change over time</a:t>
            </a:r>
          </a:p>
          <a:p>
            <a:pPr marL="685800" marR="0" lvl="2" indent="-228600" algn="l" defTabSz="914400" rtl="0" eaLnBrk="1" fontAlgn="auto" latinLnBrk="0" hangingPunct="1">
              <a:lnSpc>
                <a:spcPct val="100000"/>
              </a:lnSpc>
              <a:spcBef>
                <a:spcPts val="0"/>
              </a:spcBef>
              <a:spcAft>
                <a:spcPts val="0"/>
              </a:spcAft>
              <a:buClrTx/>
              <a:buSzTx/>
              <a:buFont typeface="Arial"/>
              <a:buChar char="•"/>
              <a:tabLst/>
              <a:defRPr/>
            </a:pPr>
            <a:r>
              <a:rPr lang="en-US" dirty="0"/>
              <a:t>Includes physical impact of humans on the Earth's land, water, atmosphere and biosphere</a:t>
            </a:r>
          </a:p>
          <a:p>
            <a:pPr marL="228600" marR="0" lvl="1" indent="-228600" algn="l" defTabSz="914400" rtl="0" eaLnBrk="1" fontAlgn="auto" latinLnBrk="0" hangingPunct="1">
              <a:lnSpc>
                <a:spcPct val="100000"/>
              </a:lnSpc>
              <a:spcBef>
                <a:spcPts val="0"/>
              </a:spcBef>
              <a:spcAft>
                <a:spcPts val="0"/>
              </a:spcAft>
              <a:buClrTx/>
              <a:buSzTx/>
              <a:buFont typeface="Arial"/>
              <a:buAutoNum type="arabicPeriod"/>
              <a:tabLst/>
              <a:defRPr/>
            </a:pPr>
            <a:r>
              <a:rPr lang="en-US" dirty="0"/>
              <a:t>How humans use nature</a:t>
            </a:r>
          </a:p>
          <a:p>
            <a:pPr marL="685800" marR="0" lvl="2" indent="-228600" algn="l" defTabSz="914400" rtl="0" eaLnBrk="1" fontAlgn="auto" latinLnBrk="0" hangingPunct="1">
              <a:lnSpc>
                <a:spcPct val="100000"/>
              </a:lnSpc>
              <a:spcBef>
                <a:spcPts val="0"/>
              </a:spcBef>
              <a:spcAft>
                <a:spcPts val="0"/>
              </a:spcAft>
              <a:buClrTx/>
              <a:buSzTx/>
              <a:buFont typeface="Arial"/>
              <a:buChar char="•"/>
              <a:tabLst/>
              <a:defRPr/>
            </a:pPr>
            <a:r>
              <a:rPr lang="en-US" dirty="0"/>
              <a:t>the environmental consequences of increasing population, more effective technology and changing patterns of production and consumption</a:t>
            </a:r>
          </a:p>
          <a:p>
            <a:pPr marL="685800" marR="0" lvl="2" indent="-228600" algn="l" defTabSz="914400" rtl="0" eaLnBrk="1" fontAlgn="auto" latinLnBrk="0" hangingPunct="1">
              <a:lnSpc>
                <a:spcPct val="100000"/>
              </a:lnSpc>
              <a:spcBef>
                <a:spcPts val="0"/>
              </a:spcBef>
              <a:spcAft>
                <a:spcPts val="0"/>
              </a:spcAft>
              <a:buClrTx/>
              <a:buSzTx/>
              <a:buFont typeface="Arial"/>
              <a:buChar char="•"/>
              <a:tabLst/>
              <a:defRPr/>
            </a:pPr>
            <a:r>
              <a:rPr lang="en-US" dirty="0"/>
              <a:t>transition from nomadic hunter-gatherer communities to settled agriculture in the </a:t>
            </a:r>
            <a:r>
              <a:rPr lang="en-US" dirty="0" err="1"/>
              <a:t>neolithic</a:t>
            </a:r>
            <a:r>
              <a:rPr lang="en-US" dirty="0"/>
              <a:t> revolution</a:t>
            </a:r>
          </a:p>
          <a:p>
            <a:pPr marL="685800" marR="0" lvl="2" indent="-228600" algn="l" defTabSz="914400" rtl="0" eaLnBrk="1" fontAlgn="auto" latinLnBrk="0" hangingPunct="1">
              <a:lnSpc>
                <a:spcPct val="100000"/>
              </a:lnSpc>
              <a:spcBef>
                <a:spcPts val="0"/>
              </a:spcBef>
              <a:spcAft>
                <a:spcPts val="0"/>
              </a:spcAft>
              <a:buClrTx/>
              <a:buSzTx/>
              <a:buFont typeface="Arial"/>
              <a:buChar char="•"/>
              <a:tabLst/>
              <a:defRPr/>
            </a:pPr>
            <a:r>
              <a:rPr lang="en-US" dirty="0"/>
              <a:t>effects of colonial expansion and settlements, and the environmental and human consequences of the industrial and technological revolutions</a:t>
            </a:r>
          </a:p>
          <a:p>
            <a:pPr marL="228600" marR="0" lvl="1" indent="-228600" algn="l" defTabSz="914400" rtl="0" eaLnBrk="1" fontAlgn="auto" latinLnBrk="0" hangingPunct="1">
              <a:lnSpc>
                <a:spcPct val="100000"/>
              </a:lnSpc>
              <a:spcBef>
                <a:spcPts val="0"/>
              </a:spcBef>
              <a:spcAft>
                <a:spcPts val="0"/>
              </a:spcAft>
              <a:buClrTx/>
              <a:buSzTx/>
              <a:buFont typeface="Arial"/>
              <a:buAutoNum type="arabicPeriod"/>
              <a:tabLst/>
              <a:defRPr/>
            </a:pPr>
            <a:r>
              <a:rPr lang="en-US" dirty="0"/>
              <a:t>Study how people think about nature - the way attitudes, beliefs and values influence interaction with nature, especially in the form of myths, religion and science</a:t>
            </a:r>
          </a:p>
          <a:p>
            <a:pPr marL="228600" marR="0" lvl="1" indent="-228600" algn="l" defTabSz="914400" rtl="0" eaLnBrk="1" fontAlgn="auto" latinLnBrk="0" hangingPunct="1">
              <a:lnSpc>
                <a:spcPct val="100000"/>
              </a:lnSpc>
              <a:spcBef>
                <a:spcPts val="0"/>
              </a:spcBef>
              <a:spcAft>
                <a:spcPts val="0"/>
              </a:spcAft>
              <a:buClrTx/>
              <a:buSzTx/>
              <a:buFont typeface="Arial"/>
              <a:buAutoNum type="arabicPeriod"/>
              <a:tabLst/>
              <a:defRPr/>
            </a:pPr>
            <a:endParaRPr lang="en-US" dirty="0"/>
          </a:p>
          <a:p>
            <a:pPr marL="0" marR="0" lvl="1" indent="0" algn="l" defTabSz="914400" rtl="0" eaLnBrk="1" fontAlgn="auto" latinLnBrk="0" hangingPunct="1">
              <a:lnSpc>
                <a:spcPct val="100000"/>
              </a:lnSpc>
              <a:spcBef>
                <a:spcPts val="0"/>
              </a:spcBef>
              <a:spcAft>
                <a:spcPts val="0"/>
              </a:spcAft>
              <a:buClrTx/>
              <a:buSzTx/>
              <a:buFont typeface="Arial"/>
              <a:buNone/>
              <a:tabLst/>
              <a:defRPr/>
            </a:pPr>
            <a:r>
              <a:rPr lang="en-US" dirty="0"/>
              <a:t>Examples</a:t>
            </a:r>
            <a:r>
              <a:rPr lang="en-US" baseline="0" dirty="0"/>
              <a:t> of studies and books</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Donald </a:t>
            </a:r>
            <a:r>
              <a:rPr lang="en-US" baseline="0" dirty="0" err="1"/>
              <a:t>Worster</a:t>
            </a:r>
            <a:r>
              <a:rPr lang="en-US" baseline="0" dirty="0"/>
              <a:t> ‘Dust Bowl’ - tells the story of the Dust Bowl in </a:t>
            </a:r>
            <a:r>
              <a:rPr lang="en-US" b="1" baseline="0" dirty="0"/>
              <a:t>ecological</a:t>
            </a:r>
            <a:r>
              <a:rPr lang="en-US" baseline="0" dirty="0"/>
              <a:t> as well as human terms. A story on the subject of the land and how humans interact with it</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John McNeil ‘Mosquito</a:t>
            </a:r>
            <a:r>
              <a:rPr lang="en-US" baseline="0" dirty="0"/>
              <a:t> Empires’ (we’ll see) – how mosquitoes have helped defend and then overthrow Spanish Empire in the Caribbean </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Sam White ‘Climate of Rebellion’ - </a:t>
            </a:r>
            <a:r>
              <a:rPr lang="en-US" sz="1200" kern="1200" dirty="0">
                <a:solidFill>
                  <a:schemeClr val="tx1"/>
                </a:solidFill>
                <a:effectLst/>
                <a:latin typeface="+mn-lt"/>
                <a:ea typeface="+mn-ea"/>
                <a:cs typeface="+mn-cs"/>
              </a:rPr>
              <a:t>how imperial </a:t>
            </a:r>
            <a:r>
              <a:rPr lang="en-US" sz="1200" b="1" kern="1200" dirty="0">
                <a:solidFill>
                  <a:schemeClr val="tx1"/>
                </a:solidFill>
                <a:effectLst/>
                <a:latin typeface="+mn-lt"/>
                <a:ea typeface="+mn-ea"/>
                <a:cs typeface="+mn-cs"/>
              </a:rPr>
              <a:t>systems of provisioning and settlemen</a:t>
            </a:r>
            <a:r>
              <a:rPr lang="en-US" sz="1200" kern="1200" dirty="0">
                <a:solidFill>
                  <a:schemeClr val="tx1"/>
                </a:solidFill>
                <a:effectLst/>
                <a:latin typeface="+mn-lt"/>
                <a:ea typeface="+mn-ea"/>
                <a:cs typeface="+mn-cs"/>
              </a:rPr>
              <a:t>t that </a:t>
            </a:r>
            <a:r>
              <a:rPr lang="en-US" sz="1200" b="1" kern="1200" dirty="0">
                <a:solidFill>
                  <a:schemeClr val="tx1"/>
                </a:solidFill>
                <a:effectLst/>
                <a:latin typeface="+mn-lt"/>
                <a:ea typeface="+mn-ea"/>
                <a:cs typeface="+mn-cs"/>
              </a:rPr>
              <a:t>defined</a:t>
            </a:r>
            <a:r>
              <a:rPr lang="en-US" sz="1200" kern="1200" dirty="0">
                <a:solidFill>
                  <a:schemeClr val="tx1"/>
                </a:solidFill>
                <a:effectLst/>
                <a:latin typeface="+mn-lt"/>
                <a:ea typeface="+mn-ea"/>
                <a:cs typeface="+mn-cs"/>
              </a:rPr>
              <a:t> Ottoman power in the 1500s </a:t>
            </a:r>
            <a:r>
              <a:rPr lang="en-US" sz="1200" b="1" kern="1200" dirty="0">
                <a:solidFill>
                  <a:schemeClr val="tx1"/>
                </a:solidFill>
                <a:effectLst/>
                <a:latin typeface="+mn-lt"/>
                <a:ea typeface="+mn-ea"/>
                <a:cs typeface="+mn-cs"/>
              </a:rPr>
              <a:t>came unraveled </a:t>
            </a:r>
            <a:r>
              <a:rPr lang="en-US" sz="1200" kern="1200" dirty="0">
                <a:solidFill>
                  <a:schemeClr val="tx1"/>
                </a:solidFill>
                <a:effectLst/>
                <a:latin typeface="+mn-lt"/>
                <a:ea typeface="+mn-ea"/>
                <a:cs typeface="+mn-cs"/>
              </a:rPr>
              <a:t>in the face of ecological pressures and extreme cold and drought, leading to the </a:t>
            </a:r>
            <a:r>
              <a:rPr lang="en-US" sz="1200" b="1" kern="1200" dirty="0">
                <a:solidFill>
                  <a:schemeClr val="tx1"/>
                </a:solidFill>
                <a:effectLst/>
                <a:latin typeface="+mn-lt"/>
                <a:ea typeface="+mn-ea"/>
                <a:cs typeface="+mn-cs"/>
              </a:rPr>
              <a:t>outbreak of the destructive </a:t>
            </a:r>
            <a:r>
              <a:rPr lang="en-US" sz="1200" b="1" kern="1200" dirty="0" err="1">
                <a:solidFill>
                  <a:schemeClr val="tx1"/>
                </a:solidFill>
                <a:effectLst/>
                <a:latin typeface="+mn-lt"/>
                <a:ea typeface="+mn-ea"/>
                <a:cs typeface="+mn-cs"/>
              </a:rPr>
              <a:t>Celali</a:t>
            </a:r>
            <a:r>
              <a:rPr lang="en-US" sz="1200" b="1" kern="1200" dirty="0">
                <a:solidFill>
                  <a:schemeClr val="tx1"/>
                </a:solidFill>
                <a:effectLst/>
                <a:latin typeface="+mn-lt"/>
                <a:ea typeface="+mn-ea"/>
                <a:cs typeface="+mn-cs"/>
              </a:rPr>
              <a:t> Rebellion </a:t>
            </a:r>
            <a:r>
              <a:rPr lang="en-US" sz="1200" kern="1200" dirty="0">
                <a:solidFill>
                  <a:schemeClr val="tx1"/>
                </a:solidFill>
                <a:effectLst/>
                <a:latin typeface="+mn-lt"/>
                <a:ea typeface="+mn-ea"/>
                <a:cs typeface="+mn-cs"/>
              </a:rPr>
              <a:t>(1596–1610). This rebellion marked a </a:t>
            </a:r>
            <a:r>
              <a:rPr lang="en-US" sz="1200" b="1" kern="1200" dirty="0">
                <a:solidFill>
                  <a:schemeClr val="tx1"/>
                </a:solidFill>
                <a:effectLst/>
                <a:latin typeface="+mn-lt"/>
                <a:ea typeface="+mn-ea"/>
                <a:cs typeface="+mn-cs"/>
              </a:rPr>
              <a:t>turning point</a:t>
            </a:r>
            <a:r>
              <a:rPr lang="en-US" sz="1200" kern="1200" dirty="0">
                <a:solidFill>
                  <a:schemeClr val="tx1"/>
                </a:solidFill>
                <a:effectLst/>
                <a:latin typeface="+mn-lt"/>
                <a:ea typeface="+mn-ea"/>
                <a:cs typeface="+mn-cs"/>
              </a:rPr>
              <a:t> in Ottoman fortunes, as a </a:t>
            </a:r>
            <a:r>
              <a:rPr lang="en-US" sz="1200" b="1" kern="1200" dirty="0">
                <a:solidFill>
                  <a:schemeClr val="tx1"/>
                </a:solidFill>
                <a:effectLst/>
                <a:latin typeface="+mn-lt"/>
                <a:ea typeface="+mn-ea"/>
                <a:cs typeface="+mn-cs"/>
              </a:rPr>
              <a:t>combination</a:t>
            </a:r>
            <a:r>
              <a:rPr lang="en-US" sz="1200" kern="1200" dirty="0">
                <a:solidFill>
                  <a:schemeClr val="tx1"/>
                </a:solidFill>
                <a:effectLst/>
                <a:latin typeface="+mn-lt"/>
                <a:ea typeface="+mn-ea"/>
                <a:cs typeface="+mn-cs"/>
              </a:rPr>
              <a:t> of ongoing Little Ice Age climate fluctuations, nomad incursions, and rural disorder </a:t>
            </a:r>
            <a:r>
              <a:rPr lang="en-US" sz="1200" b="1" kern="1200" dirty="0">
                <a:solidFill>
                  <a:schemeClr val="tx1"/>
                </a:solidFill>
                <a:effectLst/>
                <a:latin typeface="+mn-lt"/>
                <a:ea typeface="+mn-ea"/>
                <a:cs typeface="+mn-cs"/>
              </a:rPr>
              <a:t>postponed Ottoman recovery </a:t>
            </a:r>
            <a:r>
              <a:rPr lang="en-US" sz="1200" kern="1200" dirty="0">
                <a:solidFill>
                  <a:schemeClr val="tx1"/>
                </a:solidFill>
                <a:effectLst/>
                <a:latin typeface="+mn-lt"/>
                <a:ea typeface="+mn-ea"/>
                <a:cs typeface="+mn-cs"/>
              </a:rPr>
              <a:t>over the following century, with enduring </a:t>
            </a:r>
            <a:r>
              <a:rPr lang="en-US" sz="1200" b="1" kern="1200" dirty="0">
                <a:solidFill>
                  <a:schemeClr val="tx1"/>
                </a:solidFill>
                <a:effectLst/>
                <a:latin typeface="+mn-lt"/>
                <a:ea typeface="+mn-ea"/>
                <a:cs typeface="+mn-cs"/>
              </a:rPr>
              <a:t>impacts</a:t>
            </a:r>
            <a:r>
              <a:rPr lang="en-US" sz="1200" kern="1200" dirty="0">
                <a:solidFill>
                  <a:schemeClr val="tx1"/>
                </a:solidFill>
                <a:effectLst/>
                <a:latin typeface="+mn-lt"/>
                <a:ea typeface="+mn-ea"/>
                <a:cs typeface="+mn-cs"/>
              </a:rPr>
              <a:t> on the region’s </a:t>
            </a:r>
            <a:r>
              <a:rPr lang="en-US" sz="1200" b="1" kern="1200" dirty="0">
                <a:solidFill>
                  <a:schemeClr val="tx1"/>
                </a:solidFill>
                <a:effectLst/>
                <a:latin typeface="+mn-lt"/>
                <a:ea typeface="+mn-ea"/>
                <a:cs typeface="+mn-cs"/>
              </a:rPr>
              <a:t>population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land use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economy </a:t>
            </a:r>
            <a:endParaRPr lang="en-US" b="1" dirty="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p:txBody>
      </p:sp>
      <p:sp>
        <p:nvSpPr>
          <p:cNvPr id="4" name="Slide Number Placeholder 3"/>
          <p:cNvSpPr>
            <a:spLocks noGrp="1"/>
          </p:cNvSpPr>
          <p:nvPr>
            <p:ph type="sldNum" sz="quarter" idx="10"/>
          </p:nvPr>
        </p:nvSpPr>
        <p:spPr/>
        <p:txBody>
          <a:bodyPr/>
          <a:lstStyle/>
          <a:p>
            <a:fld id="{C6E7BF4B-530C-42A2-B5DB-29ECB55D1717}" type="slidenum">
              <a:rPr lang="es-ES" smtClean="0"/>
              <a:t>12</a:t>
            </a:fld>
            <a:endParaRPr lang="es-ES"/>
          </a:p>
        </p:txBody>
      </p:sp>
    </p:spTree>
    <p:extLst>
      <p:ext uri="{BB962C8B-B14F-4D97-AF65-F5344CB8AC3E}">
        <p14:creationId xmlns:p14="http://schemas.microsoft.com/office/powerpoint/2010/main" val="114777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n-US" altLang="es-ES" dirty="0"/>
              <a:t>I</a:t>
            </a:r>
            <a:r>
              <a:rPr lang="en-GB" altLang="es-ES" dirty="0" err="1"/>
              <a:t>nstead</a:t>
            </a:r>
            <a:r>
              <a:rPr lang="en-GB" altLang="es-ES" dirty="0"/>
              <a:t> of apolitical explanations of environmental change  (e.g. there are conflicts around natural resources, because those resources are scarce) </a:t>
            </a:r>
          </a:p>
          <a:p>
            <a:pPr eaLnBrk="1" hangingPunct="1"/>
            <a:endParaRPr lang="en-GB" altLang="es-ES" dirty="0"/>
          </a:p>
          <a:p>
            <a:pPr marL="342900" indent="-342900" eaLnBrk="1" hangingPunct="1">
              <a:buFont typeface="Arial"/>
              <a:buChar char="•"/>
            </a:pPr>
            <a:r>
              <a:rPr lang="en-GB" altLang="es-ES" dirty="0"/>
              <a:t>Use </a:t>
            </a:r>
            <a:r>
              <a:rPr lang="en-GB" altLang="es-ES" b="1" dirty="0"/>
              <a:t>political ecology </a:t>
            </a:r>
            <a:r>
              <a:rPr lang="en-GB" altLang="es-ES" dirty="0"/>
              <a:t>to study environmental change</a:t>
            </a:r>
          </a:p>
          <a:p>
            <a:pPr marL="342900" indent="-342900" eaLnBrk="1" hangingPunct="1">
              <a:buFont typeface="Arial"/>
              <a:buChar char="•"/>
            </a:pPr>
            <a:r>
              <a:rPr lang="en-GB" altLang="es-ES" dirty="0"/>
              <a:t>Academic field that seeks to understand relationship human societies – nature</a:t>
            </a:r>
          </a:p>
          <a:p>
            <a:pPr marL="342900" indent="-342900" eaLnBrk="1" hangingPunct="1">
              <a:buFont typeface="Arial"/>
              <a:buChar char="•"/>
            </a:pPr>
            <a:r>
              <a:rPr lang="en-GB" altLang="es-ES" dirty="0"/>
              <a:t>Posits that environmental change is intrinsically </a:t>
            </a:r>
            <a:r>
              <a:rPr lang="en-GB" altLang="es-ES" b="1" dirty="0"/>
              <a:t>political</a:t>
            </a:r>
          </a:p>
          <a:p>
            <a:pPr marL="800100" lvl="1" indent="-342900" eaLnBrk="1" hangingPunct="1">
              <a:buFont typeface="Arial"/>
              <a:buChar char="•"/>
            </a:pPr>
            <a:r>
              <a:rPr lang="en-GB" altLang="es-ES" dirty="0"/>
              <a:t>And so are the decisions taken to produce environmental change (environmental governance) </a:t>
            </a:r>
          </a:p>
          <a:p>
            <a:pPr marL="800100" lvl="1" indent="-342900" eaLnBrk="1" hangingPunct="1">
              <a:buFont typeface="Arial"/>
              <a:buChar char="•"/>
            </a:pPr>
            <a:r>
              <a:rPr lang="en-US" altLang="es-ES" dirty="0"/>
              <a:t>A</a:t>
            </a:r>
            <a:r>
              <a:rPr lang="en-GB" altLang="es-ES" dirty="0" err="1"/>
              <a:t>nd</a:t>
            </a:r>
            <a:r>
              <a:rPr lang="en-GB" altLang="es-ES" dirty="0"/>
              <a:t> the implications or consequences of environmental change, e.g. conflict</a:t>
            </a:r>
          </a:p>
          <a:p>
            <a:pPr marL="171450" indent="-171450">
              <a:buFont typeface="Arial"/>
              <a:buChar char="•"/>
            </a:pPr>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13</a:t>
            </a:fld>
            <a:endParaRPr lang="es-ES"/>
          </a:p>
        </p:txBody>
      </p:sp>
    </p:spTree>
    <p:extLst>
      <p:ext uri="{BB962C8B-B14F-4D97-AF65-F5344CB8AC3E}">
        <p14:creationId xmlns:p14="http://schemas.microsoft.com/office/powerpoint/2010/main" val="147465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2551113" cy="1914525"/>
          </a:xfrm>
        </p:spPr>
      </p:sp>
      <p:sp>
        <p:nvSpPr>
          <p:cNvPr id="3" name="2 Marcador de notas"/>
          <p:cNvSpPr>
            <a:spLocks noGrp="1"/>
          </p:cNvSpPr>
          <p:nvPr>
            <p:ph type="body" idx="1"/>
          </p:nvPr>
        </p:nvSpPr>
        <p:spPr>
          <a:xfrm>
            <a:off x="679768" y="2912378"/>
            <a:ext cx="5438140" cy="6516205"/>
          </a:xfrm>
        </p:spPr>
        <p:txBody>
          <a:bodyPr/>
          <a:lstStyle/>
          <a:p>
            <a:r>
              <a:rPr lang="en-US" b="1" i="0" u="sng" strike="noStrike" kern="1200" baseline="0" dirty="0">
                <a:solidFill>
                  <a:schemeClr val="tx1"/>
                </a:solidFill>
              </a:rPr>
              <a:t>FULL TEXT</a:t>
            </a:r>
          </a:p>
          <a:p>
            <a:r>
              <a:rPr lang="en-US" b="0" i="0" u="none" strike="noStrike" kern="1200" baseline="0" dirty="0">
                <a:solidFill>
                  <a:schemeClr val="tx1"/>
                </a:solidFill>
              </a:rPr>
              <a:t>The fourth definition of politics is both the broadest and the most radical. Rather than confining politics to a particular sphere (the government, the state or the 'public‘ realm) this view sees politics at work in all social activities and in every corner of human existence. As Adrian </a:t>
            </a:r>
            <a:r>
              <a:rPr lang="en-US" b="0" i="0" u="none" strike="noStrike" kern="1200" baseline="0" dirty="0" err="1">
                <a:solidFill>
                  <a:schemeClr val="tx1"/>
                </a:solidFill>
              </a:rPr>
              <a:t>Leftwich</a:t>
            </a:r>
            <a:r>
              <a:rPr lang="en-US" b="0" i="0" u="none" strike="noStrike" kern="1200" baseline="0" dirty="0">
                <a:solidFill>
                  <a:schemeClr val="tx1"/>
                </a:solidFill>
              </a:rPr>
              <a:t> proclaimed in </a:t>
            </a:r>
            <a:r>
              <a:rPr lang="en-US" b="0" i="1" u="none" strike="noStrike" kern="1200" baseline="0" dirty="0">
                <a:solidFill>
                  <a:schemeClr val="tx1"/>
                </a:solidFill>
              </a:rPr>
              <a:t>What is Politics? The Activity and Its Study </a:t>
            </a:r>
            <a:r>
              <a:rPr lang="en-US" b="0" i="0" u="none" strike="noStrike" kern="1200" baseline="0" dirty="0">
                <a:solidFill>
                  <a:schemeClr val="tx1"/>
                </a:solidFill>
              </a:rPr>
              <a:t>(1984:64), 'politics is at the heart of </a:t>
            </a:r>
            <a:r>
              <a:rPr lang="en-US" b="0" i="1" u="none" strike="noStrike" kern="1200" baseline="0" dirty="0">
                <a:solidFill>
                  <a:schemeClr val="tx1"/>
                </a:solidFill>
              </a:rPr>
              <a:t>all </a:t>
            </a:r>
            <a:r>
              <a:rPr lang="en-US" b="0" i="0" u="none" strike="noStrike" kern="1200" baseline="0" dirty="0">
                <a:solidFill>
                  <a:schemeClr val="tx1"/>
                </a:solidFill>
              </a:rPr>
              <a:t>collective social activity, formal and informal, public and private, in </a:t>
            </a:r>
            <a:r>
              <a:rPr lang="en-US" b="0" i="1" u="none" strike="noStrike" kern="1200" baseline="0" dirty="0">
                <a:solidFill>
                  <a:schemeClr val="tx1"/>
                </a:solidFill>
              </a:rPr>
              <a:t>all </a:t>
            </a:r>
            <a:r>
              <a:rPr lang="en-US" b="0" i="0" u="none" strike="noStrike" kern="1200" baseline="0" dirty="0">
                <a:solidFill>
                  <a:schemeClr val="tx1"/>
                </a:solidFill>
              </a:rPr>
              <a:t>human groups, institutions and societies'. In this sense, politics takes place at every level of social interaction; it can be found within families and amongst small groups of friends just as much as amongst nations and on the global stage. </a:t>
            </a:r>
          </a:p>
          <a:p>
            <a:endParaRPr lang="en-US" b="0" i="0" u="none" strike="noStrike" kern="1200" baseline="0" dirty="0">
              <a:solidFill>
                <a:schemeClr val="tx1"/>
              </a:solidFill>
            </a:endParaRPr>
          </a:p>
          <a:p>
            <a:r>
              <a:rPr lang="en-US" b="0" i="0" u="none" strike="noStrike" kern="1200" baseline="0" dirty="0">
                <a:solidFill>
                  <a:schemeClr val="tx1"/>
                </a:solidFill>
              </a:rPr>
              <a:t>At its broadest, politics concerns the production, distribution and use of</a:t>
            </a:r>
          </a:p>
          <a:p>
            <a:r>
              <a:rPr lang="en-US" b="0" i="0" u="none" strike="noStrike" kern="1200" baseline="0" dirty="0">
                <a:solidFill>
                  <a:schemeClr val="tx1"/>
                </a:solidFill>
              </a:rPr>
              <a:t>resources in the course of social existence. Politics is, in essence, power</a:t>
            </a:r>
            <a:r>
              <a:rPr lang="en-US" b="1" i="0" u="none" strike="noStrike" kern="1200" baseline="0" dirty="0">
                <a:solidFill>
                  <a:schemeClr val="tx1"/>
                </a:solidFill>
              </a:rPr>
              <a:t>: the ability</a:t>
            </a:r>
          </a:p>
          <a:p>
            <a:r>
              <a:rPr lang="en-US" b="1" i="0" u="none" strike="noStrike" kern="1200" baseline="0" dirty="0">
                <a:solidFill>
                  <a:schemeClr val="tx1"/>
                </a:solidFill>
              </a:rPr>
              <a:t>to achieve a desired outcome, through whatever means.</a:t>
            </a:r>
            <a:r>
              <a:rPr lang="en-US" b="0" i="0" u="none" strike="noStrike" kern="1200" baseline="0" dirty="0">
                <a:solidFill>
                  <a:schemeClr val="tx1"/>
                </a:solidFill>
              </a:rPr>
              <a:t> </a:t>
            </a:r>
          </a:p>
          <a:p>
            <a:endParaRPr lang="en-US" dirty="0"/>
          </a:p>
          <a:p>
            <a:r>
              <a:rPr lang="en-US" b="0" i="0" u="none" strike="noStrike" kern="1200" baseline="0" dirty="0">
                <a:solidFill>
                  <a:schemeClr val="tx1"/>
                </a:solidFill>
              </a:rPr>
              <a:t>This notion was neatly that 'the personal is the political'. This slogan neatly encapsulates the </a:t>
            </a:r>
            <a:r>
              <a:rPr lang="en-US" b="0" i="0" u="none" strike="noStrike" kern="1200" baseline="0" dirty="0" err="1">
                <a:solidFill>
                  <a:schemeClr val="tx1"/>
                </a:solidFill>
              </a:rPr>
              <a:t>radicalfeminist</a:t>
            </a:r>
            <a:endParaRPr lang="en-US" b="0" i="0" u="none" strike="noStrike" kern="1200" baseline="0" dirty="0">
              <a:solidFill>
                <a:schemeClr val="tx1"/>
              </a:solidFill>
            </a:endParaRPr>
          </a:p>
          <a:p>
            <a:r>
              <a:rPr lang="en-US" b="0" i="0" u="none" strike="noStrike" kern="1200" baseline="0" dirty="0">
                <a:solidFill>
                  <a:schemeClr val="tx1"/>
                </a:solidFill>
              </a:rPr>
              <a:t>belief that what goes on in domestic, family and personal life is intensely</a:t>
            </a:r>
          </a:p>
          <a:p>
            <a:r>
              <a:rPr lang="en-US" b="0" i="0" u="none" strike="noStrike" kern="1200" baseline="0" dirty="0">
                <a:solidFill>
                  <a:schemeClr val="tx1"/>
                </a:solidFill>
              </a:rPr>
              <a:t>political, and indeed that it is the basis of all other political struggles. Clearly, a more</a:t>
            </a:r>
          </a:p>
          <a:p>
            <a:r>
              <a:rPr lang="en-US" b="0" i="0" u="none" strike="noStrike" kern="1200" baseline="0" dirty="0">
                <a:solidFill>
                  <a:schemeClr val="tx1"/>
                </a:solidFill>
              </a:rPr>
              <a:t>radical notion of politics underlies this position. This view was summed up by Kate</a:t>
            </a:r>
          </a:p>
          <a:p>
            <a:r>
              <a:rPr lang="en-US" b="0" i="0" u="none" strike="noStrike" kern="1200" baseline="0" dirty="0">
                <a:solidFill>
                  <a:schemeClr val="tx1"/>
                </a:solidFill>
              </a:rPr>
              <a:t>Millett in </a:t>
            </a:r>
            <a:r>
              <a:rPr lang="en-US" b="0" i="1" u="none" strike="noStrike" kern="1200" baseline="0" dirty="0">
                <a:solidFill>
                  <a:schemeClr val="tx1"/>
                </a:solidFill>
              </a:rPr>
              <a:t>Sexual Politics </a:t>
            </a:r>
            <a:r>
              <a:rPr lang="en-US" b="0" i="0" u="none" strike="noStrike" kern="1200" baseline="0" dirty="0">
                <a:solidFill>
                  <a:schemeClr val="tx1"/>
                </a:solidFill>
              </a:rPr>
              <a:t>(1969:23), in which she defined politics as '</a:t>
            </a:r>
            <a:r>
              <a:rPr lang="en-US" b="0" i="0" u="none" strike="noStrike" kern="1200" baseline="0" dirty="0" err="1">
                <a:solidFill>
                  <a:schemeClr val="tx1"/>
                </a:solidFill>
              </a:rPr>
              <a:t>powerstructured</a:t>
            </a:r>
            <a:endParaRPr lang="en-US" b="0" i="0" u="none" strike="noStrike" kern="1200" baseline="0" dirty="0">
              <a:solidFill>
                <a:schemeClr val="tx1"/>
              </a:solidFill>
            </a:endParaRPr>
          </a:p>
          <a:p>
            <a:r>
              <a:rPr lang="en-US" b="0" i="0" u="none" strike="noStrike" kern="1200" baseline="0" dirty="0">
                <a:solidFill>
                  <a:schemeClr val="tx1"/>
                </a:solidFill>
              </a:rPr>
              <a:t>relationships, arrangements whereby one group of persons is controlled</a:t>
            </a:r>
          </a:p>
          <a:p>
            <a:r>
              <a:rPr lang="en-US" b="0" i="0" u="none" strike="noStrike" kern="1200" baseline="0" dirty="0">
                <a:solidFill>
                  <a:schemeClr val="tx1"/>
                </a:solidFill>
              </a:rPr>
              <a:t>by another'. Feminists can therefore be said to be concerned with 'the politics of</a:t>
            </a:r>
          </a:p>
          <a:p>
            <a:r>
              <a:rPr lang="en-US" b="0" i="0" u="none" strike="noStrike" kern="1200" baseline="0" dirty="0">
                <a:solidFill>
                  <a:schemeClr val="tx1"/>
                </a:solidFill>
              </a:rPr>
              <a:t>everyday life'. In their view, relationships within the family, between husbands and</a:t>
            </a:r>
          </a:p>
          <a:p>
            <a:r>
              <a:rPr lang="en-US" b="0" i="0" u="none" strike="noStrike" kern="1200" baseline="0" dirty="0">
                <a:solidFill>
                  <a:schemeClr val="tx1"/>
                </a:solidFill>
              </a:rPr>
              <a:t>wives, and between parents and children, are every bit as political as relationships</a:t>
            </a:r>
          </a:p>
          <a:p>
            <a:r>
              <a:rPr lang="en-US" b="0" i="0" u="none" strike="noStrike" kern="1200" baseline="0" dirty="0">
                <a:solidFill>
                  <a:schemeClr val="tx1"/>
                </a:solidFill>
              </a:rPr>
              <a:t>between employers and workers, or between governments and citizens.</a:t>
            </a:r>
          </a:p>
          <a:p>
            <a:endParaRPr lang="en-US" b="0" i="0" u="none" strike="noStrike" kern="1200" baseline="0" dirty="0">
              <a:solidFill>
                <a:schemeClr val="tx1"/>
              </a:solidFill>
            </a:endParaRPr>
          </a:p>
          <a:p>
            <a:r>
              <a:rPr lang="en-US" b="1" u="sng" dirty="0"/>
              <a:t>BP TEXT: </a:t>
            </a:r>
            <a:r>
              <a:rPr lang="en-US" dirty="0"/>
              <a:t>RADICAL FEMINIST ASSERTION: 'THE PERSONAL IS THE POLITICAL’ means:</a:t>
            </a:r>
          </a:p>
          <a:p>
            <a:pPr marL="285750" indent="-285750">
              <a:buFont typeface="Arial"/>
              <a:buChar char="•"/>
            </a:pPr>
            <a:r>
              <a:rPr lang="en-US" dirty="0"/>
              <a:t>what goes on in domestic, family and personal life </a:t>
            </a:r>
            <a:r>
              <a:rPr lang="en-US" b="1" dirty="0"/>
              <a:t>is intensely political</a:t>
            </a:r>
            <a:r>
              <a:rPr lang="en-US" dirty="0"/>
              <a:t> - and indeed is the basis of all other political struggles</a:t>
            </a:r>
            <a:endParaRPr lang="en-GB" dirty="0"/>
          </a:p>
          <a:p>
            <a:pPr marL="285750" indent="-285750">
              <a:buFont typeface="Arial"/>
              <a:buChar char="•"/>
            </a:pPr>
            <a:r>
              <a:rPr lang="en-US" dirty="0"/>
              <a:t>'the politics of everyday life’: relationships within family, between husbands and wives, and between parents and children, are </a:t>
            </a:r>
            <a:r>
              <a:rPr lang="en-US" b="1" dirty="0"/>
              <a:t>every bit as political </a:t>
            </a:r>
            <a:r>
              <a:rPr lang="en-US" dirty="0"/>
              <a:t>as relationships between employers and workers, or between governments and citizens</a:t>
            </a:r>
            <a:endParaRPr lang="en-GB"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14</a:t>
            </a:fld>
            <a:endParaRPr lang="es-ES"/>
          </a:p>
        </p:txBody>
      </p:sp>
    </p:spTree>
    <p:extLst>
      <p:ext uri="{BB962C8B-B14F-4D97-AF65-F5344CB8AC3E}">
        <p14:creationId xmlns:p14="http://schemas.microsoft.com/office/powerpoint/2010/main" val="309713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Yield: “give up control or responsibility of something” (Cambridge Dictionary)</a:t>
            </a:r>
          </a:p>
          <a:p>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15</a:t>
            </a:fld>
            <a:endParaRPr lang="es-ES"/>
          </a:p>
        </p:txBody>
      </p:sp>
    </p:spTree>
    <p:extLst>
      <p:ext uri="{BB962C8B-B14F-4D97-AF65-F5344CB8AC3E}">
        <p14:creationId xmlns:p14="http://schemas.microsoft.com/office/powerpoint/2010/main" val="309713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16</a:t>
            </a:fld>
            <a:endParaRPr lang="es-ES"/>
          </a:p>
        </p:txBody>
      </p:sp>
    </p:spTree>
    <p:extLst>
      <p:ext uri="{BB962C8B-B14F-4D97-AF65-F5344CB8AC3E}">
        <p14:creationId xmlns:p14="http://schemas.microsoft.com/office/powerpoint/2010/main" val="309713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Class</a:t>
            </a:r>
            <a:r>
              <a:rPr lang="en-US" baseline="0" dirty="0"/>
              <a:t>es 2 and 3 will show examples of both sovereign and </a:t>
            </a:r>
            <a:r>
              <a:rPr lang="en-US" baseline="0" dirty="0" err="1"/>
              <a:t>internalised</a:t>
            </a:r>
            <a:r>
              <a:rPr lang="en-US" baseline="0" dirty="0"/>
              <a:t> power </a:t>
            </a:r>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17</a:t>
            </a:fld>
            <a:endParaRPr lang="es-ES"/>
          </a:p>
        </p:txBody>
      </p:sp>
    </p:spTree>
    <p:extLst>
      <p:ext uri="{BB962C8B-B14F-4D97-AF65-F5344CB8AC3E}">
        <p14:creationId xmlns:p14="http://schemas.microsoft.com/office/powerpoint/2010/main" val="374380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18</a:t>
            </a:fld>
            <a:endParaRPr lang="es-ES"/>
          </a:p>
        </p:txBody>
      </p:sp>
    </p:spTree>
    <p:extLst>
      <p:ext uri="{BB962C8B-B14F-4D97-AF65-F5344CB8AC3E}">
        <p14:creationId xmlns:p14="http://schemas.microsoft.com/office/powerpoint/2010/main" val="151509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6E7BF4B-530C-42A2-B5DB-29ECB55D1717}" type="slidenum">
              <a:rPr lang="es-ES" smtClean="0"/>
              <a:t>19</a:t>
            </a:fld>
            <a:endParaRPr lang="es-ES"/>
          </a:p>
        </p:txBody>
      </p:sp>
    </p:spTree>
    <p:extLst>
      <p:ext uri="{BB962C8B-B14F-4D97-AF65-F5344CB8AC3E}">
        <p14:creationId xmlns:p14="http://schemas.microsoft.com/office/powerpoint/2010/main" val="340302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Research Group on Health Inequalities, Environment - Employment Conditions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u="sng" dirty="0"/>
          </a:p>
          <a:p>
            <a:pPr marL="0" marR="0" indent="0" algn="l" defTabSz="914400" rtl="0" eaLnBrk="1" fontAlgn="auto" latinLnBrk="0" hangingPunct="1">
              <a:lnSpc>
                <a:spcPct val="100000"/>
              </a:lnSpc>
              <a:spcBef>
                <a:spcPts val="0"/>
              </a:spcBef>
              <a:spcAft>
                <a:spcPts val="0"/>
              </a:spcAft>
              <a:buClrTx/>
              <a:buSzTx/>
              <a:buFontTx/>
              <a:buNone/>
              <a:tabLst/>
              <a:defRPr/>
            </a:pPr>
            <a:r>
              <a:rPr lang="en-GB" u="sng" dirty="0"/>
              <a:t>Profile</a:t>
            </a:r>
            <a:r>
              <a:rPr lang="en-GB" u="sng" baseline="0" dirty="0"/>
              <a:t> </a:t>
            </a:r>
            <a:r>
              <a:rPr lang="en-GB" u="sng" dirty="0"/>
              <a:t>| </a:t>
            </a:r>
            <a:r>
              <a:rPr lang="en-GB" u="sng" baseline="0" dirty="0"/>
              <a:t>professional record</a:t>
            </a:r>
          </a:p>
          <a:p>
            <a:r>
              <a:rPr lang="en-GB" u="none" dirty="0"/>
              <a:t>Tb. DEA History and Economic</a:t>
            </a:r>
            <a:r>
              <a:rPr lang="en-GB" u="none" baseline="0" dirty="0"/>
              <a:t> Institutions</a:t>
            </a:r>
            <a:endParaRPr lang="en-GB" u="none" dirty="0"/>
          </a:p>
          <a:p>
            <a:endParaRPr lang="en-GB" u="none" dirty="0"/>
          </a:p>
          <a:p>
            <a:r>
              <a:rPr lang="en-GB" u="sng" dirty="0"/>
              <a:t>Profile</a:t>
            </a:r>
            <a:r>
              <a:rPr lang="en-GB" u="sng" baseline="0" dirty="0"/>
              <a:t> </a:t>
            </a:r>
            <a:r>
              <a:rPr lang="en-GB" u="sng" dirty="0"/>
              <a:t>| </a:t>
            </a:r>
            <a:r>
              <a:rPr lang="en-GB" u="sng" baseline="0" dirty="0"/>
              <a:t>professional record</a:t>
            </a:r>
          </a:p>
          <a:p>
            <a:r>
              <a:rPr lang="en-GB" u="none" dirty="0"/>
              <a:t>Tb.</a:t>
            </a:r>
            <a:r>
              <a:rPr lang="en-GB" u="none" baseline="0" dirty="0"/>
              <a:t> Masaryk Visiting Prof</a:t>
            </a:r>
          </a:p>
          <a:p>
            <a:r>
              <a:rPr lang="en-GB" u="none" baseline="0" dirty="0"/>
              <a:t>Tb. Edinburgh U, Invited Prof</a:t>
            </a:r>
          </a:p>
          <a:p>
            <a:endParaRPr lang="en-GB" u="none"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a:t>Areas of research interest</a:t>
            </a:r>
          </a:p>
          <a:p>
            <a:r>
              <a:rPr lang="en-GB" u="none" dirty="0"/>
              <a:t>Environmental conflicts </a:t>
            </a:r>
          </a:p>
          <a:p>
            <a:r>
              <a:rPr lang="en-GB" u="none" dirty="0"/>
              <a:t>Climate change adaptation</a:t>
            </a:r>
          </a:p>
          <a:p>
            <a:r>
              <a:rPr lang="en-GB" u="none" dirty="0"/>
              <a:t>Democracy</a:t>
            </a:r>
            <a:r>
              <a:rPr lang="en-GB" u="none" baseline="0" dirty="0"/>
              <a:t> (direct) and </a:t>
            </a:r>
            <a:r>
              <a:rPr lang="en-GB" u="none" baseline="0" dirty="0" err="1"/>
              <a:t>degrowth</a:t>
            </a:r>
            <a:endParaRPr lang="en-GB" u="none" dirty="0"/>
          </a:p>
          <a:p>
            <a:endParaRPr lang="en-GB" u="none" dirty="0"/>
          </a:p>
          <a:p>
            <a:r>
              <a:rPr lang="en-GB" u="sng" dirty="0"/>
              <a:t>Motivation</a:t>
            </a:r>
            <a:r>
              <a:rPr lang="en-GB" u="sng" baseline="0" dirty="0"/>
              <a:t> for taking course</a:t>
            </a:r>
          </a:p>
          <a:p>
            <a:r>
              <a:rPr lang="en-GB" baseline="0" dirty="0"/>
              <a:t>Usually, in smaller classes I ask each person individually, but this is large class.. </a:t>
            </a:r>
          </a:p>
          <a:p>
            <a:r>
              <a:rPr lang="en-GB" baseline="0" dirty="0"/>
              <a:t>So, some questions for those who would like to answer: </a:t>
            </a:r>
          </a:p>
          <a:p>
            <a:pPr marL="171450" indent="-171450">
              <a:buFont typeface="Arial" panose="020B0604020202020204" pitchFamily="34" charset="0"/>
              <a:buChar char="•"/>
            </a:pPr>
            <a:r>
              <a:rPr lang="en-GB" dirty="0"/>
              <a:t>Why are you taking this course? Share </a:t>
            </a:r>
          </a:p>
          <a:p>
            <a:pPr marL="171450" indent="-171450">
              <a:buFont typeface="Arial" panose="020B0604020202020204" pitchFamily="34" charset="0"/>
              <a:buChar char="•"/>
            </a:pPr>
            <a:r>
              <a:rPr lang="en-GB" dirty="0"/>
              <a:t>How relevant to your degree? </a:t>
            </a:r>
          </a:p>
          <a:p>
            <a:pPr marL="171450" indent="-171450">
              <a:buFont typeface="Arial" panose="020B0604020202020204" pitchFamily="34" charset="0"/>
              <a:buChar char="•"/>
            </a:pPr>
            <a:r>
              <a:rPr lang="en-GB" dirty="0"/>
              <a:t>Other reasons? </a:t>
            </a:r>
            <a:endParaRPr lang="es-ES" dirty="0"/>
          </a:p>
          <a:p>
            <a:endParaRPr lang="es-ES" dirty="0"/>
          </a:p>
        </p:txBody>
      </p:sp>
      <p:sp>
        <p:nvSpPr>
          <p:cNvPr id="4" name="3 Marcador de número de diapositiva"/>
          <p:cNvSpPr>
            <a:spLocks noGrp="1"/>
          </p:cNvSpPr>
          <p:nvPr>
            <p:ph type="sldNum" sz="quarter" idx="10"/>
          </p:nvPr>
        </p:nvSpPr>
        <p:spPr/>
        <p:txBody>
          <a:bodyPr/>
          <a:lstStyle/>
          <a:p>
            <a:fld id="{C6E7BF4B-530C-42A2-B5DB-29ECB55D1717}" type="slidenum">
              <a:rPr lang="es-ES" smtClean="0"/>
              <a:t>2</a:t>
            </a:fld>
            <a:endParaRPr lang="es-ES"/>
          </a:p>
        </p:txBody>
      </p:sp>
    </p:spTree>
    <p:extLst>
      <p:ext uri="{BB962C8B-B14F-4D97-AF65-F5344CB8AC3E}">
        <p14:creationId xmlns:p14="http://schemas.microsoft.com/office/powerpoint/2010/main" val="308460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idor d'imatge de diapositiva 1"/>
          <p:cNvSpPr>
            <a:spLocks noGrp="1" noRot="1" noChangeAspect="1" noTextEdit="1"/>
          </p:cNvSpPr>
          <p:nvPr>
            <p:ph type="sldImg"/>
          </p:nvPr>
        </p:nvSpPr>
        <p:spPr bwMode="auto">
          <a:xfrm>
            <a:off x="1909763" y="744538"/>
            <a:ext cx="2978150" cy="22336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Contenidor de notes 2"/>
          <p:cNvSpPr>
            <a:spLocks noGrp="1"/>
          </p:cNvSpPr>
          <p:nvPr>
            <p:ph type="body" idx="1"/>
          </p:nvPr>
        </p:nvSpPr>
        <p:spPr bwMode="auto">
          <a:xfrm>
            <a:off x="679450" y="3308350"/>
            <a:ext cx="5438775" cy="5873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50000"/>
              </a:lnSpc>
              <a:spcAft>
                <a:spcPts val="600"/>
              </a:spcAft>
            </a:pPr>
            <a:endParaRPr lang="en-GB" dirty="0"/>
          </a:p>
          <a:p>
            <a:pPr eaLnBrk="1" hangingPunct="1">
              <a:lnSpc>
                <a:spcPct val="150000"/>
              </a:lnSpc>
              <a:spcAft>
                <a:spcPts val="600"/>
              </a:spcAft>
            </a:pPr>
            <a:r>
              <a:rPr lang="en-GB" dirty="0"/>
              <a:t>Because capitalism requires the extraction of value surplus from labour and nature</a:t>
            </a:r>
          </a:p>
          <a:p>
            <a:pPr lvl="1" eaLnBrk="1" hangingPunct="1">
              <a:lnSpc>
                <a:spcPct val="150000"/>
              </a:lnSpc>
              <a:spcAft>
                <a:spcPts val="600"/>
              </a:spcAft>
            </a:pPr>
            <a:r>
              <a:rPr lang="en-GB" dirty="0"/>
              <a:t>which involves extracting more than what you re-invest in nature (and compensate labour)</a:t>
            </a:r>
          </a:p>
          <a:p>
            <a:pPr>
              <a:lnSpc>
                <a:spcPct val="150000"/>
              </a:lnSpc>
              <a:spcAft>
                <a:spcPts val="600"/>
              </a:spcAft>
            </a:pPr>
            <a:endParaRPr lang="en-GB" dirty="0"/>
          </a:p>
        </p:txBody>
      </p:sp>
      <p:sp>
        <p:nvSpPr>
          <p:cNvPr id="40964" name="Conteni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809C516-B839-2D46-BB4D-D2B9C23C2B03}" type="slidenum">
              <a:rPr lang="en-GB" sz="1300"/>
              <a:pPr/>
              <a:t>21</a:t>
            </a:fld>
            <a:endParaRPr lang="en-GB"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idor d'imatge de diapositiva 1">
            <a:extLst>
              <a:ext uri="{FF2B5EF4-FFF2-40B4-BE49-F238E27FC236}">
                <a16:creationId xmlns:a16="http://schemas.microsoft.com/office/drawing/2014/main" id="{36B1A348-E80D-EC46-99B9-D0A3975AAE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Contenidor de notes 2">
            <a:extLst>
              <a:ext uri="{FF2B5EF4-FFF2-40B4-BE49-F238E27FC236}">
                <a16:creationId xmlns:a16="http://schemas.microsoft.com/office/drawing/2014/main" id="{73B13D07-FDC2-ED42-98F6-CF45C46AE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ts val="1263"/>
              </a:spcAft>
            </a:pPr>
            <a:r>
              <a:rPr lang="en-US" altLang="es-ES" sz="2100" b="1" dirty="0">
                <a:ea typeface="ＭＳ Ｐゴシック" panose="020B0600070205080204" pitchFamily="34" charset="-128"/>
              </a:rPr>
              <a:t>Value Surplus 1/4</a:t>
            </a:r>
          </a:p>
          <a:p>
            <a:pPr eaLnBrk="1" hangingPunct="1">
              <a:lnSpc>
                <a:spcPct val="90000"/>
              </a:lnSpc>
              <a:spcAft>
                <a:spcPts val="1263"/>
              </a:spcAft>
            </a:pPr>
            <a:r>
              <a:rPr lang="en-US" altLang="es-ES" sz="3200" dirty="0">
                <a:ea typeface="ＭＳ Ｐゴシック" panose="020B0600070205080204" pitchFamily="34" charset="-128"/>
              </a:rPr>
              <a:t>surplus value = new value created by workers </a:t>
            </a:r>
            <a:r>
              <a:rPr lang="en-US" altLang="es-ES" sz="3200" b="1" dirty="0">
                <a:ea typeface="ＭＳ Ｐゴシック" panose="020B0600070205080204" pitchFamily="34" charset="-128"/>
              </a:rPr>
              <a:t>in excess of </a:t>
            </a:r>
            <a:r>
              <a:rPr lang="en-US" altLang="es-ES" sz="3200" dirty="0">
                <a:ea typeface="ＭＳ Ｐゴシック" panose="020B0600070205080204" pitchFamily="34" charset="-128"/>
              </a:rPr>
              <a:t>the cost of their own </a:t>
            </a:r>
            <a:r>
              <a:rPr lang="en-US" altLang="es-ES" sz="3200" dirty="0" err="1">
                <a:ea typeface="ＭＳ Ｐゴシック" panose="020B0600070205080204" pitchFamily="34" charset="-128"/>
              </a:rPr>
              <a:t>labour</a:t>
            </a:r>
            <a:r>
              <a:rPr lang="en-US" altLang="es-ES" sz="3200" dirty="0">
                <a:ea typeface="ＭＳ Ｐゴシック" panose="020B0600070205080204" pitchFamily="34" charset="-128"/>
              </a:rPr>
              <a:t> in the production process; excess: appropriated by capitalist as profit when products are sold</a:t>
            </a:r>
          </a:p>
          <a:p>
            <a:pPr eaLnBrk="1" hangingPunct="1">
              <a:lnSpc>
                <a:spcPct val="90000"/>
              </a:lnSpc>
              <a:spcAft>
                <a:spcPts val="1263"/>
              </a:spcAft>
            </a:pPr>
            <a:endParaRPr lang="en-US" altLang="es-ES" sz="3200" dirty="0">
              <a:ea typeface="ＭＳ Ｐゴシック" panose="020B0600070205080204" pitchFamily="34" charset="-128"/>
            </a:endParaRPr>
          </a:p>
          <a:p>
            <a:pPr eaLnBrk="1" hangingPunct="1">
              <a:lnSpc>
                <a:spcPct val="90000"/>
              </a:lnSpc>
              <a:spcAft>
                <a:spcPts val="1263"/>
              </a:spcAft>
            </a:pPr>
            <a:r>
              <a:rPr lang="en-US" sz="3200" b="1" kern="1200" dirty="0">
                <a:solidFill>
                  <a:schemeClr val="tx1"/>
                </a:solidFill>
                <a:latin typeface="+mn-lt"/>
                <a:ea typeface="ＭＳ Ｐゴシック" charset="0"/>
                <a:cs typeface="ＭＳ Ｐゴシック" charset="0"/>
              </a:rPr>
              <a:t>Surplus value </a:t>
            </a:r>
            <a:r>
              <a:rPr lang="en-US" sz="3200" kern="1200" dirty="0">
                <a:solidFill>
                  <a:schemeClr val="tx1"/>
                </a:solidFill>
                <a:latin typeface="+mn-lt"/>
                <a:ea typeface="ＭＳ Ｐゴシック" charset="0"/>
                <a:cs typeface="ＭＳ Ｐゴシック" charset="0"/>
              </a:rPr>
              <a:t>= new value created by workers </a:t>
            </a:r>
            <a:r>
              <a:rPr lang="en-US" sz="3200" b="1" kern="1200" dirty="0">
                <a:solidFill>
                  <a:schemeClr val="tx1"/>
                </a:solidFill>
                <a:latin typeface="+mn-lt"/>
                <a:ea typeface="ＭＳ Ｐゴシック" charset="0"/>
                <a:cs typeface="ＭＳ Ｐゴシック" charset="0"/>
              </a:rPr>
              <a:t>in excess of </a:t>
            </a:r>
            <a:r>
              <a:rPr lang="en-US" sz="3200" kern="1200" dirty="0">
                <a:solidFill>
                  <a:schemeClr val="tx1"/>
                </a:solidFill>
                <a:latin typeface="+mn-lt"/>
                <a:ea typeface="ＭＳ Ｐゴシック" charset="0"/>
                <a:cs typeface="ＭＳ Ｐゴシック" charset="0"/>
              </a:rPr>
              <a:t>the cost of their own </a:t>
            </a:r>
            <a:r>
              <a:rPr lang="en-US" sz="3200" kern="1200" dirty="0" err="1">
                <a:solidFill>
                  <a:schemeClr val="tx1"/>
                </a:solidFill>
                <a:latin typeface="+mn-lt"/>
                <a:ea typeface="ＭＳ Ｐゴシック" charset="0"/>
                <a:cs typeface="ＭＳ Ｐゴシック" charset="0"/>
              </a:rPr>
              <a:t>labour</a:t>
            </a:r>
            <a:r>
              <a:rPr lang="en-US" sz="3200" kern="1200" dirty="0">
                <a:solidFill>
                  <a:schemeClr val="tx1"/>
                </a:solidFill>
                <a:latin typeface="+mn-lt"/>
                <a:ea typeface="ＭＳ Ｐゴシック" charset="0"/>
                <a:cs typeface="ＭＳ Ｐゴシック" charset="0"/>
              </a:rPr>
              <a:t> in the production process; excess: appropriated by capitalist as profit when products are sold</a:t>
            </a:r>
            <a:endParaRPr lang="en-GB" sz="3200" kern="1200" dirty="0">
              <a:solidFill>
                <a:schemeClr val="tx1"/>
              </a:solidFill>
              <a:latin typeface="+mn-lt"/>
              <a:ea typeface="ＭＳ Ｐゴシック" charset="0"/>
              <a:cs typeface="+mn-cs"/>
            </a:endParaRPr>
          </a:p>
          <a:p>
            <a:r>
              <a:rPr lang="en-GB" sz="3200" kern="1200" dirty="0">
                <a:solidFill>
                  <a:schemeClr val="tx1"/>
                </a:solidFill>
                <a:latin typeface="+mn-lt"/>
                <a:ea typeface="ＭＳ Ｐゴシック" charset="0"/>
                <a:cs typeface="ＭＳ Ｐゴシック" charset="0"/>
              </a:rPr>
              <a:t>GENERAL FORMULA FOR CAPITAL (Spark</a:t>
            </a:r>
            <a:r>
              <a:rPr lang="en-GB" sz="3200" kern="1200" baseline="0" dirty="0">
                <a:solidFill>
                  <a:schemeClr val="tx1"/>
                </a:solidFill>
                <a:latin typeface="+mn-lt"/>
                <a:ea typeface="ＭＳ Ｐゴシック" charset="0"/>
                <a:cs typeface="ＭＳ Ｐゴシック" charset="0"/>
              </a:rPr>
              <a:t> Notes)</a:t>
            </a:r>
            <a:endParaRPr lang="en-GB" sz="3200" kern="1200" dirty="0">
              <a:solidFill>
                <a:schemeClr val="tx1"/>
              </a:solidFill>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effectLst/>
                <a:latin typeface="+mn-lt"/>
                <a:ea typeface="+mn-ea"/>
                <a:cs typeface="+mn-cs"/>
              </a:rPr>
              <a:t>Marx says that capital's starting point is with the circulation of commodities. The ultimate product of this commodity circulation is money. We see this every day, when capital enters various markets in the form of money. Marx distinguishes two kinds of circulation. C-M-C (commodities transformed into money which is transformed back into commodities) is the direct form of circulation. In this case we sell commodities in order to buy more, and money acts as a kind of middle-man. However, there is also another form, M-C-M. In this case, we buy in order to sell; </a:t>
            </a:r>
            <a:r>
              <a:rPr lang="en-US" sz="3200" b="1" kern="1200" dirty="0">
                <a:solidFill>
                  <a:schemeClr val="tx1"/>
                </a:solidFill>
                <a:effectLst/>
                <a:latin typeface="+mn-lt"/>
                <a:ea typeface="+mn-ea"/>
                <a:cs typeface="+mn-cs"/>
              </a:rPr>
              <a:t>money is capital</a:t>
            </a:r>
            <a:r>
              <a:rPr lang="en-US" sz="3200" kern="1200" dirty="0">
                <a:solidFill>
                  <a:schemeClr val="tx1"/>
                </a:solidFill>
                <a:effectLst/>
                <a:latin typeface="+mn-lt"/>
                <a:ea typeface="+mn-ea"/>
                <a:cs typeface="+mn-cs"/>
              </a:rPr>
              <a:t>. The first phase transforms money into a commodity, the second transforms a commodity into money. Ultimately, then, we exchange money for money.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3200" kern="1200" dirty="0">
                <a:solidFill>
                  <a:schemeClr val="tx1"/>
                </a:solidFill>
                <a:effectLst/>
                <a:latin typeface="+mn-lt"/>
                <a:ea typeface="+mn-ea"/>
                <a:cs typeface="+mn-cs"/>
              </a:rPr>
              <a:t>Use-value is the purpose of C-M-C, while exchange-value is the purpose of M-C-M. Money is indistinguishable, and it seems absurd to exchange it for itself. It is distinguishable only in amount. Thus, in M-C-M what really occurs is M-C-M', where M' = M + excess. This excess is </a:t>
            </a:r>
            <a:r>
              <a:rPr lang="en-US" sz="3200" b="1" kern="1200" dirty="0">
                <a:solidFill>
                  <a:schemeClr val="tx1"/>
                </a:solidFill>
                <a:effectLst/>
                <a:latin typeface="+mn-lt"/>
                <a:ea typeface="+mn-ea"/>
                <a:cs typeface="+mn-cs"/>
              </a:rPr>
              <a:t>called surplus-value</a:t>
            </a:r>
            <a:r>
              <a:rPr lang="en-US" sz="3200" kern="1200" dirty="0">
                <a:solidFill>
                  <a:schemeClr val="tx1"/>
                </a:solidFill>
                <a:effectLst/>
                <a:latin typeface="+mn-lt"/>
                <a:ea typeface="+mn-ea"/>
                <a:cs typeface="+mn-cs"/>
              </a:rPr>
              <a:t>. The original value adds to itself and converts the surplus value to capital.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3200" kern="1200" dirty="0">
                <a:solidFill>
                  <a:schemeClr val="tx1"/>
                </a:solidFill>
                <a:effectLst/>
                <a:latin typeface="+mn-lt"/>
                <a:ea typeface="+mn-ea"/>
                <a:cs typeface="+mn-cs"/>
              </a:rPr>
              <a:t>In the end, money is again the starting point, and from M' we go to M'' and so on. Thus, </a:t>
            </a:r>
            <a:r>
              <a:rPr lang="en-US" sz="3200" b="1" kern="1200" dirty="0">
                <a:solidFill>
                  <a:schemeClr val="tx1"/>
                </a:solidFill>
                <a:effectLst/>
                <a:latin typeface="+mn-lt"/>
                <a:ea typeface="+mn-ea"/>
                <a:cs typeface="+mn-cs"/>
              </a:rPr>
              <a:t>the possessor of money becomes the capitalist. He is a capitalist in so far as the increase of wealth is the sole force behind his actions</a:t>
            </a:r>
            <a:r>
              <a:rPr lang="en-US" sz="3200" kern="1200" dirty="0">
                <a:solidFill>
                  <a:schemeClr val="tx1"/>
                </a:solidFill>
                <a:effectLst/>
                <a:latin typeface="+mn-lt"/>
                <a:ea typeface="+mn-ea"/>
                <a:cs typeface="+mn-cs"/>
              </a:rPr>
              <a:t>—in this role he is "capital personified and endowed with consciousness and a will." His aim is boundless enrichment. M-C-M' is the general formula for capital, as it appears in the sphere of circulation.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endParaRPr lang="en-GB" sz="3200" kern="1200" dirty="0">
              <a:solidFill>
                <a:schemeClr val="tx1"/>
              </a:solidFill>
              <a:latin typeface="+mn-lt"/>
              <a:ea typeface="ＭＳ Ｐゴシック" charset="0"/>
              <a:cs typeface="ＭＳ Ｐゴシック" charset="0"/>
            </a:endParaRPr>
          </a:p>
          <a:p>
            <a:pPr eaLnBrk="1" hangingPunct="1">
              <a:lnSpc>
                <a:spcPct val="90000"/>
              </a:lnSpc>
              <a:spcAft>
                <a:spcPts val="1263"/>
              </a:spcAft>
            </a:pPr>
            <a:endParaRPr lang="en-US" altLang="es-ES" sz="3200" dirty="0">
              <a:ea typeface="ＭＳ Ｐゴシック" panose="020B0600070205080204" pitchFamily="34" charset="-128"/>
            </a:endParaRPr>
          </a:p>
          <a:p>
            <a:pPr lvl="1" eaLnBrk="1" hangingPunct="1">
              <a:lnSpc>
                <a:spcPct val="90000"/>
              </a:lnSpc>
              <a:spcAft>
                <a:spcPts val="1263"/>
              </a:spcAft>
            </a:pPr>
            <a:endParaRPr lang="en-GB" altLang="es-ES" sz="2800" dirty="0">
              <a:ea typeface="ＭＳ Ｐゴシック" panose="020B0600070205080204" pitchFamily="34" charset="-128"/>
            </a:endParaRPr>
          </a:p>
          <a:p>
            <a:endParaRPr lang="en-GB" altLang="es-ES" dirty="0">
              <a:ea typeface="ＭＳ Ｐゴシック" panose="020B0600070205080204" pitchFamily="34" charset="-128"/>
            </a:endParaRPr>
          </a:p>
        </p:txBody>
      </p:sp>
      <p:sp>
        <p:nvSpPr>
          <p:cNvPr id="26627" name="Contenidor de número de diapositiva 3">
            <a:extLst>
              <a:ext uri="{FF2B5EF4-FFF2-40B4-BE49-F238E27FC236}">
                <a16:creationId xmlns:a16="http://schemas.microsoft.com/office/drawing/2014/main" id="{6C9DA89F-28D3-314F-8374-64A285945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ABFF20-27F7-534E-8CA0-1E036D4C9E98}" type="slidenum">
              <a:rPr lang="en-GB" altLang="es-ES" sz="1300" smtClean="0"/>
              <a:pPr>
                <a:spcBef>
                  <a:spcPct val="0"/>
                </a:spcBef>
              </a:pPr>
              <a:t>22</a:t>
            </a:fld>
            <a:endParaRPr lang="en-GB" altLang="es-ES" sz="1300"/>
          </a:p>
        </p:txBody>
      </p:sp>
    </p:spTree>
    <p:extLst>
      <p:ext uri="{BB962C8B-B14F-4D97-AF65-F5344CB8AC3E}">
        <p14:creationId xmlns:p14="http://schemas.microsoft.com/office/powerpoint/2010/main" val="34569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039813" y="744538"/>
            <a:ext cx="2149475" cy="1612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xfrm>
            <a:off x="679450" y="2357438"/>
            <a:ext cx="5438775" cy="68246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900">
                <a:latin typeface="Calibri" charset="0"/>
                <a:ea typeface="ＭＳ Ｐゴシック" charset="0"/>
                <a:cs typeface="ＭＳ Ｐゴシック" charset="0"/>
              </a:rPr>
              <a:t>Example: shoe production with a machine that produces shoes</a:t>
            </a:r>
          </a:p>
          <a:p>
            <a:endParaRPr lang="en-US" sz="1100">
              <a:latin typeface="Calibri" charset="0"/>
              <a:ea typeface="ＭＳ Ｐゴシック" charset="0"/>
              <a:cs typeface="ＭＳ Ｐゴシック" charset="0"/>
            </a:endParaRPr>
          </a:p>
          <a:p>
            <a:r>
              <a:rPr lang="en-GB" sz="1900">
                <a:latin typeface="Calibri" charset="0"/>
                <a:ea typeface="ＭＳ Ｐゴシック" charset="0"/>
                <a:cs typeface="ＭＳ Ｐゴシック" charset="0"/>
              </a:rPr>
              <a:t>Worker wage: 10 €/ hour</a:t>
            </a:r>
          </a:p>
          <a:p>
            <a:endParaRPr lang="en-GB" sz="1100">
              <a:latin typeface="Calibri" charset="0"/>
              <a:ea typeface="ＭＳ Ｐゴシック" charset="0"/>
              <a:cs typeface="ＭＳ Ｐゴシック" charset="0"/>
            </a:endParaRPr>
          </a:p>
          <a:p>
            <a:r>
              <a:rPr lang="en-GB" sz="1900">
                <a:latin typeface="Calibri" charset="0"/>
                <a:ea typeface="ＭＳ Ｐゴシック" charset="0"/>
                <a:cs typeface="ＭＳ Ｐゴシック" charset="0"/>
              </a:rPr>
              <a:t>Worker produces product worth = 10 € every 15 min = 40 €/hour </a:t>
            </a:r>
          </a:p>
          <a:p>
            <a:pPr lvl="1">
              <a:buFont typeface="Wingdings" charset="0"/>
              <a:buChar char="u"/>
            </a:pPr>
            <a:r>
              <a:rPr lang="en-GB" sz="1900">
                <a:latin typeface="Calibri" charset="0"/>
                <a:ea typeface="ＭＳ Ｐゴシック" charset="0"/>
              </a:rPr>
              <a:t>Because worker is productive, can produce an output value &gt; what it costs to hire him</a:t>
            </a:r>
          </a:p>
          <a:p>
            <a:pPr lvl="1">
              <a:buFont typeface="Wingdings" charset="0"/>
              <a:buChar char="u"/>
            </a:pPr>
            <a:endParaRPr lang="en-GB" sz="1100">
              <a:latin typeface="Calibri" charset="0"/>
              <a:ea typeface="ＭＳ Ｐゴシック" charset="0"/>
            </a:endParaRPr>
          </a:p>
          <a:p>
            <a:r>
              <a:rPr lang="en-GB" sz="1900">
                <a:latin typeface="Calibri" charset="0"/>
                <a:ea typeface="ＭＳ Ｐゴシック" charset="0"/>
                <a:cs typeface="ＭＳ Ｐゴシック" charset="0"/>
              </a:rPr>
              <a:t>i.e. capitalist is paid 40 € when trading final product in market</a:t>
            </a:r>
          </a:p>
          <a:p>
            <a:endParaRPr lang="en-GB" sz="1100">
              <a:latin typeface="Calibri" charset="0"/>
              <a:ea typeface="ＭＳ Ｐゴシック" charset="0"/>
              <a:cs typeface="ＭＳ Ｐゴシック" charset="0"/>
            </a:endParaRPr>
          </a:p>
          <a:p>
            <a:r>
              <a:rPr lang="en-GB" sz="1900">
                <a:latin typeface="Calibri" charset="0"/>
                <a:ea typeface="ＭＳ Ｐゴシック" charset="0"/>
                <a:cs typeface="ＭＳ Ｐゴシック" charset="0"/>
              </a:rPr>
              <a:t>Operational costs (e.g. machine depreciation, materials) = 20 €/ h</a:t>
            </a:r>
          </a:p>
          <a:p>
            <a:endParaRPr lang="en-GB" sz="1100">
              <a:latin typeface="Calibri" charset="0"/>
              <a:ea typeface="ＭＳ Ｐゴシック" charset="0"/>
              <a:cs typeface="ＭＳ Ｐゴシック" charset="0"/>
            </a:endParaRPr>
          </a:p>
          <a:p>
            <a:r>
              <a:rPr lang="en-GB" sz="1900">
                <a:latin typeface="Calibri" charset="0"/>
                <a:ea typeface="ＭＳ Ｐゴシック" charset="0"/>
                <a:cs typeface="ＭＳ Ｐゴシック" charset="0"/>
              </a:rPr>
              <a:t>i.e. Investor puts 50 € in process (includes depreciation), e.g. to buy the factory buildings, machinery, etc. and gets 80 € out of process</a:t>
            </a:r>
          </a:p>
          <a:p>
            <a:endParaRPr lang="en-GB" sz="1100">
              <a:latin typeface="Calibri" charset="0"/>
              <a:ea typeface="ＭＳ Ｐゴシック" charset="0"/>
              <a:cs typeface="ＭＳ Ｐゴシック" charset="0"/>
            </a:endParaRPr>
          </a:p>
          <a:p>
            <a:r>
              <a:rPr lang="en-GB" sz="1900">
                <a:latin typeface="Calibri" charset="0"/>
                <a:ea typeface="ＭＳ Ｐゴシック" charset="0"/>
                <a:cs typeface="ＭＳ Ｐゴシック" charset="0"/>
              </a:rPr>
              <a:t>Profit for capitalist: 80 €/ hour; i.e. has made 30 €&gt; than value of his investment</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DA94C15-8E0C-344A-9059-30E3D9737EC9}" type="slidenum">
              <a:rPr lang="en-GB" sz="1300"/>
              <a:pPr/>
              <a:t>23</a:t>
            </a:fld>
            <a:endParaRPr lang="en-GB"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idor d'imatge de diapositiva 1"/>
          <p:cNvSpPr>
            <a:spLocks noGrp="1" noRot="1" noChangeAspect="1" noTextEdit="1"/>
          </p:cNvSpPr>
          <p:nvPr>
            <p:ph type="sldImg"/>
          </p:nvPr>
        </p:nvSpPr>
        <p:spPr bwMode="auto">
          <a:xfrm>
            <a:off x="2406650" y="744538"/>
            <a:ext cx="1984375" cy="14890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Contenidor de notes 2"/>
          <p:cNvSpPr>
            <a:spLocks noGrp="1"/>
          </p:cNvSpPr>
          <p:nvPr>
            <p:ph type="body" idx="1"/>
          </p:nvPr>
        </p:nvSpPr>
        <p:spPr bwMode="auto">
          <a:xfrm>
            <a:off x="679450" y="2233613"/>
            <a:ext cx="5438775" cy="6948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GB" sz="2100" b="1">
                <a:latin typeface="Calibri" charset="0"/>
                <a:ea typeface="ＭＳ Ｐゴシック" charset="0"/>
                <a:cs typeface="ＭＳ Ｐゴシック" charset="0"/>
              </a:rPr>
              <a:t>Value surplus 3/4 </a:t>
            </a:r>
            <a:endParaRPr lang="en-GB" sz="3700" b="1">
              <a:latin typeface="Calibri" charset="0"/>
              <a:ea typeface="ＭＳ Ｐゴシック" charset="0"/>
              <a:cs typeface="ＭＳ Ｐゴシック" charset="0"/>
            </a:endParaRPr>
          </a:p>
          <a:p>
            <a:pPr eaLnBrk="1" hangingPunct="1">
              <a:lnSpc>
                <a:spcPct val="90000"/>
              </a:lnSpc>
              <a:buFont typeface="Arial" charset="0"/>
              <a:buChar char="–"/>
            </a:pPr>
            <a:r>
              <a:rPr lang="en-GB" sz="1900">
                <a:latin typeface="Calibri" charset="0"/>
                <a:ea typeface="ＭＳ Ｐゴシック" charset="0"/>
                <a:cs typeface="ＭＳ Ｐゴシック" charset="0"/>
              </a:rPr>
              <a:t>Making such easy money (appropriating work of others) is attractive for capitalist</a:t>
            </a:r>
          </a:p>
          <a:p>
            <a:pPr eaLnBrk="1" hangingPunct="1">
              <a:lnSpc>
                <a:spcPct val="90000"/>
              </a:lnSpc>
              <a:buFont typeface="Arial" charset="0"/>
              <a:buChar char="–"/>
            </a:pPr>
            <a:endParaRPr lang="en-GB" sz="1900">
              <a:latin typeface="Calibri" charset="0"/>
              <a:ea typeface="ＭＳ Ｐゴシック" charset="0"/>
              <a:cs typeface="ＭＳ Ｐゴシック" charset="0"/>
            </a:endParaRPr>
          </a:p>
          <a:p>
            <a:pPr eaLnBrk="1" hangingPunct="1">
              <a:lnSpc>
                <a:spcPct val="90000"/>
              </a:lnSpc>
              <a:buFont typeface="Arial" charset="0"/>
              <a:buChar char="–"/>
            </a:pPr>
            <a:r>
              <a:rPr lang="en-GB" sz="1900">
                <a:latin typeface="Calibri" charset="0"/>
                <a:ea typeface="ＭＳ Ｐゴシック" charset="0"/>
                <a:cs typeface="ＭＳ Ｐゴシック" charset="0"/>
              </a:rPr>
              <a:t>But is also necessary for maintaining system (Kism)</a:t>
            </a:r>
          </a:p>
          <a:p>
            <a:pPr lvl="1" eaLnBrk="1" hangingPunct="1">
              <a:lnSpc>
                <a:spcPct val="90000"/>
              </a:lnSpc>
              <a:buFont typeface="Wingdings" charset="0"/>
              <a:buChar char="u"/>
            </a:pPr>
            <a:r>
              <a:rPr lang="en-GB" sz="1900">
                <a:latin typeface="Calibri" charset="0"/>
                <a:ea typeface="ＭＳ Ｐゴシック" charset="0"/>
              </a:rPr>
              <a:t>It leads to </a:t>
            </a:r>
            <a:r>
              <a:rPr lang="en-GB" sz="1900" b="1">
                <a:latin typeface="Calibri" charset="0"/>
                <a:ea typeface="ＭＳ Ｐゴシック" charset="0"/>
              </a:rPr>
              <a:t>capital accumulation </a:t>
            </a:r>
            <a:r>
              <a:rPr lang="en-GB" sz="1900">
                <a:latin typeface="Calibri" charset="0"/>
                <a:ea typeface="ＭＳ Ｐゴシック" charset="0"/>
              </a:rPr>
              <a:t>= net addition to existing wealth + a re-distribution (from labourer to capitalist) of (created) wealth</a:t>
            </a:r>
          </a:p>
          <a:p>
            <a:pPr lvl="1" eaLnBrk="1" hangingPunct="1">
              <a:lnSpc>
                <a:spcPct val="90000"/>
              </a:lnSpc>
              <a:buFont typeface="Wingdings" charset="0"/>
              <a:buChar char="u"/>
            </a:pPr>
            <a:endParaRPr lang="en-GB" sz="1900">
              <a:latin typeface="Calibri" charset="0"/>
              <a:ea typeface="ＭＳ Ｐゴシック" charset="0"/>
            </a:endParaRPr>
          </a:p>
          <a:p>
            <a:pPr lvl="1" eaLnBrk="1" hangingPunct="1">
              <a:lnSpc>
                <a:spcPct val="90000"/>
              </a:lnSpc>
              <a:buFont typeface="Wingdings" charset="0"/>
              <a:buChar char="u"/>
            </a:pPr>
            <a:r>
              <a:rPr lang="en-GB" sz="1900">
                <a:latin typeface="Calibri" charset="0"/>
                <a:ea typeface="ＭＳ Ｐゴシック" charset="0"/>
              </a:rPr>
              <a:t>New K is used to accumulate more K by re-investing in production process, financial assets, non-productive assets (e.g. works of art), human K, infrastructure, etc., i.e. on assets that permit creating more K</a:t>
            </a:r>
          </a:p>
          <a:p>
            <a:pPr lvl="1" eaLnBrk="1" hangingPunct="1">
              <a:lnSpc>
                <a:spcPct val="90000"/>
              </a:lnSpc>
              <a:buFont typeface="Wingdings" charset="0"/>
              <a:buChar char="u"/>
            </a:pPr>
            <a:endParaRPr lang="en-GB" sz="1900">
              <a:latin typeface="Calibri" charset="0"/>
              <a:ea typeface="ＭＳ Ｐゴシック" charset="0"/>
            </a:endParaRPr>
          </a:p>
          <a:p>
            <a:pPr lvl="1" eaLnBrk="1" hangingPunct="1">
              <a:lnSpc>
                <a:spcPct val="90000"/>
              </a:lnSpc>
              <a:buFont typeface="Wingdings" charset="0"/>
              <a:buChar char="u"/>
            </a:pPr>
            <a:r>
              <a:rPr lang="en-GB" sz="1900">
                <a:latin typeface="Calibri" charset="0"/>
                <a:ea typeface="ＭＳ Ｐゴシック" charset="0"/>
              </a:rPr>
              <a:t>K accumulation is motor in engine of capitalist economy </a:t>
            </a:r>
          </a:p>
          <a:p>
            <a:pPr>
              <a:lnSpc>
                <a:spcPct val="90000"/>
              </a:lnSpc>
            </a:pPr>
            <a:endParaRPr lang="en-GB" sz="2500">
              <a:latin typeface="Calibri" charset="0"/>
              <a:ea typeface="ＭＳ Ｐゴシック" charset="0"/>
              <a:cs typeface="ＭＳ Ｐゴシック" charset="0"/>
            </a:endParaRPr>
          </a:p>
        </p:txBody>
      </p:sp>
      <p:sp>
        <p:nvSpPr>
          <p:cNvPr id="46084" name="Conteni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BEA27B9-3EAC-BC42-9C00-88FDE3A7D088}" type="slidenum">
              <a:rPr lang="en-GB" sz="1300"/>
              <a:pPr/>
              <a:t>24</a:t>
            </a:fld>
            <a:endParaRPr lang="en-GB"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idor d'imatge de diapositiva 1"/>
          <p:cNvSpPr>
            <a:spLocks noGrp="1" noRot="1" noChangeAspect="1" noTextEdit="1"/>
          </p:cNvSpPr>
          <p:nvPr>
            <p:ph type="sldImg"/>
          </p:nvPr>
        </p:nvSpPr>
        <p:spPr bwMode="auto">
          <a:xfrm>
            <a:off x="2185988" y="744538"/>
            <a:ext cx="2425700" cy="18208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Contenidor de notes 2"/>
          <p:cNvSpPr>
            <a:spLocks noGrp="1"/>
          </p:cNvSpPr>
          <p:nvPr>
            <p:ph type="body" idx="1"/>
          </p:nvPr>
        </p:nvSpPr>
        <p:spPr bwMode="auto">
          <a:xfrm>
            <a:off x="679450" y="2895600"/>
            <a:ext cx="5438775" cy="62865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900" dirty="0">
                <a:latin typeface="Calibri" charset="0"/>
                <a:ea typeface="ＭＳ Ｐゴシック" charset="0"/>
                <a:cs typeface="ＭＳ Ｐゴシック" charset="0"/>
              </a:rPr>
              <a:t>REASONING</a:t>
            </a:r>
          </a:p>
          <a:p>
            <a:pPr eaLnBrk="1" hangingPunct="1"/>
            <a:r>
              <a:rPr lang="en-GB" sz="1900" dirty="0">
                <a:latin typeface="Calibri" charset="0"/>
                <a:ea typeface="ＭＳ Ｐゴシック" charset="0"/>
                <a:cs typeface="ＭＳ Ｐゴシック" charset="0"/>
              </a:rPr>
              <a:t>When (because) the rate and intensity of extraction &gt; restoration</a:t>
            </a:r>
          </a:p>
          <a:p>
            <a:pPr eaLnBrk="1" hangingPunct="1"/>
            <a:endParaRPr lang="en-GB" sz="1900" dirty="0">
              <a:latin typeface="Calibri" charset="0"/>
              <a:ea typeface="ＭＳ Ｐゴシック" charset="0"/>
              <a:cs typeface="ＭＳ Ｐゴシック" charset="0"/>
            </a:endParaRPr>
          </a:p>
          <a:p>
            <a:pPr lvl="1" eaLnBrk="1" hangingPunct="1">
              <a:buFont typeface="Wingdings" charset="0"/>
              <a:buChar char="u"/>
            </a:pPr>
            <a:r>
              <a:rPr lang="en-GB" sz="1900" dirty="0">
                <a:latin typeface="Calibri" charset="0"/>
                <a:ea typeface="ＭＳ Ｐゴシック" charset="0"/>
              </a:rPr>
              <a:t>By expropriating nature</a:t>
            </a:r>
            <a:r>
              <a:rPr lang="ja-JP" altLang="en-GB" sz="1900" dirty="0">
                <a:latin typeface="Calibri" charset="0"/>
                <a:ea typeface="ＭＳ Ｐゴシック" charset="0"/>
              </a:rPr>
              <a:t>’</a:t>
            </a:r>
            <a:r>
              <a:rPr lang="en-GB" altLang="ja-JP" sz="1900" dirty="0">
                <a:latin typeface="Calibri" charset="0"/>
                <a:ea typeface="ＭＳ Ｐゴシック" charset="0"/>
              </a:rPr>
              <a:t>s capital and underinvesting in restoration or repair of impacted ecological systems</a:t>
            </a:r>
          </a:p>
          <a:p>
            <a:pPr lvl="1" eaLnBrk="1" hangingPunct="1">
              <a:buFont typeface="Wingdings" charset="0"/>
              <a:buChar char="u"/>
            </a:pPr>
            <a:endParaRPr lang="en-GB" sz="1900" dirty="0">
              <a:latin typeface="Calibri" charset="0"/>
              <a:ea typeface="ＭＳ Ｐゴシック" charset="0"/>
            </a:endParaRPr>
          </a:p>
          <a:p>
            <a:pPr lvl="1" eaLnBrk="1" hangingPunct="1">
              <a:buFont typeface="Wingdings" charset="0"/>
              <a:buChar char="u"/>
            </a:pPr>
            <a:r>
              <a:rPr lang="en-GB" sz="1900" dirty="0">
                <a:latin typeface="Calibri" charset="0"/>
                <a:ea typeface="ＭＳ Ｐゴシック" charset="0"/>
              </a:rPr>
              <a:t>To make necessary profit (i.e. at the level needed for surplus accumulation): </a:t>
            </a:r>
          </a:p>
          <a:p>
            <a:pPr lvl="1" eaLnBrk="1" hangingPunct="1">
              <a:buFont typeface="Wingdings" charset="0"/>
              <a:buChar char="u"/>
            </a:pPr>
            <a:endParaRPr lang="en-GB" sz="1900" dirty="0">
              <a:latin typeface="Calibri" charset="0"/>
              <a:ea typeface="ＭＳ Ｐゴシック" charset="0"/>
            </a:endParaRPr>
          </a:p>
          <a:p>
            <a:pPr lvl="1" eaLnBrk="1" hangingPunct="1">
              <a:spcAft>
                <a:spcPts val="1875"/>
              </a:spcAft>
              <a:buFont typeface="Wingdings" charset="0"/>
              <a:buChar char="u"/>
            </a:pPr>
            <a:r>
              <a:rPr lang="en-GB" sz="1900" dirty="0">
                <a:latin typeface="Calibri" charset="0"/>
                <a:ea typeface="ＭＳ Ｐゴシック" charset="0"/>
              </a:rPr>
              <a:t>Capitalist firm squeezes surplus from ecology </a:t>
            </a:r>
            <a:r>
              <a:rPr lang="en-US" sz="1900" dirty="0">
                <a:latin typeface="Calibri" charset="0"/>
                <a:ea typeface="ＭＳ Ｐゴシック" charset="0"/>
              </a:rPr>
              <a:t>–</a:t>
            </a:r>
            <a:r>
              <a:rPr lang="en-GB" sz="1900" dirty="0">
                <a:latin typeface="Calibri" charset="0"/>
                <a:ea typeface="ＭＳ Ｐゴシック" charset="0"/>
              </a:rPr>
              <a:t> just as it squeezes surplus from labour (workers)</a:t>
            </a:r>
          </a:p>
          <a:p>
            <a:pPr eaLnBrk="1" hangingPunct="1">
              <a:spcAft>
                <a:spcPts val="625"/>
              </a:spcAft>
            </a:pPr>
            <a:endParaRPr lang="en-GB" sz="1900" dirty="0">
              <a:latin typeface="Calibri" charset="0"/>
              <a:ea typeface="ＭＳ Ｐゴシック" charset="0"/>
              <a:cs typeface="ＭＳ Ｐゴシック" charset="0"/>
            </a:endParaRPr>
          </a:p>
          <a:p>
            <a:pPr eaLnBrk="1" hangingPunct="1">
              <a:spcAft>
                <a:spcPts val="625"/>
              </a:spcAft>
            </a:pPr>
            <a:r>
              <a:rPr lang="en-GB" sz="1900" dirty="0">
                <a:latin typeface="Calibri" charset="0"/>
                <a:ea typeface="ＭＳ Ｐゴシック" charset="0"/>
                <a:cs typeface="ＭＳ Ｐゴシック" charset="0"/>
              </a:rPr>
              <a:t>i.e. </a:t>
            </a:r>
            <a:r>
              <a:rPr lang="en-GB" sz="1900" b="1" dirty="0">
                <a:latin typeface="Calibri" charset="0"/>
                <a:ea typeface="ＭＳ Ｐゴシック" charset="0"/>
                <a:cs typeface="ＭＳ Ｐゴシック" charset="0"/>
              </a:rPr>
              <a:t>degradation</a:t>
            </a:r>
            <a:r>
              <a:rPr lang="en-GB" sz="1900" dirty="0">
                <a:latin typeface="Calibri" charset="0"/>
                <a:ea typeface="ＭＳ Ｐゴシック" charset="0"/>
                <a:cs typeface="ＭＳ Ｐゴシック" charset="0"/>
              </a:rPr>
              <a:t> is inevitable result of capital accumulation, when it becomes (as </a:t>
            </a:r>
            <a:r>
              <a:rPr lang="en-US" sz="1900" dirty="0">
                <a:latin typeface="Calibri" charset="0"/>
                <a:ea typeface="ＭＳ Ｐゴシック" charset="0"/>
                <a:cs typeface="ＭＳ Ｐゴシック" charset="0"/>
              </a:rPr>
              <a:t>it</a:t>
            </a:r>
            <a:r>
              <a:rPr lang="en-US" sz="1900" baseline="0" dirty="0">
                <a:latin typeface="Calibri" charset="0"/>
                <a:ea typeface="ＭＳ Ｐゴシック" charset="0"/>
                <a:cs typeface="ＭＳ Ｐゴシック" charset="0"/>
              </a:rPr>
              <a:t> regularly does) a </a:t>
            </a:r>
            <a:r>
              <a:rPr lang="en-GB" sz="1900" dirty="0">
                <a:latin typeface="Calibri" charset="0"/>
                <a:ea typeface="ＭＳ Ｐゴシック" charset="0"/>
                <a:cs typeface="ＭＳ Ｐゴシック" charset="0"/>
              </a:rPr>
              <a:t>necessary condition to achieve surplus (profit), and capital accumulation </a:t>
            </a:r>
          </a:p>
          <a:p>
            <a:pPr eaLnBrk="1" hangingPunct="1">
              <a:spcAft>
                <a:spcPts val="625"/>
              </a:spcAft>
            </a:pPr>
            <a:endParaRPr lang="en-GB" sz="1900" dirty="0">
              <a:latin typeface="Calibri" charset="0"/>
              <a:ea typeface="ＭＳ Ｐゴシック" charset="0"/>
              <a:cs typeface="ＭＳ Ｐゴシック" charset="0"/>
            </a:endParaRPr>
          </a:p>
          <a:p>
            <a:pPr eaLnBrk="1" hangingPunct="1">
              <a:spcAft>
                <a:spcPts val="625"/>
              </a:spcAft>
            </a:pPr>
            <a:r>
              <a:rPr lang="en-GB" sz="1900" b="1" dirty="0">
                <a:latin typeface="Calibri" charset="0"/>
                <a:ea typeface="ＭＳ Ｐゴシック" charset="0"/>
                <a:cs typeface="ＭＳ Ｐゴシック" charset="0"/>
              </a:rPr>
              <a:t>* NOTE here how the “not shared with the labourer” example and condition for capitalism (accumulation) applies to nature: in order to ensure surplus, you don’t share it with nature in terms of “putting back” part of the surplus (or as much as it is necessary) for nature restoration</a:t>
            </a:r>
          </a:p>
          <a:p>
            <a:endParaRPr lang="en-GB" sz="1900" dirty="0">
              <a:latin typeface="Calibri" charset="0"/>
              <a:ea typeface="ＭＳ Ｐゴシック" charset="0"/>
              <a:cs typeface="ＭＳ Ｐゴシック" charset="0"/>
            </a:endParaRPr>
          </a:p>
        </p:txBody>
      </p:sp>
      <p:sp>
        <p:nvSpPr>
          <p:cNvPr id="47108" name="Conteni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0AC09C0-8524-E548-BACE-5727EF7A5CA9}" type="slidenum">
              <a:rPr lang="en-GB" sz="1300"/>
              <a:pPr/>
              <a:t>25</a:t>
            </a:fld>
            <a:endParaRPr lang="en-GB"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17575" y="744538"/>
            <a:ext cx="1101725" cy="8270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xfrm>
            <a:off x="679450" y="1701800"/>
            <a:ext cx="5438775" cy="78613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latin typeface="Calibri" charset="0"/>
                <a:ea typeface="ＭＳ Ｐゴシック" charset="0"/>
                <a:cs typeface="ＭＳ Ｐゴシック" charset="0"/>
              </a:rPr>
              <a:t>What James O’Connor called second contradiction of capitalism</a:t>
            </a:r>
          </a:p>
          <a:p>
            <a:pPr marL="0" lvl="1">
              <a:lnSpc>
                <a:spcPct val="90000"/>
              </a:lnSpc>
            </a:pPr>
            <a:r>
              <a:rPr lang="en-US" dirty="0">
                <a:latin typeface="Calibri" charset="0"/>
                <a:ea typeface="ＭＳ Ｐゴシック" charset="0"/>
              </a:rPr>
              <a:t>Which is a contradiction between K accumulation and production conditions</a:t>
            </a:r>
          </a:p>
          <a:p>
            <a:pPr marL="0" lvl="1">
              <a:lnSpc>
                <a:spcPct val="90000"/>
              </a:lnSpc>
            </a:pPr>
            <a:endParaRPr lang="en-US" dirty="0">
              <a:latin typeface="Calibri" charset="0"/>
              <a:ea typeface="ＭＳ Ｐゴシック" charset="0"/>
            </a:endParaRPr>
          </a:p>
          <a:p>
            <a:pPr marL="0" lvl="1">
              <a:lnSpc>
                <a:spcPct val="90000"/>
              </a:lnSpc>
            </a:pPr>
            <a:r>
              <a:rPr lang="en-US" dirty="0">
                <a:latin typeface="Calibri" charset="0"/>
                <a:ea typeface="ＭＳ Ｐゴシック" charset="0"/>
              </a:rPr>
              <a:t>Marx says that there are </a:t>
            </a:r>
            <a:r>
              <a:rPr lang="en-US" b="1" dirty="0">
                <a:latin typeface="Calibri" charset="0"/>
                <a:ea typeface="ＭＳ Ｐゴシック" charset="0"/>
              </a:rPr>
              <a:t>THREE TYPES OF PRODUCTION CONDITIONS</a:t>
            </a:r>
            <a:r>
              <a:rPr lang="en-US" dirty="0">
                <a:latin typeface="Calibri" charset="0"/>
                <a:ea typeface="ＭＳ Ｐゴシック" charset="0"/>
              </a:rPr>
              <a:t>: </a:t>
            </a:r>
          </a:p>
          <a:p>
            <a:pPr marL="228600" lvl="1" indent="-228600">
              <a:lnSpc>
                <a:spcPct val="90000"/>
              </a:lnSpc>
              <a:buFont typeface="+mj-lt"/>
              <a:buAutoNum type="arabicPeriod"/>
            </a:pPr>
            <a:r>
              <a:rPr lang="en-US" b="1" dirty="0">
                <a:latin typeface="Calibri" charset="0"/>
                <a:ea typeface="ＭＳ Ｐゴシック" charset="0"/>
              </a:rPr>
              <a:t>External physical </a:t>
            </a:r>
            <a:r>
              <a:rPr lang="en-US" dirty="0">
                <a:latin typeface="Calibri" charset="0"/>
                <a:ea typeface="ＭＳ Ｐゴシック" charset="0"/>
              </a:rPr>
              <a:t>conditions: viability of eco-systems, the adequacy of atmospheric ozone levels, the stability of coastlines and watersheds; soil, air and water quality </a:t>
            </a:r>
          </a:p>
          <a:p>
            <a:pPr marL="228600" lvl="1" indent="-228600">
              <a:lnSpc>
                <a:spcPct val="90000"/>
              </a:lnSpc>
              <a:buFont typeface="+mj-lt"/>
              <a:buAutoNum type="arabicPeriod"/>
            </a:pPr>
            <a:r>
              <a:rPr lang="en-US" b="1" dirty="0" err="1">
                <a:latin typeface="Calibri" charset="0"/>
                <a:ea typeface="ＭＳ Ｐゴシック" charset="0"/>
              </a:rPr>
              <a:t>Labourpower</a:t>
            </a:r>
            <a:r>
              <a:rPr lang="en-US" dirty="0">
                <a:latin typeface="Calibri" charset="0"/>
                <a:ea typeface="ＭＳ Ｐゴシック" charset="0"/>
              </a:rPr>
              <a:t>: physical and mental well- being of workers; the kind and degree of socialization; toxicity of work relations and the workers' ability to cope; and human beings as social productive forces and biological organisms generally </a:t>
            </a:r>
          </a:p>
          <a:p>
            <a:pPr marL="228600" lvl="1" indent="-228600">
              <a:lnSpc>
                <a:spcPct val="90000"/>
              </a:lnSpc>
              <a:buFont typeface="+mj-lt"/>
              <a:buAutoNum type="arabicPeriod"/>
            </a:pPr>
            <a:r>
              <a:rPr lang="en-US" b="1" dirty="0">
                <a:latin typeface="Calibri" charset="0"/>
                <a:ea typeface="ＭＳ Ｐゴシック" charset="0"/>
              </a:rPr>
              <a:t>Communal</a:t>
            </a:r>
            <a:r>
              <a:rPr lang="en-US" dirty="0">
                <a:latin typeface="Calibri" charset="0"/>
                <a:ea typeface="ＭＳ Ｐゴシック" charset="0"/>
              </a:rPr>
              <a:t> conditions: social capital," "infrastructure” </a:t>
            </a:r>
          </a:p>
          <a:p>
            <a:pPr marL="0" lvl="1">
              <a:lnSpc>
                <a:spcPct val="90000"/>
              </a:lnSpc>
            </a:pPr>
            <a:endParaRPr lang="en-US" dirty="0">
              <a:latin typeface="Calibri" charset="0"/>
              <a:ea typeface="ＭＳ Ｐゴシック" charset="0"/>
            </a:endParaRPr>
          </a:p>
          <a:p>
            <a:pPr marL="0" lvl="1">
              <a:lnSpc>
                <a:spcPct val="90000"/>
              </a:lnSpc>
            </a:pPr>
            <a:r>
              <a:rPr lang="en-US" dirty="0">
                <a:latin typeface="Calibri" charset="0"/>
                <a:ea typeface="ＭＳ Ｐゴシック" charset="0"/>
              </a:rPr>
              <a:t>BACKGROUND INFO</a:t>
            </a:r>
          </a:p>
          <a:p>
            <a:pPr>
              <a:lnSpc>
                <a:spcPct val="90000"/>
              </a:lnSpc>
            </a:pPr>
            <a:r>
              <a:rPr lang="en-US" dirty="0">
                <a:latin typeface="Calibri" charset="0"/>
                <a:ea typeface="ＭＳ Ｐゴシック" charset="0"/>
                <a:cs typeface="ＭＳ Ｐゴシック" charset="0"/>
              </a:rPr>
              <a:t>The contradiction: Capitalism degrades the material basis (production conditions) upon which it depends </a:t>
            </a:r>
          </a:p>
          <a:p>
            <a:pPr>
              <a:lnSpc>
                <a:spcPct val="90000"/>
              </a:lnSpc>
              <a:buFontTx/>
              <a:buChar char="•"/>
            </a:pPr>
            <a:r>
              <a:rPr lang="en-US" dirty="0">
                <a:latin typeface="Calibri" charset="0"/>
                <a:ea typeface="ＭＳ Ｐゴシック" charset="0"/>
                <a:cs typeface="ＭＳ Ｐゴシック" charset="0"/>
              </a:rPr>
              <a:t> Acid rain; soil erosion; pesticide overuse; climate change, etc. </a:t>
            </a:r>
          </a:p>
          <a:p>
            <a:pPr>
              <a:lnSpc>
                <a:spcPct val="90000"/>
              </a:lnSpc>
              <a:buFontTx/>
              <a:buChar char="•"/>
            </a:pPr>
            <a:r>
              <a:rPr lang="en-US" dirty="0">
                <a:latin typeface="Calibri" charset="0"/>
                <a:ea typeface="ＭＳ Ｐゴシック" charset="0"/>
                <a:cs typeface="ＭＳ Ｐゴシック" charset="0"/>
              </a:rPr>
              <a:t> The health of workers, social K (e.g. community relation cohesion)</a:t>
            </a:r>
          </a:p>
          <a:p>
            <a:pPr marL="0" lvl="1">
              <a:lnSpc>
                <a:spcPct val="90000"/>
              </a:lnSpc>
            </a:pPr>
            <a:endParaRPr lang="en-US" dirty="0">
              <a:latin typeface="Calibri" charset="0"/>
              <a:ea typeface="ＭＳ Ｐゴシック" charset="0"/>
            </a:endParaRPr>
          </a:p>
          <a:p>
            <a:pPr marL="0" lvl="1">
              <a:lnSpc>
                <a:spcPct val="90000"/>
              </a:lnSpc>
            </a:pPr>
            <a:r>
              <a:rPr lang="en-US" dirty="0">
                <a:latin typeface="Calibri" charset="0"/>
                <a:ea typeface="ＭＳ Ｐゴシック" charset="0"/>
              </a:rPr>
              <a:t>K makes use of those conditions, </a:t>
            </a:r>
            <a:r>
              <a:rPr lang="en-US" b="1" dirty="0">
                <a:latin typeface="Calibri" charset="0"/>
                <a:ea typeface="ＭＳ Ｐゴシック" charset="0"/>
              </a:rPr>
              <a:t>but it doesn’t produce them</a:t>
            </a:r>
            <a:r>
              <a:rPr lang="en-US" dirty="0">
                <a:latin typeface="Calibri" charset="0"/>
                <a:ea typeface="ＭＳ Ｐゴシック" charset="0"/>
              </a:rPr>
              <a:t>. The </a:t>
            </a:r>
            <a:r>
              <a:rPr lang="en-US" b="1" dirty="0">
                <a:latin typeface="Calibri" charset="0"/>
                <a:ea typeface="ＭＳ Ｐゴシック" charset="0"/>
              </a:rPr>
              <a:t>state</a:t>
            </a:r>
            <a:r>
              <a:rPr lang="en-US" dirty="0">
                <a:latin typeface="Calibri" charset="0"/>
                <a:ea typeface="ＭＳ Ｐゴシック" charset="0"/>
              </a:rPr>
              <a:t> either produces (e.g. infrastructure) or maintains (e.g. viability of ecosystems) them</a:t>
            </a:r>
          </a:p>
          <a:p>
            <a:pPr marL="0" lvl="1">
              <a:lnSpc>
                <a:spcPct val="90000"/>
              </a:lnSpc>
            </a:pPr>
            <a:r>
              <a:rPr lang="en-US" b="1" dirty="0">
                <a:latin typeface="Calibri" charset="0"/>
                <a:ea typeface="ＭＳ Ｐゴシック" charset="0"/>
              </a:rPr>
              <a:t>Without those conditions in place, K cannot be accumulated</a:t>
            </a:r>
            <a:r>
              <a:rPr lang="en-US" dirty="0">
                <a:latin typeface="Calibri" charset="0"/>
                <a:ea typeface="ＭＳ Ｐゴシック" charset="0"/>
              </a:rPr>
              <a:t>. </a:t>
            </a:r>
          </a:p>
          <a:p>
            <a:pPr marL="0" lvl="1">
              <a:lnSpc>
                <a:spcPct val="90000"/>
              </a:lnSpc>
            </a:pPr>
            <a:endParaRPr lang="en-US" dirty="0">
              <a:latin typeface="Calibri" charset="0"/>
              <a:ea typeface="ＭＳ Ｐゴシック" charset="0"/>
            </a:endParaRPr>
          </a:p>
          <a:p>
            <a:pPr>
              <a:lnSpc>
                <a:spcPct val="90000"/>
              </a:lnSpc>
            </a:pPr>
            <a:r>
              <a:rPr lang="en-US" dirty="0">
                <a:latin typeface="Calibri" charset="0"/>
                <a:ea typeface="ＭＳ Ｐゴシック" charset="0"/>
                <a:cs typeface="ＭＳ Ｐゴシック" charset="0"/>
              </a:rPr>
              <a:t>Two implications </a:t>
            </a:r>
          </a:p>
          <a:p>
            <a:pPr>
              <a:lnSpc>
                <a:spcPct val="90000"/>
              </a:lnSpc>
              <a:buFontTx/>
              <a:buChar char="•"/>
            </a:pPr>
            <a:r>
              <a:rPr lang="en-US" dirty="0">
                <a:latin typeface="Calibri" charset="0"/>
                <a:ea typeface="ＭＳ Ｐゴシック" charset="0"/>
                <a:cs typeface="ＭＳ Ｐゴシック" charset="0"/>
              </a:rPr>
              <a:t> Capitalism carries within it, seeds of own destruction</a:t>
            </a:r>
          </a:p>
          <a:p>
            <a:pPr>
              <a:lnSpc>
                <a:spcPct val="90000"/>
              </a:lnSpc>
              <a:buFontTx/>
              <a:buChar char="•"/>
            </a:pPr>
            <a:r>
              <a:rPr lang="en-US" dirty="0">
                <a:latin typeface="Calibri" charset="0"/>
                <a:ea typeface="ＭＳ Ｐゴシック" charset="0"/>
                <a:cs typeface="ＭＳ Ｐゴシック" charset="0"/>
              </a:rPr>
              <a:t> Degrading production conditions is inevitable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41B3B5A-9A6E-E049-A957-E244FC89B5C1}" type="slidenum">
              <a:rPr lang="en-GB" sz="1300"/>
              <a:pPr/>
              <a:t>26</a:t>
            </a:fld>
            <a:endParaRPr lang="en-GB"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90000"/>
              </a:lnSpc>
            </a:pPr>
            <a:r>
              <a:rPr lang="en-US" dirty="0">
                <a:latin typeface="Calibri" charset="0"/>
                <a:ea typeface="ＭＳ Ｐゴシック" charset="0"/>
              </a:rPr>
              <a:t>NOTE 1: O’Connor </a:t>
            </a:r>
            <a:r>
              <a:rPr lang="en-US" dirty="0"/>
              <a:t>DESCRIBES A‘TRAGEDY OF COMMONS’ LOGIC</a:t>
            </a:r>
          </a:p>
          <a:p>
            <a:pPr marL="0" lvl="1">
              <a:lnSpc>
                <a:spcPct val="90000"/>
              </a:lnSpc>
            </a:pPr>
            <a:endParaRPr lang="en-US" dirty="0">
              <a:latin typeface="Calibri" charset="0"/>
              <a:ea typeface="ＭＳ Ｐゴシック" charset="0"/>
            </a:endParaRPr>
          </a:p>
          <a:p>
            <a:pPr marL="0" lvl="1">
              <a:lnSpc>
                <a:spcPct val="90000"/>
              </a:lnSpc>
            </a:pPr>
            <a:r>
              <a:rPr lang="en-US" dirty="0">
                <a:latin typeface="Calibri" charset="0"/>
                <a:ea typeface="ＭＳ Ｐゴシック" charset="0"/>
              </a:rPr>
              <a:t>NOTE 2:</a:t>
            </a:r>
          </a:p>
          <a:p>
            <a:pPr marL="0" lvl="1">
              <a:lnSpc>
                <a:spcPct val="90000"/>
              </a:lnSpc>
            </a:pPr>
            <a:r>
              <a:rPr lang="en-US" dirty="0">
                <a:latin typeface="Calibri" charset="0"/>
                <a:ea typeface="ＭＳ Ｐゴシック" charset="0"/>
              </a:rPr>
              <a:t>As concerns the system, i.e. capitalism, the second contradiction is thus a challenge of under-production (not producing enough to accumulate K) vs. the first contradiction which is a contradiction of over-production and over-accumulation </a:t>
            </a:r>
          </a:p>
          <a:p>
            <a:pPr marL="0" lvl="1">
              <a:lnSpc>
                <a:spcPct val="90000"/>
              </a:lnSpc>
              <a:buFontTx/>
              <a:buChar char="•"/>
            </a:pPr>
            <a:r>
              <a:rPr lang="en-US" dirty="0">
                <a:latin typeface="Calibri" charset="0"/>
                <a:ea typeface="ＭＳ Ｐゴシック" charset="0"/>
              </a:rPr>
              <a:t> 1</a:t>
            </a:r>
            <a:r>
              <a:rPr lang="en-US" baseline="30000" dirty="0">
                <a:latin typeface="Calibri" charset="0"/>
                <a:ea typeface="ＭＳ Ｐゴシック" charset="0"/>
              </a:rPr>
              <a:t>st</a:t>
            </a:r>
            <a:r>
              <a:rPr lang="en-US" dirty="0">
                <a:latin typeface="Calibri" charset="0"/>
                <a:ea typeface="ＭＳ Ｐゴシック" charset="0"/>
              </a:rPr>
              <a:t> contradiction: not being able to </a:t>
            </a:r>
            <a:r>
              <a:rPr lang="en-US" i="1" dirty="0" err="1">
                <a:latin typeface="Calibri" charset="0"/>
                <a:ea typeface="ＭＳ Ｐゴシック" charset="0"/>
              </a:rPr>
              <a:t>realise</a:t>
            </a:r>
            <a:r>
              <a:rPr lang="en-US" dirty="0">
                <a:latin typeface="Calibri" charset="0"/>
                <a:ea typeface="ＭＳ Ｐゴシック" charset="0"/>
              </a:rPr>
              <a:t> (i.e. pocket) the surplus value which you have already extracted from workers</a:t>
            </a:r>
          </a:p>
          <a:p>
            <a:pPr marL="0" lvl="1">
              <a:lnSpc>
                <a:spcPct val="90000"/>
              </a:lnSpc>
              <a:buFontTx/>
              <a:buChar char="•"/>
            </a:pPr>
            <a:r>
              <a:rPr lang="en-US" dirty="0">
                <a:latin typeface="Calibri" charset="0"/>
                <a:ea typeface="ＭＳ Ｐゴシック" charset="0"/>
              </a:rPr>
              <a:t> A problem, because (as a capitalist) you stay with K which you cannot put into ‘productive’ use, i.e. invest into something that will provide you with profit (surplus value), hence more K and so keep the treadmill (system) going</a:t>
            </a:r>
          </a:p>
          <a:p>
            <a:pPr marL="0" lvl="1">
              <a:lnSpc>
                <a:spcPct val="90000"/>
              </a:lnSpc>
              <a:buFontTx/>
              <a:buChar char="•"/>
            </a:pPr>
            <a:r>
              <a:rPr lang="en-US" dirty="0">
                <a:latin typeface="Calibri" charset="0"/>
                <a:ea typeface="ＭＳ Ｐゴシック" charset="0"/>
              </a:rPr>
              <a:t> E.g. so the question (</a:t>
            </a:r>
            <a:r>
              <a:rPr lang="en-US" b="1" dirty="0">
                <a:latin typeface="Calibri" charset="0"/>
                <a:ea typeface="ＭＳ Ｐゴシック" charset="0"/>
              </a:rPr>
              <a:t>basic question in Km</a:t>
            </a:r>
            <a:r>
              <a:rPr lang="en-US" dirty="0">
                <a:latin typeface="Calibri" charset="0"/>
                <a:ea typeface="ＭＳ Ｐゴシック" charset="0"/>
              </a:rPr>
              <a:t>) becomes: </a:t>
            </a:r>
            <a:r>
              <a:rPr lang="en-GB" sz="1400" i="1" u="sng" dirty="0">
                <a:latin typeface="Calibri" charset="0"/>
                <a:ea typeface="ＭＳ Ｐゴシック" charset="0"/>
              </a:rPr>
              <a:t>where to find extra demand to sell product</a:t>
            </a:r>
            <a:r>
              <a:rPr lang="en-GB" dirty="0">
                <a:latin typeface="Calibri" charset="0"/>
                <a:ea typeface="ＭＳ Ｐゴシック" charset="0"/>
              </a:rPr>
              <a:t> you need to extract in order to squeeze surplus of labour/ nature/ infrastructure, in a way that </a:t>
            </a:r>
            <a:r>
              <a:rPr lang="en-GB" b="1" dirty="0">
                <a:latin typeface="Calibri" charset="0"/>
                <a:ea typeface="ＭＳ Ｐゴシック" charset="0"/>
              </a:rPr>
              <a:t>permits reproducing </a:t>
            </a:r>
            <a:r>
              <a:rPr lang="en-GB" dirty="0">
                <a:latin typeface="Calibri" charset="0"/>
                <a:ea typeface="ＭＳ Ｐゴシック" charset="0"/>
              </a:rPr>
              <a:t>K?</a:t>
            </a:r>
          </a:p>
          <a:p>
            <a:endParaRPr lang="en-GB" dirty="0"/>
          </a:p>
        </p:txBody>
      </p:sp>
      <p:sp>
        <p:nvSpPr>
          <p:cNvPr id="4" name="Slide Number Placeholder 3"/>
          <p:cNvSpPr>
            <a:spLocks noGrp="1"/>
          </p:cNvSpPr>
          <p:nvPr>
            <p:ph type="sldNum" sz="quarter" idx="5"/>
          </p:nvPr>
        </p:nvSpPr>
        <p:spPr/>
        <p:txBody>
          <a:bodyPr/>
          <a:lstStyle/>
          <a:p>
            <a:fld id="{C6E7BF4B-530C-42A2-B5DB-29ECB55D1717}" type="slidenum">
              <a:rPr lang="es-ES" smtClean="0"/>
              <a:t>27</a:t>
            </a:fld>
            <a:endParaRPr lang="es-ES"/>
          </a:p>
        </p:txBody>
      </p:sp>
    </p:spTree>
    <p:extLst>
      <p:ext uri="{BB962C8B-B14F-4D97-AF65-F5344CB8AC3E}">
        <p14:creationId xmlns:p14="http://schemas.microsoft.com/office/powerpoint/2010/main" val="2962121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A1C59D0-71BE-D648-A0FF-8AFA5BF55AA5}"/>
              </a:ext>
            </a:extLst>
          </p:cNvPr>
          <p:cNvSpPr>
            <a:spLocks noGrp="1" noRot="1" noChangeAspect="1" noTextEdit="1"/>
          </p:cNvSpPr>
          <p:nvPr>
            <p:ph type="sldImg"/>
          </p:nvPr>
        </p:nvSpPr>
        <p:spPr bwMode="auto">
          <a:xfrm>
            <a:off x="1349375" y="744538"/>
            <a:ext cx="1762125" cy="1322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0516049-CB71-A243-8E6B-90C32110A909}"/>
              </a:ext>
            </a:extLst>
          </p:cNvPr>
          <p:cNvSpPr>
            <a:spLocks noGrp="1"/>
          </p:cNvSpPr>
          <p:nvPr>
            <p:ph type="body" idx="1"/>
          </p:nvPr>
        </p:nvSpPr>
        <p:spPr bwMode="auto">
          <a:xfrm>
            <a:off x="679450" y="2154238"/>
            <a:ext cx="5438775" cy="7275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60000"/>
              </a:lnSpc>
            </a:pPr>
            <a:r>
              <a:rPr lang="en-US" altLang="es-ES" sz="1100" dirty="0">
                <a:ea typeface="ＭＳ Ｐゴシック" panose="020B0600070205080204" pitchFamily="34" charset="-128"/>
              </a:rPr>
              <a:t>Exploitation of urban land (e.g. building malls, housing, etc.), a very lucrative (highly profit-making) economic activity</a:t>
            </a:r>
          </a:p>
          <a:p>
            <a:pPr>
              <a:lnSpc>
                <a:spcPct val="60000"/>
              </a:lnSpc>
              <a:buFontTx/>
              <a:buChar char="•"/>
            </a:pPr>
            <a:r>
              <a:rPr lang="en-US" altLang="es-ES" sz="1100" dirty="0">
                <a:ea typeface="ＭＳ Ｐゴシック" panose="020B0600070205080204" pitchFamily="34" charset="-128"/>
              </a:rPr>
              <a:t>Capital accumulation opportunity of high value</a:t>
            </a:r>
          </a:p>
          <a:p>
            <a:pPr>
              <a:lnSpc>
                <a:spcPct val="60000"/>
              </a:lnSpc>
            </a:pPr>
            <a:endParaRPr lang="en-US" altLang="es-ES" sz="1100" dirty="0">
              <a:ea typeface="ＭＳ Ｐゴシック" panose="020B0600070205080204" pitchFamily="34" charset="-128"/>
            </a:endParaRPr>
          </a:p>
          <a:p>
            <a:pPr>
              <a:lnSpc>
                <a:spcPct val="60000"/>
              </a:lnSpc>
            </a:pPr>
            <a:r>
              <a:rPr lang="en-US" altLang="es-ES" sz="1100" dirty="0">
                <a:ea typeface="ＭＳ Ｐゴシック" panose="020B0600070205080204" pitchFamily="34" charset="-128"/>
              </a:rPr>
              <a:t>Case of wetlands: loss of many million acres more, the extinction of species, the disappearance of wilderness and wildlife</a:t>
            </a:r>
          </a:p>
          <a:p>
            <a:pPr>
              <a:lnSpc>
                <a:spcPct val="60000"/>
              </a:lnSpc>
            </a:pPr>
            <a:endParaRPr lang="en-US" altLang="es-ES" sz="1100" dirty="0">
              <a:ea typeface="ＭＳ Ｐゴシック" panose="020B0600070205080204" pitchFamily="34" charset="-128"/>
            </a:endParaRPr>
          </a:p>
          <a:p>
            <a:pPr>
              <a:lnSpc>
                <a:spcPct val="60000"/>
              </a:lnSpc>
            </a:pPr>
            <a:r>
              <a:rPr lang="en-US" altLang="es-ES" sz="1100" dirty="0">
                <a:ea typeface="ＭＳ Ｐゴシック" panose="020B0600070205080204" pitchFamily="34" charset="-128"/>
              </a:rPr>
              <a:t>THE NO NET LOSS POLICY</a:t>
            </a:r>
          </a:p>
          <a:p>
            <a:pPr>
              <a:lnSpc>
                <a:spcPct val="60000"/>
              </a:lnSpc>
            </a:pPr>
            <a:r>
              <a:rPr lang="en-US" altLang="es-ES" sz="1100" dirty="0">
                <a:ea typeface="ＭＳ Ｐゴシック" panose="020B0600070205080204" pitchFamily="34" charset="-128"/>
              </a:rPr>
              <a:t>The solution (George HW Bush): restoration/ mitigation wetlands! </a:t>
            </a:r>
          </a:p>
          <a:p>
            <a:pPr>
              <a:lnSpc>
                <a:spcPct val="60000"/>
              </a:lnSpc>
            </a:pPr>
            <a:r>
              <a:rPr lang="en-US" altLang="es-ES" sz="1100" dirty="0">
                <a:ea typeface="ＭＳ Ｐゴシック" panose="020B0600070205080204" pitchFamily="34" charset="-128"/>
              </a:rPr>
              <a:t>Need to sacrifice wetlands for K accumulation project</a:t>
            </a:r>
          </a:p>
          <a:p>
            <a:pPr>
              <a:lnSpc>
                <a:spcPct val="60000"/>
              </a:lnSpc>
              <a:buFontTx/>
              <a:buChar char="•"/>
            </a:pPr>
            <a:r>
              <a:rPr lang="en-US" altLang="es-ES" sz="1100" dirty="0">
                <a:ea typeface="ＭＳ Ｐゴシック" panose="020B0600070205080204" pitchFamily="34" charset="-128"/>
              </a:rPr>
              <a:t>Urban development (malls) </a:t>
            </a:r>
          </a:p>
          <a:p>
            <a:pPr>
              <a:lnSpc>
                <a:spcPct val="60000"/>
              </a:lnSpc>
            </a:pPr>
            <a:r>
              <a:rPr lang="en-US" altLang="es-ES" sz="1100" dirty="0">
                <a:ea typeface="ＭＳ Ｐゴシック" panose="020B0600070205080204" pitchFamily="34" charset="-128"/>
              </a:rPr>
              <a:t>Substitute natural wetlands with artificial ones</a:t>
            </a:r>
          </a:p>
          <a:p>
            <a:pPr>
              <a:lnSpc>
                <a:spcPct val="60000"/>
              </a:lnSpc>
              <a:buFontTx/>
              <a:buChar char="•"/>
            </a:pPr>
            <a:r>
              <a:rPr lang="en-US" altLang="es-ES" sz="1100" dirty="0">
                <a:ea typeface="ＭＳ Ｐゴシック" panose="020B0600070205080204" pitchFamily="34" charset="-128"/>
              </a:rPr>
              <a:t>You buy (from state) wetland to use as land to build your mall </a:t>
            </a:r>
          </a:p>
          <a:p>
            <a:pPr>
              <a:lnSpc>
                <a:spcPct val="60000"/>
              </a:lnSpc>
            </a:pPr>
            <a:endParaRPr lang="en-US" altLang="es-ES" sz="1100" dirty="0">
              <a:ea typeface="ＭＳ Ｐゴシック" panose="020B0600070205080204" pitchFamily="34" charset="-128"/>
            </a:endParaRPr>
          </a:p>
          <a:p>
            <a:pPr>
              <a:lnSpc>
                <a:spcPct val="60000"/>
              </a:lnSpc>
            </a:pPr>
            <a:r>
              <a:rPr lang="en-US" altLang="es-ES" sz="1100" dirty="0">
                <a:ea typeface="ＭＳ Ｐゴシック" panose="020B0600070205080204" pitchFamily="34" charset="-128"/>
              </a:rPr>
              <a:t>(I argue that) this is a case of both</a:t>
            </a:r>
          </a:p>
          <a:p>
            <a:pPr>
              <a:lnSpc>
                <a:spcPct val="60000"/>
              </a:lnSpc>
              <a:buFontTx/>
              <a:buChar char="•"/>
            </a:pPr>
            <a:r>
              <a:rPr lang="en-US" altLang="es-ES" sz="1100" dirty="0" err="1">
                <a:ea typeface="ＭＳ Ｐゴシック" panose="020B0600070205080204" pitchFamily="34" charset="-128"/>
              </a:rPr>
              <a:t>Privatisation</a:t>
            </a:r>
            <a:r>
              <a:rPr lang="en-US" altLang="es-ES" sz="1100" dirty="0">
                <a:ea typeface="ＭＳ Ｐゴシック" panose="020B0600070205080204" pitchFamily="34" charset="-128"/>
              </a:rPr>
              <a:t> of public assets (wetlands)</a:t>
            </a:r>
          </a:p>
          <a:p>
            <a:pPr>
              <a:lnSpc>
                <a:spcPct val="60000"/>
              </a:lnSpc>
              <a:buFontTx/>
              <a:buChar char="•"/>
            </a:pPr>
            <a:r>
              <a:rPr lang="en-US" altLang="es-ES" sz="1100" dirty="0">
                <a:ea typeface="ＭＳ Ｐゴシック" panose="020B0600070205080204" pitchFamily="34" charset="-128"/>
              </a:rPr>
              <a:t>But also: dispossession of wealth (ecological) from public </a:t>
            </a:r>
          </a:p>
          <a:p>
            <a:pPr>
              <a:lnSpc>
                <a:spcPct val="60000"/>
              </a:lnSpc>
              <a:buFontTx/>
              <a:buChar char="•"/>
            </a:pPr>
            <a:endParaRPr lang="en-US" altLang="es-ES" sz="1100" dirty="0">
              <a:ea typeface="ＭＳ Ｐゴシック" panose="020B0600070205080204" pitchFamily="34" charset="-128"/>
            </a:endParaRPr>
          </a:p>
          <a:p>
            <a:pPr>
              <a:lnSpc>
                <a:spcPct val="60000"/>
              </a:lnSpc>
            </a:pPr>
            <a:r>
              <a:rPr lang="en-US" altLang="es-ES" sz="1100" dirty="0">
                <a:ea typeface="ＭＳ Ｐゴシック" panose="020B0600070205080204" pitchFamily="34" charset="-128"/>
              </a:rPr>
              <a:t>The first is relatively straightforward: with the justification of restoration, wetlands pass from being public property to become private (land to sell to e.g. build malls)</a:t>
            </a:r>
          </a:p>
          <a:p>
            <a:pPr>
              <a:lnSpc>
                <a:spcPct val="60000"/>
              </a:lnSpc>
            </a:pPr>
            <a:r>
              <a:rPr lang="en-US" altLang="es-ES" sz="1100" dirty="0">
                <a:ea typeface="ＭＳ Ｐゴシック" panose="020B0600070205080204" pitchFamily="34" charset="-128"/>
              </a:rPr>
              <a:t>The second is a bit more complicated, and has to do with the ecological implications of restored vs. original wetlands</a:t>
            </a:r>
          </a:p>
          <a:p>
            <a:pPr>
              <a:lnSpc>
                <a:spcPct val="60000"/>
              </a:lnSpc>
            </a:pPr>
            <a:endParaRPr lang="en-US" altLang="es-ES" sz="1100" dirty="0">
              <a:ea typeface="ＭＳ Ｐゴシック" panose="020B0600070205080204" pitchFamily="34" charset="-128"/>
            </a:endParaRPr>
          </a:p>
          <a:p>
            <a:pPr>
              <a:lnSpc>
                <a:spcPct val="60000"/>
              </a:lnSpc>
            </a:pPr>
            <a:r>
              <a:rPr lang="en-US" altLang="es-ES" sz="1100" u="sng" dirty="0">
                <a:ea typeface="ＭＳ Ｐゴシック" panose="020B0600070205080204" pitchFamily="34" charset="-128"/>
              </a:rPr>
              <a:t>From a biodiversity and ecosystem perspective</a:t>
            </a:r>
          </a:p>
          <a:p>
            <a:pPr>
              <a:lnSpc>
                <a:spcPct val="60000"/>
              </a:lnSpc>
            </a:pPr>
            <a:r>
              <a:rPr lang="en-US" altLang="es-ES" sz="1500" dirty="0">
                <a:ea typeface="ＭＳ Ｐゴシック" panose="020B0600070205080204" pitchFamily="34" charset="-128"/>
              </a:rPr>
              <a:t>Policies may not be working because </a:t>
            </a:r>
            <a:r>
              <a:rPr lang="en-US" altLang="es-ES" sz="1500" b="1" dirty="0">
                <a:ea typeface="ＭＳ Ｐゴシック" panose="020B0600070205080204" pitchFamily="34" charset="-128"/>
              </a:rPr>
              <a:t>restored or created wetlands are often very different from natural wetlands</a:t>
            </a:r>
            <a:r>
              <a:rPr lang="en-US" altLang="es-ES" sz="1500" dirty="0">
                <a:ea typeface="ＭＳ Ｐゴシック" panose="020B0600070205080204" pitchFamily="34" charset="-128"/>
              </a:rPr>
              <a:t> </a:t>
            </a:r>
          </a:p>
          <a:p>
            <a:pPr>
              <a:lnSpc>
                <a:spcPct val="60000"/>
              </a:lnSpc>
              <a:buFontTx/>
              <a:buChar char="•"/>
            </a:pPr>
            <a:r>
              <a:rPr lang="en-US" altLang="es-ES" sz="1100" dirty="0">
                <a:ea typeface="ＭＳ Ｐゴシック" panose="020B0600070205080204" pitchFamily="34" charset="-128"/>
              </a:rPr>
              <a:t>Many restoration projects are </a:t>
            </a:r>
            <a:r>
              <a:rPr lang="en-US" altLang="es-ES" sz="1100" b="1" dirty="0">
                <a:ea typeface="ＭＳ Ｐゴシック" panose="020B0600070205080204" pitchFamily="34" charset="-128"/>
              </a:rPr>
              <a:t>fail to recognize that wetlands are parts of larger landscapes</a:t>
            </a:r>
            <a:r>
              <a:rPr lang="en-US" altLang="es-ES" sz="1100" dirty="0">
                <a:ea typeface="ＭＳ Ｐゴシック" panose="020B0600070205080204" pitchFamily="34" charset="-128"/>
              </a:rPr>
              <a:t> </a:t>
            </a:r>
          </a:p>
          <a:p>
            <a:pPr>
              <a:lnSpc>
                <a:spcPct val="60000"/>
              </a:lnSpc>
              <a:buFontTx/>
              <a:buChar char="•"/>
            </a:pPr>
            <a:r>
              <a:rPr lang="en-US" altLang="es-ES" sz="1100" dirty="0">
                <a:ea typeface="ＭＳ Ｐゴシック" panose="020B0600070205080204" pitchFamily="34" charset="-128"/>
              </a:rPr>
              <a:t>Use </a:t>
            </a:r>
            <a:r>
              <a:rPr lang="en-US" altLang="es-ES" sz="1100" b="1" dirty="0">
                <a:ea typeface="ＭＳ Ｐゴシック" panose="020B0600070205080204" pitchFamily="34" charset="-128"/>
              </a:rPr>
              <a:t>design parameters that exclude important features of </a:t>
            </a:r>
            <a:r>
              <a:rPr lang="en-US" altLang="es-ES" sz="1100" b="1" u="sng" dirty="0">
                <a:ea typeface="ＭＳ Ｐゴシック" panose="020B0600070205080204" pitchFamily="34" charset="-128"/>
              </a:rPr>
              <a:t>natural</a:t>
            </a:r>
            <a:r>
              <a:rPr lang="en-US" altLang="es-ES" sz="1100" b="1" dirty="0">
                <a:ea typeface="ＭＳ Ｐゴシック" panose="020B0600070205080204" pitchFamily="34" charset="-128"/>
              </a:rPr>
              <a:t> wetlands</a:t>
            </a:r>
            <a:endParaRPr lang="en-US" altLang="es-ES" sz="1100" dirty="0">
              <a:ea typeface="ＭＳ Ｐゴシック" panose="020B0600070205080204" pitchFamily="34" charset="-128"/>
            </a:endParaRPr>
          </a:p>
          <a:p>
            <a:pPr>
              <a:lnSpc>
                <a:spcPct val="60000"/>
              </a:lnSpc>
              <a:buFontTx/>
              <a:buChar char="•"/>
            </a:pPr>
            <a:r>
              <a:rPr lang="en-US" altLang="es-ES" sz="1100" dirty="0">
                <a:ea typeface="ＭＳ Ｐゴシック" panose="020B0600070205080204" pitchFamily="34" charset="-128"/>
              </a:rPr>
              <a:t>E.g. </a:t>
            </a:r>
            <a:r>
              <a:rPr lang="en-US" altLang="es-ES" sz="1100" u="sng" dirty="0">
                <a:ea typeface="ＭＳ Ｐゴシック" panose="020B0600070205080204" pitchFamily="34" charset="-128"/>
              </a:rPr>
              <a:t>invertebrate species assemblages </a:t>
            </a:r>
            <a:r>
              <a:rPr lang="en-US" altLang="es-ES" sz="1100" b="1" dirty="0">
                <a:ea typeface="ＭＳ Ｐゴシック" panose="020B0600070205080204" pitchFamily="34" charset="-128"/>
              </a:rPr>
              <a:t>different</a:t>
            </a:r>
            <a:r>
              <a:rPr lang="en-US" altLang="es-ES" sz="1100" dirty="0">
                <a:ea typeface="ＭＳ Ｐゴシック" panose="020B0600070205080204" pitchFamily="34" charset="-128"/>
              </a:rPr>
              <a:t> in coastal constructed vs. natural wetlands</a:t>
            </a:r>
          </a:p>
          <a:p>
            <a:pPr>
              <a:lnSpc>
                <a:spcPct val="60000"/>
              </a:lnSpc>
              <a:buFontTx/>
              <a:buChar char="•"/>
            </a:pPr>
            <a:r>
              <a:rPr lang="en-US" altLang="es-ES" sz="1100" dirty="0">
                <a:ea typeface="ＭＳ Ｐゴシック" panose="020B0600070205080204" pitchFamily="34" charset="-128"/>
              </a:rPr>
              <a:t>Differences due to the fact that </a:t>
            </a:r>
            <a:r>
              <a:rPr lang="en-US" altLang="es-ES" sz="1100" b="1" dirty="0">
                <a:ea typeface="ＭＳ Ｐゴシック" panose="020B0600070205080204" pitchFamily="34" charset="-128"/>
              </a:rPr>
              <a:t>the substrates in the constructed wetland were coarser and had lower organic matter, which resulted in </a:t>
            </a:r>
            <a:r>
              <a:rPr lang="en-US" altLang="es-ES" sz="1100" b="1" u="sng" dirty="0">
                <a:ea typeface="ＭＳ Ｐゴシック" panose="020B0600070205080204" pitchFamily="34" charset="-128"/>
              </a:rPr>
              <a:t>a lower rate of colonization by plants</a:t>
            </a:r>
            <a:r>
              <a:rPr lang="en-US" altLang="es-ES" sz="1100" b="1" dirty="0">
                <a:ea typeface="ＭＳ Ｐゴシック" panose="020B0600070205080204" pitchFamily="34" charset="-128"/>
              </a:rPr>
              <a:t> (lower capacity for nutrient cycling, key wetland ecological function)</a:t>
            </a:r>
          </a:p>
          <a:p>
            <a:pPr marL="628650" lvl="1" indent="-171450">
              <a:lnSpc>
                <a:spcPct val="60000"/>
              </a:lnSpc>
              <a:buFontTx/>
              <a:buChar char="•"/>
            </a:pPr>
            <a:r>
              <a:rPr lang="en-US" altLang="es-ES" sz="1100" dirty="0">
                <a:ea typeface="ＭＳ Ｐゴシック" panose="020B0600070205080204" pitchFamily="34" charset="-128"/>
              </a:rPr>
              <a:t>https://</a:t>
            </a:r>
            <a:r>
              <a:rPr lang="en-US" altLang="es-ES" sz="1100" dirty="0" err="1">
                <a:ea typeface="ＭＳ Ｐゴシック" panose="020B0600070205080204" pitchFamily="34" charset="-128"/>
              </a:rPr>
              <a:t>www.researchgate.net</a:t>
            </a:r>
            <a:r>
              <a:rPr lang="en-US" altLang="es-ES" sz="1100" dirty="0">
                <a:ea typeface="ＭＳ Ｐゴシック" panose="020B0600070205080204" pitchFamily="34" charset="-128"/>
              </a:rPr>
              <a:t>/publication/309173119_Nutrient_Cycling_in_Wetlands_Supporting_Services: </a:t>
            </a:r>
            <a:r>
              <a:rPr lang="en-US" altLang="es-ES" sz="1100" b="1" dirty="0">
                <a:ea typeface="ＭＳ Ｐゴシック" panose="020B0600070205080204" pitchFamily="34" charset="-128"/>
              </a:rPr>
              <a:t>Nutrient cycling </a:t>
            </a:r>
            <a:r>
              <a:rPr lang="en-US" altLang="es-ES" sz="1100" dirty="0">
                <a:ea typeface="ＭＳ Ｐゴシック" panose="020B0600070205080204" pitchFamily="34" charset="-128"/>
              </a:rPr>
              <a:t>is a supporting ecosystem services. The supporting services are perhaps the most overlooked of all ecosystem services, relating largely to </a:t>
            </a:r>
            <a:r>
              <a:rPr lang="en-US" altLang="es-ES" sz="1100" u="sng" dirty="0">
                <a:ea typeface="ＭＳ Ｐゴシック" panose="020B0600070205080204" pitchFamily="34" charset="-128"/>
              </a:rPr>
              <a:t>processes within ecosystems </a:t>
            </a:r>
            <a:r>
              <a:rPr lang="en-US" altLang="es-ES" sz="1100" dirty="0">
                <a:ea typeface="ＭＳ Ｐゴシック" panose="020B0600070205080204" pitchFamily="34" charset="-128"/>
              </a:rPr>
              <a:t>– also including </a:t>
            </a:r>
            <a:r>
              <a:rPr lang="en-US" altLang="es-ES" sz="1100" b="1" dirty="0">
                <a:ea typeface="ＭＳ Ｐゴシック" panose="020B0600070205080204" pitchFamily="34" charset="-128"/>
              </a:rPr>
              <a:t>soil formation, habitat for wildlife, photosynthetic productivity and oxygen generation, and water recycling </a:t>
            </a:r>
            <a:r>
              <a:rPr lang="en-US" altLang="es-ES" sz="1100" dirty="0">
                <a:ea typeface="ＭＳ Ｐゴシック" panose="020B0600070205080204" pitchFamily="34" charset="-128"/>
              </a:rPr>
              <a:t>– that though not directly consumed are </a:t>
            </a:r>
            <a:r>
              <a:rPr lang="en-US" altLang="es-ES" sz="1100" u="sng" dirty="0">
                <a:ea typeface="ＭＳ Ｐゴシック" panose="020B0600070205080204" pitchFamily="34" charset="-128"/>
              </a:rPr>
              <a:t>fundamental for the resilience </a:t>
            </a:r>
            <a:r>
              <a:rPr lang="en-US" altLang="es-ES" sz="1100" dirty="0">
                <a:ea typeface="ＭＳ Ｐゴシック" panose="020B0600070205080204" pitchFamily="34" charset="-128"/>
              </a:rPr>
              <a:t>of ecosystems and </a:t>
            </a:r>
            <a:r>
              <a:rPr lang="en-US" altLang="es-ES" sz="1100" u="sng" dirty="0">
                <a:ea typeface="ＭＳ Ｐゴシック" panose="020B0600070205080204" pitchFamily="34" charset="-128"/>
              </a:rPr>
              <a:t>their capacity to produce other</a:t>
            </a:r>
            <a:r>
              <a:rPr lang="en-US" altLang="es-ES" sz="1100" dirty="0">
                <a:ea typeface="ＭＳ Ｐゴシック" panose="020B0600070205080204" pitchFamily="34" charset="-128"/>
              </a:rPr>
              <a:t>, more directly consumed services</a:t>
            </a:r>
            <a:endParaRPr lang="es-ES" altLang="es-ES" sz="1100" dirty="0">
              <a:ea typeface="ＭＳ Ｐゴシック" panose="020B0600070205080204" pitchFamily="34" charset="-128"/>
            </a:endParaRPr>
          </a:p>
          <a:p>
            <a:pPr>
              <a:lnSpc>
                <a:spcPct val="60000"/>
              </a:lnSpc>
              <a:buFontTx/>
              <a:buChar char="•"/>
            </a:pPr>
            <a:r>
              <a:rPr lang="en-US" altLang="es-ES" sz="1500" dirty="0">
                <a:ea typeface="ＭＳ Ｐゴシック" panose="020B0600070205080204" pitchFamily="34" charset="-128"/>
              </a:rPr>
              <a:t>Wetland protection policies may be inadequate to preserve and restore ecological processes such as </a:t>
            </a:r>
            <a:r>
              <a:rPr lang="en-US" altLang="es-ES" sz="1500" b="1" dirty="0">
                <a:ea typeface="ＭＳ Ｐゴシック" panose="020B0600070205080204" pitchFamily="34" charset="-128"/>
              </a:rPr>
              <a:t>nutrient cycling </a:t>
            </a:r>
          </a:p>
          <a:p>
            <a:pPr marL="628650" lvl="1" indent="-171450">
              <a:lnSpc>
                <a:spcPct val="60000"/>
              </a:lnSpc>
              <a:buFontTx/>
              <a:buChar char="•"/>
            </a:pPr>
            <a:r>
              <a:rPr lang="en-US" altLang="es-ES" sz="1500" dirty="0">
                <a:ea typeface="ＭＳ Ｐゴシック" panose="020B0600070205080204" pitchFamily="34" charset="-128"/>
              </a:rPr>
              <a:t>because they mostly focus on individual wetlands and </a:t>
            </a:r>
            <a:r>
              <a:rPr lang="en-US" altLang="es-ES" sz="1500" b="1" dirty="0">
                <a:ea typeface="ＭＳ Ｐゴシック" panose="020B0600070205080204" pitchFamily="34" charset="-128"/>
              </a:rPr>
              <a:t>ignore the fact that wetlands are integral parts of landscapes</a:t>
            </a:r>
            <a:r>
              <a:rPr lang="en-US" altLang="es-ES" sz="1100" dirty="0">
                <a:ea typeface="ＭＳ Ｐゴシック" panose="020B0600070205080204" pitchFamily="34" charset="-128"/>
              </a:rPr>
              <a:t> (Whigham 1999) - https://</a:t>
            </a:r>
            <a:r>
              <a:rPr lang="en-US" altLang="es-ES" sz="1100" dirty="0" err="1">
                <a:ea typeface="ＭＳ Ｐゴシック" panose="020B0600070205080204" pitchFamily="34" charset="-128"/>
              </a:rPr>
              <a:t>www.researchgate.net</a:t>
            </a:r>
            <a:r>
              <a:rPr lang="en-US" altLang="es-ES" sz="1100" dirty="0">
                <a:ea typeface="ＭＳ Ｐゴシック" panose="020B0600070205080204" pitchFamily="34" charset="-128"/>
              </a:rPr>
              <a:t>/publication/222497001_Ecological_Issues_Related_to_Wetland_Preservation_Restoration_Creation_and_Assessment </a:t>
            </a:r>
          </a:p>
          <a:p>
            <a:pPr>
              <a:lnSpc>
                <a:spcPct val="60000"/>
              </a:lnSpc>
              <a:buFontTx/>
              <a:buChar char="•"/>
            </a:pPr>
            <a:r>
              <a:rPr lang="en-US" altLang="es-ES" sz="1100" dirty="0">
                <a:ea typeface="ＭＳ Ｐゴシック" panose="020B0600070205080204" pitchFamily="34" charset="-128"/>
              </a:rPr>
              <a:t>Wetland mitigation projects often result in the exchange of one type of wetland for another and result in a </a:t>
            </a:r>
            <a:r>
              <a:rPr lang="en-US" altLang="es-ES" sz="1100" b="1" dirty="0">
                <a:ea typeface="ＭＳ Ｐゴシック" panose="020B0600070205080204" pitchFamily="34" charset="-128"/>
              </a:rPr>
              <a:t>loss of wetland functions at the landscape level</a:t>
            </a:r>
            <a:endParaRPr lang="en-US" altLang="es-ES" sz="1100" dirty="0">
              <a:ea typeface="ＭＳ Ｐゴシック" panose="020B0600070205080204" pitchFamily="34" charset="-128"/>
            </a:endParaRPr>
          </a:p>
          <a:p>
            <a:pPr>
              <a:lnSpc>
                <a:spcPct val="60000"/>
              </a:lnSpc>
            </a:pPr>
            <a:endParaRPr lang="en-US" altLang="es-ES" sz="1100" dirty="0">
              <a:ea typeface="ＭＳ Ｐゴシック" panose="020B0600070205080204" pitchFamily="34" charset="-128"/>
            </a:endParaRPr>
          </a:p>
          <a:p>
            <a:pPr>
              <a:lnSpc>
                <a:spcPct val="60000"/>
              </a:lnSpc>
            </a:pPr>
            <a:r>
              <a:rPr lang="en-US" altLang="es-ES" sz="1100" dirty="0">
                <a:ea typeface="ＭＳ Ｐゴシック" panose="020B0600070205080204" pitchFamily="34" charset="-128"/>
              </a:rPr>
              <a:t>No Net Loss: now with EU as well (</a:t>
            </a:r>
            <a:r>
              <a:rPr lang="en-US" altLang="en-US" sz="1100" dirty="0">
                <a:ea typeface="ＭＳ Ｐゴシック" panose="020B0600070205080204" pitchFamily="34" charset="-128"/>
              </a:rPr>
              <a:t>“</a:t>
            </a:r>
            <a:r>
              <a:rPr lang="en-US" altLang="es-ES" sz="1100" dirty="0">
                <a:ea typeface="ＭＳ Ｐゴシック" panose="020B0600070205080204" pitchFamily="34" charset="-128"/>
              </a:rPr>
              <a:t>to a theatre near you</a:t>
            </a:r>
            <a:r>
              <a:rPr lang="en-US" altLang="en-US" sz="1100" dirty="0">
                <a:ea typeface="ＭＳ Ｐゴシック" panose="020B0600070205080204" pitchFamily="34" charset="-128"/>
              </a:rPr>
              <a:t>”</a:t>
            </a:r>
            <a:r>
              <a:rPr lang="en-US" altLang="es-ES" sz="1100" dirty="0">
                <a:ea typeface="ＭＳ Ｐゴシック" panose="020B0600070205080204" pitchFamily="34" charset="-128"/>
              </a:rPr>
              <a:t>)! </a:t>
            </a:r>
          </a:p>
        </p:txBody>
      </p:sp>
      <p:sp>
        <p:nvSpPr>
          <p:cNvPr id="40963" name="Slide Number Placeholder 3">
            <a:extLst>
              <a:ext uri="{FF2B5EF4-FFF2-40B4-BE49-F238E27FC236}">
                <a16:creationId xmlns:a16="http://schemas.microsoft.com/office/drawing/2014/main" id="{75E840AA-22A5-9040-9658-502FB5FC48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78FDA30-9BF9-0248-B993-89B14DE99334}" type="slidenum">
              <a:rPr lang="en-GB" altLang="es-ES" sz="1300" smtClean="0"/>
              <a:pPr>
                <a:spcBef>
                  <a:spcPct val="0"/>
                </a:spcBef>
              </a:pPr>
              <a:t>29</a:t>
            </a:fld>
            <a:endParaRPr lang="en-GB" altLang="es-ES" sz="1300"/>
          </a:p>
        </p:txBody>
      </p:sp>
    </p:spTree>
    <p:extLst>
      <p:ext uri="{BB962C8B-B14F-4D97-AF65-F5344CB8AC3E}">
        <p14:creationId xmlns:p14="http://schemas.microsoft.com/office/powerpoint/2010/main" val="1165062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idor d'imatge de diapositiva 1">
            <a:extLst>
              <a:ext uri="{FF2B5EF4-FFF2-40B4-BE49-F238E27FC236}">
                <a16:creationId xmlns:a16="http://schemas.microsoft.com/office/drawing/2014/main" id="{80DD2912-2EF9-A648-B02A-194C73416615}"/>
              </a:ext>
            </a:extLst>
          </p:cNvPr>
          <p:cNvSpPr>
            <a:spLocks noGrp="1" noRot="1" noChangeAspect="1" noTextEdit="1"/>
          </p:cNvSpPr>
          <p:nvPr>
            <p:ph type="sldImg"/>
          </p:nvPr>
        </p:nvSpPr>
        <p:spPr bwMode="auto">
          <a:xfrm>
            <a:off x="2517775" y="744538"/>
            <a:ext cx="1762125" cy="1322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Contenidor de notes 2">
            <a:extLst>
              <a:ext uri="{FF2B5EF4-FFF2-40B4-BE49-F238E27FC236}">
                <a16:creationId xmlns:a16="http://schemas.microsoft.com/office/drawing/2014/main" id="{60706DCE-74C8-0F48-A6A9-F9868A3AAAC4}"/>
              </a:ext>
            </a:extLst>
          </p:cNvPr>
          <p:cNvSpPr>
            <a:spLocks noGrp="1"/>
          </p:cNvSpPr>
          <p:nvPr>
            <p:ph type="body" idx="1"/>
          </p:nvPr>
        </p:nvSpPr>
        <p:spPr bwMode="auto">
          <a:xfrm>
            <a:off x="301625" y="2659063"/>
            <a:ext cx="6194425" cy="6523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s-ES" sz="1600" b="1" i="1" u="sng">
                <a:ea typeface="ＭＳ Ｐゴシック" panose="020B0600070205080204" pitchFamily="34" charset="-128"/>
              </a:rPr>
              <a:t>Harvey, 2004: …</a:t>
            </a:r>
          </a:p>
          <a:p>
            <a:pPr eaLnBrk="1" hangingPunct="1"/>
            <a:r>
              <a:rPr lang="en-GB" altLang="es-ES" sz="1600">
                <a:ea typeface="ＭＳ Ｐゴシック" panose="020B0600070205080204" pitchFamily="34" charset="-128"/>
              </a:rPr>
              <a:t>Four practices: </a:t>
            </a:r>
          </a:p>
          <a:p>
            <a:pPr marL="952500" lvl="1" indent="-474663" eaLnBrk="1" hangingPunct="1">
              <a:lnSpc>
                <a:spcPct val="50000"/>
              </a:lnSpc>
              <a:buFont typeface="Calibri" panose="020F0502020204030204" pitchFamily="34" charset="0"/>
              <a:buAutoNum type="arabicPeriod"/>
            </a:pPr>
            <a:r>
              <a:rPr lang="en-GB" altLang="es-ES" sz="1600" b="1">
                <a:ea typeface="ＭＳ Ｐゴシック" panose="020B0600070205080204" pitchFamily="34" charset="-128"/>
              </a:rPr>
              <a:t>Privatization </a:t>
            </a:r>
            <a:r>
              <a:rPr lang="en-GB" altLang="es-ES" sz="1600">
                <a:ea typeface="ＭＳ Ｐゴシック" panose="020B0600070205080204" pitchFamily="34" charset="-128"/>
              </a:rPr>
              <a:t>(major practice) </a:t>
            </a:r>
          </a:p>
          <a:p>
            <a:pPr marL="952500" lvl="1" indent="-474663" eaLnBrk="1" hangingPunct="1">
              <a:lnSpc>
                <a:spcPct val="50000"/>
              </a:lnSpc>
              <a:buFont typeface="Calibri" panose="020F0502020204030204" pitchFamily="34" charset="0"/>
              <a:buAutoNum type="arabicPeriod"/>
            </a:pPr>
            <a:r>
              <a:rPr lang="en-GB" altLang="es-ES" sz="1600">
                <a:ea typeface="ＭＳ Ｐゴシック" panose="020B0600070205080204" pitchFamily="34" charset="-128"/>
              </a:rPr>
              <a:t>financialization</a:t>
            </a:r>
          </a:p>
          <a:p>
            <a:pPr marL="952500" lvl="1" indent="-474663" eaLnBrk="1" hangingPunct="1">
              <a:lnSpc>
                <a:spcPct val="50000"/>
              </a:lnSpc>
              <a:buFont typeface="Calibri" panose="020F0502020204030204" pitchFamily="34" charset="0"/>
              <a:buAutoNum type="arabicPeriod"/>
            </a:pPr>
            <a:r>
              <a:rPr lang="en-GB" altLang="es-ES" sz="1600">
                <a:ea typeface="ＭＳ Ｐゴシック" panose="020B0600070205080204" pitchFamily="34" charset="-128"/>
              </a:rPr>
              <a:t>management and manipulation of crises</a:t>
            </a:r>
          </a:p>
          <a:p>
            <a:pPr marL="952500" lvl="1" indent="-474663" eaLnBrk="1" hangingPunct="1">
              <a:lnSpc>
                <a:spcPct val="50000"/>
              </a:lnSpc>
              <a:spcAft>
                <a:spcPts val="1875"/>
              </a:spcAft>
              <a:buFont typeface="Calibri" panose="020F0502020204030204" pitchFamily="34" charset="0"/>
              <a:buAutoNum type="arabicPeriod"/>
            </a:pPr>
            <a:r>
              <a:rPr lang="en-GB" altLang="es-ES" sz="1600">
                <a:ea typeface="ＭＳ Ｐゴシック" panose="020B0600070205080204" pitchFamily="34" charset="-128"/>
              </a:rPr>
              <a:t>state redistributions</a:t>
            </a:r>
          </a:p>
          <a:p>
            <a:pPr eaLnBrk="1" hangingPunct="1"/>
            <a:endParaRPr lang="en-GB" altLang="es-ES" sz="1600">
              <a:ea typeface="ＭＳ Ｐゴシック" panose="020B0600070205080204" pitchFamily="34" charset="-128"/>
            </a:endParaRPr>
          </a:p>
          <a:p>
            <a:pPr eaLnBrk="1" hangingPunct="1"/>
            <a:r>
              <a:rPr lang="en-GB" altLang="es-ES" sz="1600">
                <a:ea typeface="ＭＳ Ｐゴシック" panose="020B0600070205080204" pitchFamily="34" charset="-128"/>
              </a:rPr>
              <a:t>E.g. Thatcher</a:t>
            </a:r>
            <a:r>
              <a:rPr lang="ja-JP" altLang="en-GB" sz="1600">
                <a:ea typeface="ＭＳ Ｐゴシック" panose="020B0600070205080204" pitchFamily="34" charset="-128"/>
              </a:rPr>
              <a:t>’</a:t>
            </a:r>
            <a:r>
              <a:rPr lang="en-GB" altLang="ja-JP" sz="1600">
                <a:ea typeface="ＭＳ Ｐゴシック" panose="020B0600070205080204" pitchFamily="34" charset="-128"/>
              </a:rPr>
              <a:t>s </a:t>
            </a:r>
            <a:r>
              <a:rPr lang="en-GB" altLang="ja-JP" sz="1600" b="1">
                <a:ea typeface="ＭＳ Ｐゴシック" panose="020B0600070205080204" pitchFamily="34" charset="-128"/>
              </a:rPr>
              <a:t>privatisation </a:t>
            </a:r>
            <a:r>
              <a:rPr lang="en-GB" altLang="ja-JP" sz="1600">
                <a:ea typeface="ＭＳ Ｐゴシック" panose="020B0600070205080204" pitchFamily="34" charset="-128"/>
              </a:rPr>
              <a:t>of </a:t>
            </a:r>
            <a:r>
              <a:rPr lang="en-GB" altLang="ja-JP" sz="1600" b="1">
                <a:ea typeface="ＭＳ Ｐゴシック" panose="020B0600070205080204" pitchFamily="34" charset="-128"/>
              </a:rPr>
              <a:t>social housing </a:t>
            </a:r>
            <a:r>
              <a:rPr lang="en-GB" altLang="ja-JP" sz="1600">
                <a:ea typeface="ＭＳ Ｐゴシック" panose="020B0600070205080204" pitchFamily="34" charset="-128"/>
              </a:rPr>
              <a:t>UK</a:t>
            </a:r>
          </a:p>
          <a:p>
            <a:pPr marL="952500" lvl="1" indent="-474663" eaLnBrk="1" hangingPunct="1">
              <a:buSzPct val="75000"/>
              <a:buFont typeface="Wingdings" pitchFamily="2" charset="2"/>
              <a:buChar char="u"/>
            </a:pPr>
            <a:r>
              <a:rPr lang="en-GB" altLang="es-ES" sz="1600">
                <a:ea typeface="ＭＳ Ｐゴシック" panose="020B0600070205080204" pitchFamily="34" charset="-128"/>
              </a:rPr>
              <a:t>Idea: pass from rental to ownership-&gt; control assets-&gt; increase wealth (increase your assets = a house)</a:t>
            </a:r>
          </a:p>
          <a:p>
            <a:pPr marL="952500" lvl="1" indent="-474663" eaLnBrk="1" hangingPunct="1">
              <a:buSzPct val="75000"/>
              <a:buFont typeface="Wingdings" pitchFamily="2" charset="2"/>
              <a:buChar char="u"/>
            </a:pPr>
            <a:r>
              <a:rPr lang="en-GB" altLang="es-ES" sz="1600">
                <a:ea typeface="ＭＳ Ｐゴシック" panose="020B0600070205080204" pitchFamily="34" charset="-128"/>
              </a:rPr>
              <a:t>Housing speculation for central location housing</a:t>
            </a:r>
          </a:p>
          <a:p>
            <a:pPr marL="952500" lvl="1" indent="-474663" eaLnBrk="1" hangingPunct="1">
              <a:buSzPct val="75000"/>
              <a:buFont typeface="Wingdings" pitchFamily="2" charset="2"/>
              <a:buChar char="u"/>
            </a:pPr>
            <a:r>
              <a:rPr lang="en-GB" altLang="es-ES" sz="1600">
                <a:ea typeface="ＭＳ Ｐゴシック" panose="020B0600070205080204" pitchFamily="34" charset="-128"/>
              </a:rPr>
              <a:t>Pushes poorer populations in the periphery (long </a:t>
            </a:r>
            <a:r>
              <a:rPr lang="en-US" altLang="es-ES" sz="1600">
                <a:ea typeface="ＭＳ Ｐゴシック" panose="020B0600070205080204" pitchFamily="34" charset="-128"/>
              </a:rPr>
              <a:t>–</a:t>
            </a:r>
            <a:r>
              <a:rPr lang="en-GB" altLang="es-ES" sz="1600">
                <a:ea typeface="ＭＳ Ｐゴシック" panose="020B0600070205080204" pitchFamily="34" charset="-128"/>
              </a:rPr>
              <a:t> and at cases: expensive </a:t>
            </a:r>
            <a:r>
              <a:rPr lang="en-US" altLang="es-ES" sz="1600">
                <a:ea typeface="ＭＳ Ｐゴシック" panose="020B0600070205080204" pitchFamily="34" charset="-128"/>
              </a:rPr>
              <a:t>–</a:t>
            </a:r>
            <a:r>
              <a:rPr lang="en-GB" altLang="es-ES" sz="1600">
                <a:ea typeface="ＭＳ Ｐゴシック" panose="020B0600070205080204" pitchFamily="34" charset="-128"/>
              </a:rPr>
              <a:t> commuting to work, makes their lives more difficult)</a:t>
            </a:r>
          </a:p>
          <a:p>
            <a:pPr marL="952500" lvl="1" indent="-474663" eaLnBrk="1" hangingPunct="1">
              <a:buSzPct val="75000"/>
              <a:buFont typeface="Wingdings" pitchFamily="2" charset="2"/>
              <a:buChar char="u"/>
            </a:pPr>
            <a:r>
              <a:rPr lang="en-GB" altLang="es-ES" sz="1600">
                <a:ea typeface="ＭＳ Ｐゴシック" panose="020B0600070205080204" pitchFamily="34" charset="-128"/>
              </a:rPr>
              <a:t>New homeowners: borrowing money (bank)-&gt; increased profits (housing prices) transferred to banks</a:t>
            </a:r>
          </a:p>
          <a:p>
            <a:pPr marL="952500" lvl="1" indent="-474663" eaLnBrk="1" hangingPunct="1">
              <a:buSzPct val="75000"/>
              <a:buFont typeface="Wingdings" pitchFamily="2" charset="2"/>
              <a:buChar char="u"/>
            </a:pPr>
            <a:r>
              <a:rPr lang="en-GB" altLang="es-ES" sz="1600">
                <a:ea typeface="ＭＳ Ｐゴシック" panose="020B0600070205080204" pitchFamily="34" charset="-128"/>
              </a:rPr>
              <a:t>COSTS: for both poorer populations + new homeowners (debt); BENEFITS banks (increased profits)</a:t>
            </a:r>
          </a:p>
        </p:txBody>
      </p:sp>
      <p:sp>
        <p:nvSpPr>
          <p:cNvPr id="43011" name="Contenidor de número de diapositiva 3">
            <a:extLst>
              <a:ext uri="{FF2B5EF4-FFF2-40B4-BE49-F238E27FC236}">
                <a16:creationId xmlns:a16="http://schemas.microsoft.com/office/drawing/2014/main" id="{2A197096-A392-254B-BFDB-60ADEE5C54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48F17A-A98D-124A-B730-534FBEAB2ABF}" type="slidenum">
              <a:rPr lang="en-GB" altLang="es-ES" sz="1300" smtClean="0"/>
              <a:pPr>
                <a:spcBef>
                  <a:spcPct val="0"/>
                </a:spcBef>
              </a:pPr>
              <a:t>30</a:t>
            </a:fld>
            <a:endParaRPr lang="en-GB" altLang="es-ES" sz="1300"/>
          </a:p>
        </p:txBody>
      </p:sp>
    </p:spTree>
    <p:extLst>
      <p:ext uri="{BB962C8B-B14F-4D97-AF65-F5344CB8AC3E}">
        <p14:creationId xmlns:p14="http://schemas.microsoft.com/office/powerpoint/2010/main" val="4287206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idor d'imatge de diapositiva 1">
            <a:extLst>
              <a:ext uri="{FF2B5EF4-FFF2-40B4-BE49-F238E27FC236}">
                <a16:creationId xmlns:a16="http://schemas.microsoft.com/office/drawing/2014/main" id="{21CE5218-B869-9442-8571-31048E9400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Contenidor de notes 2">
            <a:extLst>
              <a:ext uri="{FF2B5EF4-FFF2-40B4-BE49-F238E27FC236}">
                <a16:creationId xmlns:a16="http://schemas.microsoft.com/office/drawing/2014/main" id="{D628FECF-C5C0-BD40-ACA1-4D1A7C7D4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s-ES" sz="2100">
                <a:solidFill>
                  <a:srgbClr val="000000"/>
                </a:solidFill>
                <a:ea typeface="ＭＳ Ｐゴシック" panose="020B0600070205080204" pitchFamily="34" charset="-128"/>
              </a:rPr>
              <a:t>Pillage of nature must [inevitably] result in political response</a:t>
            </a:r>
          </a:p>
          <a:p>
            <a:pPr eaLnBrk="1" hangingPunct="1"/>
            <a:endParaRPr lang="en-GB" altLang="es-ES" sz="2100">
              <a:solidFill>
                <a:srgbClr val="000000"/>
              </a:solidFill>
              <a:ea typeface="ＭＳ Ｐゴシック" panose="020B0600070205080204" pitchFamily="34" charset="-128"/>
            </a:endParaRPr>
          </a:p>
          <a:p>
            <a:pPr eaLnBrk="1" hangingPunct="1"/>
            <a:r>
              <a:rPr lang="en-GB" altLang="es-ES" sz="2100">
                <a:solidFill>
                  <a:srgbClr val="000000"/>
                </a:solidFill>
                <a:ea typeface="ＭＳ Ｐゴシック" panose="020B0600070205080204" pitchFamily="34" charset="-128"/>
              </a:rPr>
              <a:t>As labour movement = result of capital squeezing surplus out of labour</a:t>
            </a:r>
            <a:r>
              <a:rPr lang="ja-JP" altLang="en-GB" sz="2100">
                <a:solidFill>
                  <a:srgbClr val="000000"/>
                </a:solidFill>
                <a:ea typeface="ＭＳ Ｐゴシック" panose="020B0600070205080204" pitchFamily="34" charset="-128"/>
              </a:rPr>
              <a:t>’</a:t>
            </a:r>
            <a:r>
              <a:rPr lang="en-GB" altLang="ja-JP" sz="2100">
                <a:solidFill>
                  <a:srgbClr val="000000"/>
                </a:solidFill>
                <a:ea typeface="ＭＳ Ｐゴシック" panose="020B0600070205080204" pitchFamily="34" charset="-128"/>
              </a:rPr>
              <a:t>s work (worker</a:t>
            </a:r>
            <a:r>
              <a:rPr lang="ja-JP" altLang="en-GB" sz="2100">
                <a:solidFill>
                  <a:srgbClr val="000000"/>
                </a:solidFill>
                <a:ea typeface="ＭＳ Ｐゴシック" panose="020B0600070205080204" pitchFamily="34" charset="-128"/>
              </a:rPr>
              <a:t>’</a:t>
            </a:r>
            <a:r>
              <a:rPr lang="en-GB" altLang="ja-JP" sz="2100">
                <a:solidFill>
                  <a:srgbClr val="000000"/>
                </a:solidFill>
                <a:ea typeface="ＭＳ Ｐゴシック" panose="020B0600070205080204" pitchFamily="34" charset="-128"/>
              </a:rPr>
              <a:t>s exploitation)</a:t>
            </a:r>
          </a:p>
          <a:p>
            <a:pPr eaLnBrk="1" hangingPunct="1"/>
            <a:endParaRPr lang="en-GB" altLang="es-ES" sz="2100">
              <a:solidFill>
                <a:srgbClr val="000000"/>
              </a:solidFill>
              <a:ea typeface="ＭＳ Ｐゴシック" panose="020B0600070205080204" pitchFamily="34" charset="-128"/>
            </a:endParaRPr>
          </a:p>
          <a:p>
            <a:pPr eaLnBrk="1" hangingPunct="1"/>
            <a:r>
              <a:rPr lang="en-GB" altLang="es-ES" sz="2100">
                <a:solidFill>
                  <a:srgbClr val="000000"/>
                </a:solidFill>
                <a:ea typeface="ＭＳ Ｐゴシック" panose="020B0600070205080204" pitchFamily="34" charset="-128"/>
              </a:rPr>
              <a:t>Environmental movement = result of exploitation of nature</a:t>
            </a:r>
          </a:p>
          <a:p>
            <a:pPr lvl="1" eaLnBrk="1" hangingPunct="1">
              <a:buFont typeface="Wingdings" pitchFamily="2" charset="2"/>
              <a:buChar char="u"/>
            </a:pPr>
            <a:r>
              <a:rPr lang="en-GB" altLang="es-ES" sz="2100">
                <a:solidFill>
                  <a:srgbClr val="000000"/>
                </a:solidFill>
                <a:ea typeface="ＭＳ Ｐゴシック" panose="020B0600070205080204" pitchFamily="34" charset="-128"/>
              </a:rPr>
              <a:t>Paradox: in capitalism</a:t>
            </a:r>
            <a:r>
              <a:rPr lang="ja-JP" altLang="en-GB" sz="2100">
                <a:solidFill>
                  <a:srgbClr val="000000"/>
                </a:solidFill>
                <a:ea typeface="ＭＳ Ｐゴシック" panose="020B0600070205080204" pitchFamily="34" charset="-128"/>
              </a:rPr>
              <a:t>’</a:t>
            </a:r>
            <a:r>
              <a:rPr lang="en-GB" altLang="ja-JP" sz="2100">
                <a:solidFill>
                  <a:srgbClr val="000000"/>
                </a:solidFill>
                <a:ea typeface="ＭＳ Ｐゴシック" panose="020B0600070205080204" pitchFamily="34" charset="-128"/>
              </a:rPr>
              <a:t>s excesses lie the seeds of more sustainable and equitable practices</a:t>
            </a:r>
          </a:p>
          <a:p>
            <a:endParaRPr lang="en-GB" altLang="es-ES" sz="2100">
              <a:ea typeface="ＭＳ Ｐゴシック" panose="020B0600070205080204" pitchFamily="34" charset="-128"/>
            </a:endParaRPr>
          </a:p>
        </p:txBody>
      </p:sp>
      <p:sp>
        <p:nvSpPr>
          <p:cNvPr id="45059" name="Contenidor de número de diapositiva 3">
            <a:extLst>
              <a:ext uri="{FF2B5EF4-FFF2-40B4-BE49-F238E27FC236}">
                <a16:creationId xmlns:a16="http://schemas.microsoft.com/office/drawing/2014/main" id="{99E5145E-90B2-654F-8791-BA5D98AD8A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4FD7980-16CE-8C4C-9401-E20D816C96E4}" type="slidenum">
              <a:rPr lang="en-GB" altLang="es-ES" sz="1300" smtClean="0"/>
              <a:pPr>
                <a:spcBef>
                  <a:spcPct val="0"/>
                </a:spcBef>
              </a:pPr>
              <a:t>31</a:t>
            </a:fld>
            <a:endParaRPr lang="en-GB" altLang="es-ES" sz="1300"/>
          </a:p>
        </p:txBody>
      </p:sp>
    </p:spTree>
    <p:extLst>
      <p:ext uri="{BB962C8B-B14F-4D97-AF65-F5344CB8AC3E}">
        <p14:creationId xmlns:p14="http://schemas.microsoft.com/office/powerpoint/2010/main" val="250895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a:t>INTRODUCE</a:t>
            </a:r>
            <a:r>
              <a:rPr lang="en-US" sz="1200" baseline="0" dirty="0"/>
              <a:t> MYSELF</a:t>
            </a:r>
          </a:p>
          <a:p>
            <a:pPr marL="171450" indent="-171450">
              <a:buFont typeface="Arial"/>
              <a:buChar char="•"/>
            </a:pPr>
            <a:r>
              <a:rPr lang="en-US" sz="1200" dirty="0"/>
              <a:t>Profile: a bit about me</a:t>
            </a:r>
          </a:p>
          <a:p>
            <a:pPr marL="628650" lvl="1" indent="-171450">
              <a:buFont typeface="Arial"/>
              <a:buChar char="•"/>
            </a:pPr>
            <a:r>
              <a:rPr lang="en-US" sz="1200" dirty="0"/>
              <a:t>Current post</a:t>
            </a:r>
          </a:p>
          <a:p>
            <a:pPr marL="628650" lvl="1" indent="-171450">
              <a:buFont typeface="Arial"/>
              <a:buChar char="•"/>
            </a:pPr>
            <a:r>
              <a:rPr lang="en-US" sz="1200" dirty="0"/>
              <a:t>Background: studies</a:t>
            </a:r>
          </a:p>
          <a:p>
            <a:pPr marL="628650" lvl="1" indent="-171450">
              <a:buFont typeface="Arial"/>
              <a:buChar char="•"/>
            </a:pPr>
            <a:r>
              <a:rPr lang="en-US" sz="1200" dirty="0"/>
              <a:t>Professional record (work)</a:t>
            </a:r>
          </a:p>
          <a:p>
            <a:pPr marL="628650" lvl="1" indent="-171450">
              <a:buFont typeface="Arial"/>
              <a:buChar char="•"/>
            </a:pPr>
            <a:r>
              <a:rPr lang="en-US" sz="1200" dirty="0"/>
              <a:t>Areas of research interest</a:t>
            </a:r>
          </a:p>
          <a:p>
            <a:pPr marL="17145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C6E7BF4B-530C-42A2-B5DB-29ECB55D1717}" type="slidenum">
              <a:rPr lang="es-ES" smtClean="0"/>
              <a:t>3</a:t>
            </a:fld>
            <a:endParaRPr lang="es-ES"/>
          </a:p>
        </p:txBody>
      </p:sp>
    </p:spTree>
    <p:extLst>
      <p:ext uri="{BB962C8B-B14F-4D97-AF65-F5344CB8AC3E}">
        <p14:creationId xmlns:p14="http://schemas.microsoft.com/office/powerpoint/2010/main" val="310916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idor d'imatge de diapositiva 1">
            <a:extLst>
              <a:ext uri="{FF2B5EF4-FFF2-40B4-BE49-F238E27FC236}">
                <a16:creationId xmlns:a16="http://schemas.microsoft.com/office/drawing/2014/main" id="{CDA539DA-4950-8546-AA16-40C56B34D19A}"/>
              </a:ext>
            </a:extLst>
          </p:cNvPr>
          <p:cNvSpPr>
            <a:spLocks noGrp="1" noRot="1" noChangeAspect="1" noTextEdit="1"/>
          </p:cNvSpPr>
          <p:nvPr>
            <p:ph type="sldImg"/>
          </p:nvPr>
        </p:nvSpPr>
        <p:spPr bwMode="auto">
          <a:xfrm>
            <a:off x="2627313" y="744538"/>
            <a:ext cx="1543050" cy="115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Contenidor de notes 2">
            <a:extLst>
              <a:ext uri="{FF2B5EF4-FFF2-40B4-BE49-F238E27FC236}">
                <a16:creationId xmlns:a16="http://schemas.microsoft.com/office/drawing/2014/main" id="{062C107E-26C4-3248-A231-FDAE6C6D1A31}"/>
              </a:ext>
            </a:extLst>
          </p:cNvPr>
          <p:cNvSpPr>
            <a:spLocks noGrp="1"/>
          </p:cNvSpPr>
          <p:nvPr>
            <p:ph type="body" idx="1"/>
          </p:nvPr>
        </p:nvSpPr>
        <p:spPr bwMode="auto">
          <a:xfrm>
            <a:off x="679450" y="2066925"/>
            <a:ext cx="5438775" cy="653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s-ES" sz="1900">
                <a:ea typeface="ＭＳ Ｐゴシック" panose="020B0600070205080204" pitchFamily="34" charset="-128"/>
              </a:rPr>
              <a:t>The question: how did some people managed to accumulate capital in the first place?</a:t>
            </a:r>
          </a:p>
          <a:p>
            <a:pPr eaLnBrk="1" hangingPunct="1"/>
            <a:endParaRPr lang="en-GB" altLang="es-ES" sz="1900">
              <a:ea typeface="ＭＳ Ｐゴシック" panose="020B0600070205080204" pitchFamily="34" charset="-128"/>
            </a:endParaRPr>
          </a:p>
          <a:p>
            <a:pPr lvl="1" eaLnBrk="1" hangingPunct="1">
              <a:buFont typeface="Wingdings" pitchFamily="2" charset="2"/>
              <a:buChar char="u"/>
            </a:pPr>
            <a:r>
              <a:rPr lang="en-GB" altLang="es-ES" sz="1900">
                <a:ea typeface="ＭＳ Ｐゴシック" panose="020B0600070205080204" pitchFamily="34" charset="-128"/>
              </a:rPr>
              <a:t>And become (the class of) capitalists, i.e. those who have amassed capital?</a:t>
            </a:r>
          </a:p>
          <a:p>
            <a:pPr lvl="1" eaLnBrk="1" hangingPunct="1">
              <a:buFont typeface="Wingdings" pitchFamily="2" charset="2"/>
              <a:buChar char="u"/>
            </a:pPr>
            <a:endParaRPr lang="en-GB" altLang="es-ES" sz="1900">
              <a:ea typeface="ＭＳ Ｐゴシック" panose="020B0600070205080204" pitchFamily="34" charset="-128"/>
            </a:endParaRPr>
          </a:p>
          <a:p>
            <a:pPr eaLnBrk="1" hangingPunct="1"/>
            <a:r>
              <a:rPr lang="en-GB" altLang="es-ES" sz="1900">
                <a:ea typeface="ＭＳ Ｐゴシック" panose="020B0600070205080204" pitchFamily="34" charset="-128"/>
              </a:rPr>
              <a:t>Harvey (2005) summarising Marx: PA entailed </a:t>
            </a:r>
          </a:p>
          <a:p>
            <a:pPr lvl="1" eaLnBrk="1" hangingPunct="1">
              <a:buFont typeface="Wingdings" pitchFamily="2" charset="2"/>
              <a:buChar char="u"/>
            </a:pPr>
            <a:r>
              <a:rPr lang="en-GB" altLang="es-ES" sz="1900">
                <a:ea typeface="ＭＳ Ｐゴシック" panose="020B0600070205080204" pitchFamily="34" charset="-128"/>
              </a:rPr>
              <a:t>taking land, e.g. enclosing it </a:t>
            </a:r>
          </a:p>
          <a:p>
            <a:pPr lvl="1" eaLnBrk="1" hangingPunct="1">
              <a:buFont typeface="Wingdings" pitchFamily="2" charset="2"/>
              <a:buChar char="u"/>
            </a:pPr>
            <a:endParaRPr lang="en-GB" altLang="es-ES" sz="1100">
              <a:ea typeface="ＭＳ Ｐゴシック" panose="020B0600070205080204" pitchFamily="34" charset="-128"/>
            </a:endParaRPr>
          </a:p>
          <a:p>
            <a:pPr lvl="1" eaLnBrk="1" hangingPunct="1">
              <a:buFont typeface="Wingdings" pitchFamily="2" charset="2"/>
              <a:buChar char="u"/>
            </a:pPr>
            <a:r>
              <a:rPr lang="en-GB" altLang="es-ES" sz="1900">
                <a:ea typeface="ＭＳ Ｐゴシック" panose="020B0600070205080204" pitchFamily="34" charset="-128"/>
              </a:rPr>
              <a:t>expelling a resident population (creating landless </a:t>
            </a:r>
            <a:r>
              <a:rPr lang="en-GB" altLang="es-ES" sz="1900">
                <a:solidFill>
                  <a:srgbClr val="FF0000"/>
                </a:solidFill>
                <a:ea typeface="ＭＳ Ｐゴシック" panose="020B0600070205080204" pitchFamily="34" charset="-128"/>
              </a:rPr>
              <a:t>proletariat</a:t>
            </a:r>
            <a:r>
              <a:rPr lang="en-GB" altLang="es-ES" sz="1900">
                <a:ea typeface="ＭＳ Ｐゴシック" panose="020B0600070205080204" pitchFamily="34" charset="-128"/>
              </a:rPr>
              <a:t>, who became cheap industrial workers) </a:t>
            </a:r>
          </a:p>
          <a:p>
            <a:pPr lvl="1" eaLnBrk="1" hangingPunct="1">
              <a:buFont typeface="Wingdings" pitchFamily="2" charset="2"/>
              <a:buChar char="u"/>
            </a:pPr>
            <a:endParaRPr lang="en-GB" altLang="es-ES" sz="1100">
              <a:ea typeface="ＭＳ Ｐゴシック" panose="020B0600070205080204" pitchFamily="34" charset="-128"/>
            </a:endParaRPr>
          </a:p>
          <a:p>
            <a:pPr lvl="1" eaLnBrk="1" hangingPunct="1">
              <a:buFont typeface="Wingdings" pitchFamily="2" charset="2"/>
              <a:buChar char="u"/>
            </a:pPr>
            <a:r>
              <a:rPr lang="en-GB" altLang="es-ES" sz="1900">
                <a:ea typeface="ＭＳ Ｐゴシック" panose="020B0600070205080204" pitchFamily="34" charset="-128"/>
              </a:rPr>
              <a:t>releasing land for private owners to buy and use it to accumulate K</a:t>
            </a:r>
          </a:p>
          <a:p>
            <a:pPr lvl="1" eaLnBrk="1" hangingPunct="1">
              <a:buFont typeface="Wingdings" pitchFamily="2" charset="2"/>
              <a:buChar char="u"/>
            </a:pPr>
            <a:endParaRPr lang="en-GB" altLang="es-ES" sz="1900">
              <a:ea typeface="ＭＳ Ｐゴシック" panose="020B0600070205080204" pitchFamily="34" charset="-128"/>
            </a:endParaRPr>
          </a:p>
          <a:p>
            <a:pPr eaLnBrk="1" hangingPunct="1"/>
            <a:r>
              <a:rPr lang="en-GB" altLang="es-ES" sz="1900">
                <a:ea typeface="ＭＳ Ｐゴシック" panose="020B0600070205080204" pitchFamily="34" charset="-128"/>
              </a:rPr>
              <a:t>Preferred materialist example of PA: European (English) enclosures (16</a:t>
            </a:r>
            <a:r>
              <a:rPr lang="en-GB" altLang="es-ES" sz="1900" baseline="30000">
                <a:ea typeface="ＭＳ Ｐゴシック" panose="020B0600070205080204" pitchFamily="34" charset="-128"/>
              </a:rPr>
              <a:t>th</a:t>
            </a:r>
            <a:r>
              <a:rPr lang="en-GB" altLang="es-ES" sz="1900">
                <a:ea typeface="ＭＳ Ｐゴシック" panose="020B0600070205080204" pitchFamily="34" charset="-128"/>
              </a:rPr>
              <a:t> cent.) </a:t>
            </a:r>
          </a:p>
          <a:p>
            <a:endParaRPr lang="en-GB" altLang="es-ES" sz="1900">
              <a:ea typeface="ＭＳ Ｐゴシック" panose="020B0600070205080204" pitchFamily="34" charset="-128"/>
            </a:endParaRPr>
          </a:p>
        </p:txBody>
      </p:sp>
      <p:sp>
        <p:nvSpPr>
          <p:cNvPr id="48131" name="Contenidor de número de diapositiva 3">
            <a:extLst>
              <a:ext uri="{FF2B5EF4-FFF2-40B4-BE49-F238E27FC236}">
                <a16:creationId xmlns:a16="http://schemas.microsoft.com/office/drawing/2014/main" id="{5F3A7B1D-B308-DE40-BD07-D453C53C5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E09FF0E-7550-F042-9F06-2CA5BF1D2E6B}" type="slidenum">
              <a:rPr lang="en-GB" altLang="es-ES" sz="1300" smtClean="0"/>
              <a:pPr>
                <a:spcBef>
                  <a:spcPct val="0"/>
                </a:spcBef>
              </a:pPr>
              <a:t>33</a:t>
            </a:fld>
            <a:endParaRPr lang="en-GB" altLang="es-ES" sz="1300"/>
          </a:p>
        </p:txBody>
      </p:sp>
    </p:spTree>
    <p:extLst>
      <p:ext uri="{BB962C8B-B14F-4D97-AF65-F5344CB8AC3E}">
        <p14:creationId xmlns:p14="http://schemas.microsoft.com/office/powerpoint/2010/main" val="3643866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idor d'imatge de diapositiva 1">
            <a:extLst>
              <a:ext uri="{FF2B5EF4-FFF2-40B4-BE49-F238E27FC236}">
                <a16:creationId xmlns:a16="http://schemas.microsoft.com/office/drawing/2014/main" id="{7D4465AE-4C8A-1F40-B5F6-FF5F87413182}"/>
              </a:ext>
            </a:extLst>
          </p:cNvPr>
          <p:cNvSpPr>
            <a:spLocks noGrp="1" noRot="1" noChangeAspect="1" noTextEdit="1"/>
          </p:cNvSpPr>
          <p:nvPr>
            <p:ph type="sldImg"/>
          </p:nvPr>
        </p:nvSpPr>
        <p:spPr bwMode="auto">
          <a:xfrm>
            <a:off x="2163763" y="579438"/>
            <a:ext cx="2185987" cy="163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Contenidor de notes 2">
            <a:extLst>
              <a:ext uri="{FF2B5EF4-FFF2-40B4-BE49-F238E27FC236}">
                <a16:creationId xmlns:a16="http://schemas.microsoft.com/office/drawing/2014/main" id="{BAA7E733-1743-BB42-8432-DF6BC146C6BC}"/>
              </a:ext>
            </a:extLst>
          </p:cNvPr>
          <p:cNvSpPr>
            <a:spLocks noGrp="1"/>
          </p:cNvSpPr>
          <p:nvPr>
            <p:ph type="body" idx="1"/>
          </p:nvPr>
        </p:nvSpPr>
        <p:spPr bwMode="auto">
          <a:xfrm>
            <a:off x="679450" y="2587625"/>
            <a:ext cx="5438775" cy="6842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70000"/>
              </a:lnSpc>
              <a:defRPr/>
            </a:pPr>
            <a:r>
              <a:rPr lang="en-GB" altLang="es-ES" sz="1600" b="1" dirty="0">
                <a:ea typeface="ＭＳ Ｐゴシック" panose="020B0600070205080204" pitchFamily="34" charset="-128"/>
              </a:rPr>
              <a:t>English 16</a:t>
            </a:r>
            <a:r>
              <a:rPr lang="en-GB" altLang="es-ES" sz="1600" b="1" baseline="30000" dirty="0">
                <a:ea typeface="ＭＳ Ｐゴシック" panose="020B0600070205080204" pitchFamily="34" charset="-128"/>
              </a:rPr>
              <a:t>th</a:t>
            </a:r>
            <a:r>
              <a:rPr lang="en-GB" altLang="es-ES" sz="1600" b="1" dirty="0">
                <a:ea typeface="ＭＳ Ｐゴシック" panose="020B0600070205080204" pitchFamily="34" charset="-128"/>
              </a:rPr>
              <a:t> – 19</a:t>
            </a:r>
            <a:r>
              <a:rPr lang="en-GB" altLang="es-ES" sz="1600" b="1" baseline="30000" dirty="0">
                <a:ea typeface="ＭＳ Ｐゴシック" panose="020B0600070205080204" pitchFamily="34" charset="-128"/>
              </a:rPr>
              <a:t>th</a:t>
            </a:r>
            <a:r>
              <a:rPr lang="en-GB" altLang="es-ES" sz="1600" b="1" dirty="0">
                <a:ea typeface="ＭＳ Ｐゴシック" panose="020B0600070205080204" pitchFamily="34" charset="-128"/>
              </a:rPr>
              <a:t> century enclosures</a:t>
            </a:r>
          </a:p>
          <a:p>
            <a:pPr eaLnBrk="1" hangingPunct="1">
              <a:lnSpc>
                <a:spcPct val="70000"/>
              </a:lnSpc>
              <a:defRPr/>
            </a:pPr>
            <a:r>
              <a:rPr lang="en-GB" altLang="es-ES" sz="1600" dirty="0">
                <a:ea typeface="ＭＳ Ｐゴシック" panose="020B0600070205080204" pitchFamily="34" charset="-128"/>
              </a:rPr>
              <a:t>Common lands: privately owned, but commonly used</a:t>
            </a:r>
            <a:endParaRPr lang="en-GB" altLang="es-ES" sz="900" dirty="0">
              <a:ea typeface="ＭＳ Ｐゴシック" panose="020B0600070205080204" pitchFamily="34" charset="-128"/>
            </a:endParaRPr>
          </a:p>
          <a:p>
            <a:pPr marL="285750" indent="-285750" eaLnBrk="1" hangingPunct="1">
              <a:lnSpc>
                <a:spcPct val="70000"/>
              </a:lnSpc>
              <a:buFontTx/>
              <a:buChar char="-"/>
              <a:defRPr/>
            </a:pPr>
            <a:r>
              <a:rPr lang="en-GB" altLang="es-ES" sz="1600" dirty="0">
                <a:ea typeface="ＭＳ Ｐゴシック" panose="020B0600070205080204" pitchFamily="34" charset="-128"/>
              </a:rPr>
              <a:t>Based on tradition of common rights</a:t>
            </a:r>
          </a:p>
          <a:p>
            <a:pPr marL="285750" indent="-285750" eaLnBrk="1" hangingPunct="1">
              <a:lnSpc>
                <a:spcPct val="70000"/>
              </a:lnSpc>
              <a:buFontTx/>
              <a:buChar char="-"/>
              <a:defRPr/>
            </a:pPr>
            <a:r>
              <a:rPr lang="en-GB" altLang="es-ES" sz="1600" dirty="0">
                <a:ea typeface="ＭＳ Ｐゴシック" panose="020B0600070205080204" pitchFamily="34" charset="-128"/>
              </a:rPr>
              <a:t>Practicing </a:t>
            </a:r>
            <a:r>
              <a:rPr lang="en-GB" altLang="es-ES" sz="1600" dirty="0">
                <a:solidFill>
                  <a:schemeClr val="bg1">
                    <a:lumMod val="50000"/>
                  </a:schemeClr>
                </a:solidFill>
                <a:ea typeface="ＭＳ Ｐゴシック" panose="020B0600070205080204" pitchFamily="34" charset="-128"/>
              </a:rPr>
              <a:t>arable</a:t>
            </a:r>
            <a:r>
              <a:rPr lang="en-GB" altLang="es-ES" sz="1600" dirty="0">
                <a:ea typeface="ＭＳ Ｐゴシック" panose="020B0600070205080204" pitchFamily="34" charset="-128"/>
              </a:rPr>
              <a:t> farming in open fields (subsistence farming)</a:t>
            </a:r>
          </a:p>
          <a:p>
            <a:pPr eaLnBrk="1" hangingPunct="1">
              <a:lnSpc>
                <a:spcPct val="70000"/>
              </a:lnSpc>
              <a:defRPr/>
            </a:pPr>
            <a:endParaRPr lang="en-GB" altLang="es-ES" sz="900" dirty="0">
              <a:ea typeface="ＭＳ Ｐゴシック" panose="020B0600070205080204" pitchFamily="34" charset="-128"/>
            </a:endParaRPr>
          </a:p>
          <a:p>
            <a:pPr eaLnBrk="1" hangingPunct="1">
              <a:lnSpc>
                <a:spcPct val="70000"/>
              </a:lnSpc>
              <a:defRPr/>
            </a:pPr>
            <a:r>
              <a:rPr lang="en-GB" altLang="es-ES" sz="1600" dirty="0">
                <a:ea typeface="ＭＳ Ｐゴシック" panose="020B0600070205080204" pitchFamily="34" charset="-128"/>
              </a:rPr>
              <a:t>Enclosure = the moment when fencing (enclosing) land entitled to private owners </a:t>
            </a:r>
            <a:endParaRPr lang="en-GB" altLang="es-ES" sz="900" dirty="0">
              <a:ea typeface="ＭＳ Ｐゴシック" panose="020B0600070205080204" pitchFamily="34" charset="-128"/>
            </a:endParaRPr>
          </a:p>
          <a:p>
            <a:pPr marL="285750" indent="-285750" eaLnBrk="1" hangingPunct="1">
              <a:lnSpc>
                <a:spcPct val="70000"/>
              </a:lnSpc>
              <a:buFont typeface="Arial" panose="020B0604020202020204" pitchFamily="34" charset="0"/>
              <a:buChar char="•"/>
              <a:defRPr/>
            </a:pPr>
            <a:r>
              <a:rPr lang="en-GB" altLang="es-ES" sz="1600" b="1" dirty="0">
                <a:ea typeface="ＭＳ Ｐゴシック" panose="020B0600070205080204" pitchFamily="34" charset="-128"/>
              </a:rPr>
              <a:t>Either by buying common rights </a:t>
            </a:r>
            <a:r>
              <a:rPr lang="en-GB" altLang="es-ES" sz="1600" dirty="0">
                <a:ea typeface="ＭＳ Ｐゴシック" panose="020B0600070205080204" pitchFamily="34" charset="-128"/>
              </a:rPr>
              <a:t>or</a:t>
            </a:r>
            <a:r>
              <a:rPr lang="en-GB" altLang="es-ES" sz="1600" b="1" dirty="0">
                <a:ea typeface="ＭＳ Ｐゴシック" panose="020B0600070205080204" pitchFamily="34" charset="-128"/>
              </a:rPr>
              <a:t> law-and-use-of-force </a:t>
            </a:r>
            <a:r>
              <a:rPr lang="en-GB" altLang="es-ES" sz="1600" dirty="0">
                <a:ea typeface="ＭＳ Ｐゴシック" panose="020B0600070205080204" pitchFamily="34" charset="-128"/>
              </a:rPr>
              <a:t>to enclose</a:t>
            </a:r>
          </a:p>
          <a:p>
            <a:pPr marL="285750" indent="-285750" eaLnBrk="1" hangingPunct="1">
              <a:lnSpc>
                <a:spcPct val="70000"/>
              </a:lnSpc>
              <a:buFont typeface="Arial" panose="020B0604020202020204" pitchFamily="34" charset="0"/>
              <a:buChar char="•"/>
              <a:defRPr/>
            </a:pPr>
            <a:r>
              <a:rPr lang="en-GB" altLang="es-ES" sz="1600" dirty="0">
                <a:solidFill>
                  <a:schemeClr val="bg1">
                    <a:lumMod val="50000"/>
                  </a:schemeClr>
                </a:solidFill>
                <a:ea typeface="ＭＳ Ｐゴシック" panose="020B0600070205080204" pitchFamily="34" charset="-128"/>
              </a:rPr>
              <a:t>Dispossessed commoners become landless working force (class) used </a:t>
            </a:r>
            <a:r>
              <a:rPr lang="en-GB" altLang="es-ES" sz="1600" b="1" dirty="0">
                <a:solidFill>
                  <a:schemeClr val="bg1">
                    <a:lumMod val="50000"/>
                  </a:schemeClr>
                </a:solidFill>
                <a:ea typeface="ＭＳ Ｐゴシック" panose="020B0600070205080204" pitchFamily="34" charset="-128"/>
              </a:rPr>
              <a:t>in industrial revolution</a:t>
            </a:r>
            <a:r>
              <a:rPr lang="en-GB" altLang="es-ES" sz="1600" dirty="0">
                <a:solidFill>
                  <a:schemeClr val="bg1">
                    <a:lumMod val="50000"/>
                  </a:schemeClr>
                </a:solidFill>
                <a:ea typeface="ＭＳ Ｐゴシック" panose="020B0600070205080204" pitchFamily="34" charset="-128"/>
              </a:rPr>
              <a:t> (north England)</a:t>
            </a:r>
          </a:p>
          <a:p>
            <a:pPr eaLnBrk="1" hangingPunct="1">
              <a:lnSpc>
                <a:spcPct val="70000"/>
              </a:lnSpc>
              <a:defRPr/>
            </a:pPr>
            <a:endParaRPr lang="en-GB" altLang="es-ES" sz="900" dirty="0">
              <a:ea typeface="ＭＳ Ｐゴシック" panose="020B0600070205080204" pitchFamily="34" charset="-128"/>
            </a:endParaRPr>
          </a:p>
          <a:p>
            <a:pPr eaLnBrk="1" hangingPunct="1">
              <a:lnSpc>
                <a:spcPct val="70000"/>
              </a:lnSpc>
              <a:defRPr/>
            </a:pPr>
            <a:r>
              <a:rPr lang="en-GB" altLang="es-ES" sz="1600" dirty="0">
                <a:ea typeface="ＭＳ Ｐゴシック" panose="020B0600070205080204" pitchFamily="34" charset="-128"/>
              </a:rPr>
              <a:t>In the enclosed land: landowners adopt practices that generate more profit</a:t>
            </a:r>
          </a:p>
          <a:p>
            <a:pPr marL="285750" indent="-285750" eaLnBrk="1" hangingPunct="1">
              <a:lnSpc>
                <a:spcPct val="70000"/>
              </a:lnSpc>
              <a:buFont typeface="Arial" panose="020B0604020202020204" pitchFamily="34" charset="0"/>
              <a:buChar char="•"/>
              <a:defRPr/>
            </a:pPr>
            <a:r>
              <a:rPr lang="en-GB" altLang="es-ES" sz="1600" dirty="0">
                <a:ea typeface="ＭＳ Ｐゴシック" panose="020B0600070205080204" pitchFamily="34" charset="-128"/>
              </a:rPr>
              <a:t> Sheep that paid better for their wool (demand for English wool in 16</a:t>
            </a:r>
            <a:r>
              <a:rPr lang="en-GB" altLang="es-ES" sz="1600" baseline="30000" dirty="0">
                <a:ea typeface="ＭＳ Ｐゴシック" panose="020B0600070205080204" pitchFamily="34" charset="-128"/>
              </a:rPr>
              <a:t>th</a:t>
            </a:r>
            <a:r>
              <a:rPr lang="en-GB" altLang="es-ES" sz="1600" dirty="0">
                <a:ea typeface="ＭＳ Ｐゴシック" panose="020B0600070205080204" pitchFamily="34" charset="-128"/>
              </a:rPr>
              <a:t> cent), tallow (fat for candles, etc.), and meat</a:t>
            </a:r>
          </a:p>
          <a:p>
            <a:pPr marL="285750" indent="-285750" eaLnBrk="1" hangingPunct="1">
              <a:lnSpc>
                <a:spcPct val="70000"/>
              </a:lnSpc>
              <a:buFont typeface="Arial" panose="020B0604020202020204" pitchFamily="34" charset="0"/>
              <a:buChar char="•"/>
              <a:defRPr/>
            </a:pPr>
            <a:r>
              <a:rPr lang="en-GB" altLang="es-ES" sz="1600" dirty="0">
                <a:solidFill>
                  <a:srgbClr val="7F7F7F"/>
                </a:solidFill>
                <a:ea typeface="ＭＳ Ｐゴシック" panose="020B0600070205080204" pitchFamily="34" charset="-128"/>
              </a:rPr>
              <a:t> When sheep prices declined (1650s): owners adopt “improved” agricultural practices (fertilisers, new crops) and economies of scale</a:t>
            </a:r>
          </a:p>
          <a:p>
            <a:pPr eaLnBrk="1" hangingPunct="1">
              <a:lnSpc>
                <a:spcPct val="70000"/>
              </a:lnSpc>
              <a:buFont typeface="Wingdings" pitchFamily="2" charset="2"/>
              <a:buNone/>
              <a:defRPr/>
            </a:pPr>
            <a:endParaRPr lang="en-GB" altLang="es-ES" sz="1600" dirty="0">
              <a:ea typeface="ＭＳ Ｐゴシック" panose="020B0600070205080204" pitchFamily="34" charset="-128"/>
            </a:endParaRPr>
          </a:p>
        </p:txBody>
      </p:sp>
      <p:sp>
        <p:nvSpPr>
          <p:cNvPr id="50179" name="Contenidor de número de diapositiva 3">
            <a:extLst>
              <a:ext uri="{FF2B5EF4-FFF2-40B4-BE49-F238E27FC236}">
                <a16:creationId xmlns:a16="http://schemas.microsoft.com/office/drawing/2014/main" id="{4C432FD2-77F0-6F46-93DF-826EAA866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2268CC-4CBD-1848-8F6E-1BB460197682}" type="slidenum">
              <a:rPr lang="en-GB" altLang="es-ES" sz="1300" smtClean="0"/>
              <a:pPr>
                <a:spcBef>
                  <a:spcPct val="0"/>
                </a:spcBef>
              </a:pPr>
              <a:t>34</a:t>
            </a:fld>
            <a:endParaRPr lang="en-GB" altLang="es-ES" sz="1300"/>
          </a:p>
        </p:txBody>
      </p:sp>
    </p:spTree>
    <p:extLst>
      <p:ext uri="{BB962C8B-B14F-4D97-AF65-F5344CB8AC3E}">
        <p14:creationId xmlns:p14="http://schemas.microsoft.com/office/powerpoint/2010/main" val="3729391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37DA38FA-A0DD-1C43-A476-660F100A4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3A5401F9-17FB-694A-9B64-BF9FCD13B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70000"/>
              </a:lnSpc>
              <a:buFont typeface="Wingdings" pitchFamily="2" charset="2"/>
              <a:buNone/>
            </a:pPr>
            <a:r>
              <a:rPr lang="en-US" altLang="es-ES" b="1">
                <a:ea typeface="ＭＳ Ｐゴシック" panose="020B0600070205080204" pitchFamily="34" charset="-128"/>
              </a:rPr>
              <a:t>B</a:t>
            </a:r>
            <a:r>
              <a:rPr lang="en-GB" altLang="es-ES" b="1">
                <a:ea typeface="ＭＳ Ｐゴシック" panose="020B0600070205080204" pitchFamily="34" charset="-128"/>
              </a:rPr>
              <a:t>ut those land practices generate environmental impact: </a:t>
            </a:r>
          </a:p>
          <a:p>
            <a:pPr eaLnBrk="1" hangingPunct="1">
              <a:lnSpc>
                <a:spcPct val="70000"/>
              </a:lnSpc>
            </a:pPr>
            <a:r>
              <a:rPr lang="en-US" altLang="es-ES" b="1">
                <a:ea typeface="ＭＳ Ｐゴシック" panose="020B0600070205080204" pitchFamily="34" charset="-128"/>
              </a:rPr>
              <a:t>S</a:t>
            </a:r>
            <a:r>
              <a:rPr lang="en-GB" altLang="es-ES" b="1">
                <a:ea typeface="ＭＳ Ｐゴシック" panose="020B0600070205080204" pitchFamily="34" charset="-128"/>
              </a:rPr>
              <a:t>heep destroy soil: overgrazing leads to -&gt; deforestation: i.e. destruction of trees themselves, as well as forest ecology and services (e.g. soil erosion, landslide barriers, etc.)</a:t>
            </a:r>
          </a:p>
          <a:p>
            <a:pPr eaLnBrk="1" hangingPunct="1">
              <a:lnSpc>
                <a:spcPct val="70000"/>
              </a:lnSpc>
              <a:buFontTx/>
              <a:buChar char="•"/>
            </a:pPr>
            <a:endParaRPr lang="en-GB" altLang="es-ES">
              <a:ea typeface="ＭＳ Ｐゴシック" panose="020B0600070205080204" pitchFamily="34" charset="-128"/>
            </a:endParaRPr>
          </a:p>
          <a:p>
            <a:pPr eaLnBrk="1" hangingPunct="1">
              <a:lnSpc>
                <a:spcPct val="70000"/>
              </a:lnSpc>
            </a:pPr>
            <a:endParaRPr lang="en-GB" altLang="es-ES">
              <a:ea typeface="ＭＳ Ｐゴシック" panose="020B0600070205080204" pitchFamily="34" charset="-128"/>
            </a:endParaRPr>
          </a:p>
          <a:p>
            <a:pPr>
              <a:lnSpc>
                <a:spcPct val="80000"/>
              </a:lnSpc>
              <a:buFontTx/>
              <a:buChar char="•"/>
            </a:pPr>
            <a:r>
              <a:rPr lang="en-US" altLang="es-ES">
                <a:ea typeface="ＭＳ Ｐゴシック" panose="020B0600070205080204" pitchFamily="34" charset="-128"/>
              </a:rPr>
              <a:t> Consider: </a:t>
            </a:r>
            <a:r>
              <a:rPr lang="en-US" altLang="en-US">
                <a:ea typeface="ＭＳ Ｐゴシック" panose="020B0600070205080204" pitchFamily="34" charset="-128"/>
              </a:rPr>
              <a:t>“</a:t>
            </a:r>
            <a:r>
              <a:rPr lang="en-US" altLang="ja-JP" b="1">
                <a:ea typeface="ＭＳ Ｐゴシック" panose="020B0600070205080204" pitchFamily="34" charset="-128"/>
              </a:rPr>
              <a:t>Overgrazing</a:t>
            </a:r>
            <a:r>
              <a:rPr lang="en-US" altLang="ja-JP">
                <a:ea typeface="ＭＳ Ｐゴシック" panose="020B0600070205080204" pitchFamily="34" charset="-128"/>
              </a:rPr>
              <a:t> typically increases </a:t>
            </a:r>
            <a:r>
              <a:rPr lang="en-US" altLang="ja-JP" u="sng">
                <a:ea typeface="ＭＳ Ｐゴシック" panose="020B0600070205080204" pitchFamily="34" charset="-128"/>
              </a:rPr>
              <a:t>soil erosion</a:t>
            </a:r>
            <a:r>
              <a:rPr lang="en-US" altLang="ja-JP">
                <a:ea typeface="ＭＳ Ｐゴシック" panose="020B0600070205080204" pitchFamily="34" charset="-128"/>
              </a:rPr>
              <a:t>.</a:t>
            </a:r>
          </a:p>
          <a:p>
            <a:pPr marL="800100" lvl="1" indent="-342900">
              <a:lnSpc>
                <a:spcPct val="80000"/>
              </a:lnSpc>
              <a:buFontTx/>
              <a:buChar char="•"/>
            </a:pPr>
            <a:r>
              <a:rPr lang="en-US" altLang="es-ES">
                <a:ea typeface="ＭＳ Ｐゴシック" panose="020B0600070205080204" pitchFamily="34" charset="-128"/>
              </a:rPr>
              <a:t>Reduction in soil depth, soil organic matter and soil fertility impair the land's future natural and agricultural productivity. </a:t>
            </a:r>
          </a:p>
          <a:p>
            <a:pPr marL="800100" lvl="1" indent="-342900">
              <a:lnSpc>
                <a:spcPct val="80000"/>
              </a:lnSpc>
              <a:buFontTx/>
              <a:buChar char="•"/>
            </a:pPr>
            <a:r>
              <a:rPr lang="en-US" altLang="es-ES">
                <a:ea typeface="ＭＳ Ｐゴシック" panose="020B0600070205080204" pitchFamily="34" charset="-128"/>
              </a:rPr>
              <a:t>Soil fertility can sometimes be mitigated by applying the appropriate lime and organic fertilizers. </a:t>
            </a:r>
          </a:p>
          <a:p>
            <a:pPr marL="800100" lvl="1" indent="-342900">
              <a:lnSpc>
                <a:spcPct val="80000"/>
              </a:lnSpc>
              <a:buFontTx/>
              <a:buChar char="•"/>
            </a:pPr>
            <a:r>
              <a:rPr lang="en-US" altLang="es-ES">
                <a:ea typeface="ＭＳ Ｐゴシック" panose="020B0600070205080204" pitchFamily="34" charset="-128"/>
              </a:rPr>
              <a:t>However, the </a:t>
            </a:r>
            <a:r>
              <a:rPr lang="en-US" altLang="es-ES" b="1">
                <a:ea typeface="ＭＳ Ｐゴシック" panose="020B0600070205080204" pitchFamily="34" charset="-128"/>
              </a:rPr>
              <a:t>loss of soil depth and organic matter </a:t>
            </a:r>
            <a:r>
              <a:rPr lang="en-US" altLang="es-ES" u="sng">
                <a:ea typeface="ＭＳ Ｐゴシック" panose="020B0600070205080204" pitchFamily="34" charset="-128"/>
              </a:rPr>
              <a:t>takes centuries to correct</a:t>
            </a:r>
            <a:r>
              <a:rPr lang="en-US" altLang="es-ES">
                <a:ea typeface="ＭＳ Ｐゴシック" panose="020B0600070205080204" pitchFamily="34" charset="-128"/>
              </a:rPr>
              <a:t>. Their loss is critical in determining the soil's </a:t>
            </a:r>
            <a:r>
              <a:rPr lang="en-US" altLang="es-ES" b="1">
                <a:ea typeface="ＭＳ Ｐゴシック" panose="020B0600070205080204" pitchFamily="34" charset="-128"/>
              </a:rPr>
              <a:t>water-holding capacity </a:t>
            </a:r>
            <a:r>
              <a:rPr lang="en-US" altLang="es-ES">
                <a:ea typeface="ＭＳ Ｐゴシック" panose="020B0600070205080204" pitchFamily="34" charset="-128"/>
              </a:rPr>
              <a:t>and </a:t>
            </a:r>
            <a:r>
              <a:rPr lang="en-US" altLang="es-ES" b="1">
                <a:ea typeface="ＭＳ Ｐゴシック" panose="020B0600070205080204" pitchFamily="34" charset="-128"/>
              </a:rPr>
              <a:t>how well pasture plants do during dry </a:t>
            </a:r>
            <a:r>
              <a:rPr lang="en-US" altLang="es-ES">
                <a:ea typeface="ＭＳ Ｐゴシック" panose="020B0600070205080204" pitchFamily="34" charset="-128"/>
              </a:rPr>
              <a:t>weather.</a:t>
            </a:r>
            <a:r>
              <a:rPr lang="en-US" altLang="en-US">
                <a:ea typeface="ＭＳ Ｐゴシック" panose="020B0600070205080204" pitchFamily="34" charset="-128"/>
              </a:rPr>
              <a:t>”</a:t>
            </a:r>
            <a:endParaRPr lang="en-US" altLang="ja-JP">
              <a:ea typeface="ＭＳ Ｐゴシック" panose="020B0600070205080204" pitchFamily="34" charset="-128"/>
            </a:endParaRPr>
          </a:p>
          <a:p>
            <a:pPr eaLnBrk="1" hangingPunct="1">
              <a:lnSpc>
                <a:spcPct val="70000"/>
              </a:lnSpc>
            </a:pPr>
            <a:endParaRPr lang="en-GB" altLang="es-ES">
              <a:ea typeface="ＭＳ Ｐゴシック" panose="020B0600070205080204" pitchFamily="34" charset="-128"/>
            </a:endParaRPr>
          </a:p>
          <a:p>
            <a:pPr eaLnBrk="1" hangingPunct="1">
              <a:lnSpc>
                <a:spcPct val="70000"/>
              </a:lnSpc>
              <a:buFontTx/>
              <a:buChar char="•"/>
            </a:pPr>
            <a:r>
              <a:rPr lang="en-US" altLang="es-ES">
                <a:ea typeface="ＭＳ Ｐゴシック" panose="020B0600070205080204" pitchFamily="34" charset="-128"/>
              </a:rPr>
              <a:t>O</a:t>
            </a:r>
            <a:r>
              <a:rPr lang="en-GB" altLang="es-ES">
                <a:ea typeface="ＭＳ Ｐゴシック" panose="020B0600070205080204" pitchFamily="34" charset="-128"/>
              </a:rPr>
              <a:t>vergrazing environmental impacts: </a:t>
            </a:r>
          </a:p>
          <a:p>
            <a:pPr marL="800100" lvl="1" indent="-342900" eaLnBrk="1" hangingPunct="1">
              <a:lnSpc>
                <a:spcPct val="70000"/>
              </a:lnSpc>
              <a:buFont typeface="Wingdings" pitchFamily="2" charset="2"/>
              <a:buChar char="§"/>
            </a:pPr>
            <a:r>
              <a:rPr lang="en-US" altLang="es-ES">
                <a:ea typeface="ＭＳ Ｐゴシック" panose="020B0600070205080204" pitchFamily="34" charset="-128"/>
              </a:rPr>
              <a:t>Overgrazing reduces usefulness, productivity, and biodiversity of land and is one cause of desertification and erosion</a:t>
            </a:r>
          </a:p>
          <a:p>
            <a:pPr marL="800100" lvl="1" indent="-342900" eaLnBrk="1" hangingPunct="1">
              <a:lnSpc>
                <a:spcPct val="70000"/>
              </a:lnSpc>
              <a:buFont typeface="Wingdings" pitchFamily="2" charset="2"/>
              <a:buChar char="§"/>
            </a:pPr>
            <a:r>
              <a:rPr lang="en-US" altLang="es-ES" b="1">
                <a:ea typeface="ＭＳ Ｐゴシック" panose="020B0600070205080204" pitchFamily="34" charset="-128"/>
              </a:rPr>
              <a:t>Desertification</a:t>
            </a:r>
            <a:r>
              <a:rPr lang="en-US" altLang="es-ES">
                <a:ea typeface="ＭＳ Ｐゴシック" panose="020B0600070205080204" pitchFamily="34" charset="-128"/>
              </a:rPr>
              <a:t> (Princeton University Dictionary): </a:t>
            </a:r>
            <a:r>
              <a:rPr lang="en-US" altLang="en-US">
                <a:ea typeface="ＭＳ Ｐゴシック" panose="020B0600070205080204" pitchFamily="34" charset="-128"/>
              </a:rPr>
              <a:t>“</a:t>
            </a:r>
            <a:r>
              <a:rPr lang="en-US" altLang="es-ES">
                <a:ea typeface="ＭＳ Ｐゴシック" panose="020B0600070205080204" pitchFamily="34" charset="-128"/>
              </a:rPr>
              <a:t>process of fertile land transforming into desert typically as a result of deforestation, drought or improper/inappropriate agriculture</a:t>
            </a:r>
            <a:r>
              <a:rPr lang="en-US" altLang="en-US">
                <a:ea typeface="ＭＳ Ｐゴシック" panose="020B0600070205080204" pitchFamily="34" charset="-128"/>
              </a:rPr>
              <a:t>”</a:t>
            </a:r>
            <a:endParaRPr lang="en-US" altLang="es-ES">
              <a:ea typeface="ＭＳ Ｐゴシック" panose="020B0600070205080204" pitchFamily="34" charset="-128"/>
            </a:endParaRPr>
          </a:p>
          <a:p>
            <a:pPr marL="800100" lvl="1" indent="-342900" eaLnBrk="1" hangingPunct="1">
              <a:lnSpc>
                <a:spcPct val="70000"/>
              </a:lnSpc>
              <a:buFont typeface="Wingdings" pitchFamily="2" charset="2"/>
              <a:buChar char="§"/>
            </a:pPr>
            <a:r>
              <a:rPr lang="en-US" altLang="es-ES">
                <a:ea typeface="ＭＳ Ｐゴシック" panose="020B0600070205080204" pitchFamily="34" charset="-128"/>
              </a:rPr>
              <a:t>What do you do as capitalist producer? Move to another, still fertile place to overgraze (Monbiot on Kenya land enclosures) </a:t>
            </a:r>
          </a:p>
          <a:p>
            <a:pPr marL="800100" lvl="1" indent="-342900" eaLnBrk="1" hangingPunct="1">
              <a:lnSpc>
                <a:spcPct val="70000"/>
              </a:lnSpc>
              <a:buFont typeface="Wingdings" pitchFamily="2" charset="2"/>
              <a:buChar char="§"/>
            </a:pPr>
            <a:endParaRPr lang="en-US" altLang="ja-JP">
              <a:ea typeface="ＭＳ Ｐゴシック" panose="020B0600070205080204" pitchFamily="34" charset="-128"/>
            </a:endParaRPr>
          </a:p>
          <a:p>
            <a:pPr eaLnBrk="1" hangingPunct="1">
              <a:lnSpc>
                <a:spcPct val="70000"/>
              </a:lnSpc>
              <a:buFont typeface="Wingdings" pitchFamily="2" charset="2"/>
              <a:buChar char="§"/>
            </a:pPr>
            <a:r>
              <a:rPr lang="en-US" altLang="es-ES">
                <a:ea typeface="ＭＳ Ｐゴシック" panose="020B0600070205080204" pitchFamily="34" charset="-128"/>
              </a:rPr>
              <a:t>Another e.g. to also </a:t>
            </a:r>
            <a:r>
              <a:rPr lang="en-GB" altLang="es-ES">
                <a:ea typeface="ＭＳ Ｐゴシック" panose="020B0600070205080204" pitchFamily="34" charset="-128"/>
              </a:rPr>
              <a:t>consider: substitution of coal for wood (lack of wood) as fuel-&gt;smoke and soot in London (1578: Queen Elizabeth asks brewers to swap back to wood which they cannot) </a:t>
            </a:r>
          </a:p>
          <a:p>
            <a:pPr marL="800100" lvl="1" indent="-342900" eaLnBrk="1" hangingPunct="1">
              <a:lnSpc>
                <a:spcPct val="70000"/>
              </a:lnSpc>
              <a:buFont typeface="Wingdings" pitchFamily="2" charset="2"/>
              <a:buChar char="§"/>
            </a:pPr>
            <a:endParaRPr lang="en-GB" altLang="ja-JP">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114B5CDB-3CD5-0C4E-84B3-ECDD03FE4E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22F1A1-D5D9-484F-A4AD-2A9F31E5A15B}" type="slidenum">
              <a:rPr lang="en-GB" altLang="es-ES" sz="1300" smtClean="0"/>
              <a:pPr>
                <a:spcBef>
                  <a:spcPct val="0"/>
                </a:spcBef>
              </a:pPr>
              <a:t>35</a:t>
            </a:fld>
            <a:endParaRPr lang="en-GB" altLang="es-ES" sz="1300"/>
          </a:p>
        </p:txBody>
      </p:sp>
    </p:spTree>
    <p:extLst>
      <p:ext uri="{BB962C8B-B14F-4D97-AF65-F5344CB8AC3E}">
        <p14:creationId xmlns:p14="http://schemas.microsoft.com/office/powerpoint/2010/main" val="209033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917575" y="744538"/>
            <a:ext cx="2536825" cy="1903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xfrm>
            <a:off x="679768" y="2832101"/>
            <a:ext cx="5438140" cy="63500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ENVIRONMENTAL CHANGE IS </a:t>
            </a:r>
            <a:r>
              <a:rPr lang="en-US" b="1" dirty="0"/>
              <a:t>POLITICAL </a:t>
            </a:r>
          </a:p>
          <a:p>
            <a:pPr marL="342900" indent="-342900">
              <a:buFont typeface="Arial"/>
              <a:buChar char="•"/>
            </a:pPr>
            <a:r>
              <a:rPr lang="en-US" dirty="0"/>
              <a:t>And so are environmental governance and the conflicts that ensue around it</a:t>
            </a:r>
          </a:p>
          <a:p>
            <a:pPr marL="342900" indent="-342900">
              <a:buFont typeface="Arial"/>
              <a:buChar char="•"/>
            </a:pPr>
            <a:r>
              <a:rPr lang="en-US" dirty="0"/>
              <a:t>Despite apolitical narratives of change and solutions</a:t>
            </a:r>
          </a:p>
          <a:p>
            <a:pPr marL="800100" lvl="1" indent="-342900">
              <a:buFont typeface="Arial"/>
              <a:buChar char="•"/>
            </a:pPr>
            <a:endParaRPr lang="en-US" dirty="0"/>
          </a:p>
          <a:p>
            <a:pPr marL="457200" indent="-457200">
              <a:buFont typeface="Arial"/>
              <a:buChar char="•"/>
            </a:pPr>
            <a:r>
              <a:rPr lang="en-US" dirty="0"/>
              <a:t>Political analysis of environmental change looks for aspects made </a:t>
            </a:r>
            <a:r>
              <a:rPr lang="en-US" b="1" dirty="0"/>
              <a:t>invisible</a:t>
            </a:r>
            <a:r>
              <a:rPr lang="en-US" dirty="0"/>
              <a:t> by apolitical explanations:</a:t>
            </a:r>
          </a:p>
          <a:p>
            <a:pPr marL="800100" lvl="1" indent="-342900">
              <a:buFont typeface="Arial"/>
              <a:buChar char="•"/>
            </a:pPr>
            <a:r>
              <a:rPr lang="en-US" b="1" dirty="0">
                <a:solidFill>
                  <a:schemeClr val="accent6"/>
                </a:solidFill>
              </a:rPr>
              <a:t>Winners and losers </a:t>
            </a:r>
            <a:r>
              <a:rPr lang="en-US" dirty="0"/>
              <a:t>from environmental change</a:t>
            </a:r>
          </a:p>
          <a:p>
            <a:pPr marL="800100" lvl="1" indent="-342900">
              <a:buFont typeface="Arial"/>
              <a:buChar char="•"/>
            </a:pPr>
            <a:r>
              <a:rPr lang="en-US" b="1" dirty="0">
                <a:solidFill>
                  <a:schemeClr val="accent6"/>
                </a:solidFill>
              </a:rPr>
              <a:t>Political economy</a:t>
            </a:r>
            <a:r>
              <a:rPr lang="en-US" dirty="0"/>
              <a:t>: its role in producing change and injustices</a:t>
            </a:r>
          </a:p>
          <a:p>
            <a:pPr marL="800100" lvl="1" indent="-342900">
              <a:buFont typeface="Arial"/>
              <a:buChar char="•"/>
            </a:pPr>
            <a:r>
              <a:rPr lang="en-US" dirty="0"/>
              <a:t>Asymmetrical (yet: not immutable) </a:t>
            </a:r>
            <a:r>
              <a:rPr lang="en-US" b="1" dirty="0">
                <a:solidFill>
                  <a:schemeClr val="accent6"/>
                </a:solidFill>
              </a:rPr>
              <a:t>power relations</a:t>
            </a:r>
            <a:r>
              <a:rPr lang="en-US" dirty="0">
                <a:solidFill>
                  <a:schemeClr val="accent6"/>
                </a:solidFill>
              </a:rPr>
              <a:t> facilitate environmental transformations according to the needs of the political economy (more on this – i.e. how this occurs – in next two classes)</a:t>
            </a:r>
            <a:endParaRPr lang="en-US" b="1" dirty="0">
              <a:solidFill>
                <a:schemeClr val="accent6"/>
              </a:solidFill>
            </a:endParaRPr>
          </a:p>
          <a:p>
            <a:pPr marL="1257300" lvl="2" indent="-342900">
              <a:buFont typeface="Arial"/>
              <a:buChar char="•"/>
            </a:pPr>
            <a:r>
              <a:rPr lang="en-US" dirty="0"/>
              <a:t>Green governance: diverse mechanisms of power</a:t>
            </a:r>
          </a:p>
          <a:p>
            <a:pPr marL="0" indent="0">
              <a:buFont typeface="Arial"/>
              <a:buNone/>
            </a:pPr>
            <a:endParaRPr lang="en-US" dirty="0">
              <a:latin typeface="Calibri" charset="0"/>
              <a:ea typeface="ＭＳ Ｐゴシック" charset="0"/>
              <a:cs typeface="ＭＳ Ｐゴシック" charset="0"/>
            </a:endParaRPr>
          </a:p>
          <a:p>
            <a:pPr marL="0" indent="0">
              <a:buFont typeface="Arial"/>
              <a:buNone/>
            </a:pPr>
            <a:r>
              <a:rPr lang="en-US" dirty="0">
                <a:latin typeface="Calibri" charset="0"/>
                <a:ea typeface="ＭＳ Ｐゴシック" charset="0"/>
                <a:cs typeface="ＭＳ Ｐゴシック" charset="0"/>
              </a:rPr>
              <a:t>B</a:t>
            </a:r>
            <a:r>
              <a:rPr lang="en-GB" dirty="0">
                <a:latin typeface="Calibri" charset="0"/>
                <a:ea typeface="ＭＳ Ｐゴシック" charset="0"/>
                <a:cs typeface="ＭＳ Ｐゴシック" charset="0"/>
              </a:rPr>
              <a:t>UT ALSO: ENVIRONMENTAL DEGRADATION IS ITSELF A </a:t>
            </a:r>
            <a:r>
              <a:rPr lang="en-GB" b="1" dirty="0">
                <a:latin typeface="Calibri" charset="0"/>
                <a:ea typeface="ＭＳ Ｐゴシック" charset="0"/>
                <a:cs typeface="ＭＳ Ｐゴシック" charset="0"/>
              </a:rPr>
              <a:t>CONDITION</a:t>
            </a:r>
            <a:r>
              <a:rPr lang="en-GB" dirty="0">
                <a:latin typeface="Calibri" charset="0"/>
                <a:ea typeface="ＭＳ Ｐゴシック" charset="0"/>
                <a:cs typeface="ＭＳ Ｐゴシック" charset="0"/>
              </a:rPr>
              <a:t> FOR K ACCUMULATION (SURPLUS VALUE) </a:t>
            </a:r>
          </a:p>
          <a:p>
            <a:pPr marL="457200" lvl="0" indent="-457200">
              <a:buFont typeface="Arial"/>
              <a:buChar char="•"/>
            </a:pPr>
            <a:r>
              <a:rPr lang="en-US" dirty="0">
                <a:latin typeface="Calibri" charset="0"/>
                <a:ea typeface="ＭＳ Ｐゴシック" charset="0"/>
              </a:rPr>
              <a:t>C</a:t>
            </a:r>
            <a:r>
              <a:rPr lang="en-GB" dirty="0" err="1">
                <a:latin typeface="Calibri" charset="0"/>
                <a:ea typeface="ＭＳ Ｐゴシック" charset="0"/>
              </a:rPr>
              <a:t>ommodity</a:t>
            </a:r>
            <a:r>
              <a:rPr lang="en-GB" dirty="0">
                <a:latin typeface="Calibri" charset="0"/>
                <a:ea typeface="ＭＳ Ｐゴシック" charset="0"/>
              </a:rPr>
              <a:t> frontiers: when ecology (and manpower) are exhausted, capital moves on to use and exhaust those resources in other places</a:t>
            </a:r>
          </a:p>
          <a:p>
            <a:pPr lvl="1"/>
            <a:endParaRPr lang="en-GB" dirty="0">
              <a:latin typeface="Calibri" charset="0"/>
              <a:ea typeface="ＭＳ Ｐゴシック" charset="0"/>
            </a:endParaRPr>
          </a:p>
          <a:p>
            <a:pPr lvl="1"/>
            <a:endParaRPr lang="en-GB" dirty="0">
              <a:latin typeface="Calibri" charset="0"/>
              <a:ea typeface="ＭＳ Ｐゴシック" charset="0"/>
            </a:endParaRPr>
          </a:p>
          <a:p>
            <a:pPr marL="0" lvl="0" indent="0">
              <a:buFont typeface="Arial"/>
              <a:buNone/>
            </a:pPr>
            <a:endParaRPr lang="en-US" dirty="0"/>
          </a:p>
          <a:p>
            <a:pPr marL="0" lvl="0" indent="0">
              <a:buFont typeface="Arial"/>
              <a:buNone/>
            </a:pPr>
            <a:r>
              <a:rPr lang="en-US" sz="1100" u="sng" dirty="0"/>
              <a:t>Note: </a:t>
            </a:r>
            <a:r>
              <a:rPr lang="en-US" sz="1100" dirty="0"/>
              <a:t>a simple definition of what term political economy means/ involves (</a:t>
            </a:r>
            <a:r>
              <a:rPr lang="en-US" sz="1100" dirty="0" err="1"/>
              <a:t>wikipedia</a:t>
            </a:r>
            <a:r>
              <a:rPr lang="en-US" sz="1100" dirty="0"/>
              <a:t>): </a:t>
            </a:r>
          </a:p>
          <a:p>
            <a:pPr marL="0" lvl="0" indent="0">
              <a:buFont typeface="Arial"/>
              <a:buNone/>
            </a:pPr>
            <a:r>
              <a:rPr lang="en-US" sz="1100" dirty="0"/>
              <a:t>Political economy is the study of </a:t>
            </a:r>
            <a:r>
              <a:rPr lang="en-US" sz="1100" b="1" dirty="0"/>
              <a:t>production</a:t>
            </a:r>
            <a:r>
              <a:rPr lang="en-US" sz="1100" dirty="0"/>
              <a:t> and trade </a:t>
            </a:r>
            <a:r>
              <a:rPr lang="en-US" sz="1100" b="1" dirty="0"/>
              <a:t>and their relations </a:t>
            </a:r>
            <a:r>
              <a:rPr lang="en-US" sz="1100" b="0" dirty="0"/>
              <a:t>with</a:t>
            </a:r>
            <a:r>
              <a:rPr lang="en-US" sz="1100" b="1" dirty="0"/>
              <a:t> law, custom and government</a:t>
            </a:r>
            <a:r>
              <a:rPr lang="en-US" sz="1100" dirty="0"/>
              <a:t>; and with the distribution of national income and wealth.</a:t>
            </a:r>
          </a:p>
          <a:p>
            <a:pPr marL="342900" lvl="0" indent="-342900">
              <a:buFont typeface="Arial"/>
              <a:buChar char="•"/>
            </a:pPr>
            <a:r>
              <a:rPr lang="en-US" sz="1100" dirty="0"/>
              <a:t>In the late 19th century, the term "economics" gradually began to replace the term "political economy" with the rise of mathematical </a:t>
            </a:r>
            <a:r>
              <a:rPr lang="en-US" sz="1100" dirty="0" err="1"/>
              <a:t>modelling</a:t>
            </a:r>
            <a:r>
              <a:rPr lang="en-US" sz="1100" dirty="0"/>
              <a:t> coinciding with the publication of an influential textbook by Alfred Marshall in 1890.</a:t>
            </a:r>
          </a:p>
          <a:p>
            <a:pPr marL="342900" lvl="0" indent="-342900">
              <a:buFont typeface="Arial"/>
              <a:buChar char="•"/>
            </a:pPr>
            <a:r>
              <a:rPr lang="en-US" sz="1100" dirty="0"/>
              <a:t>use of the term "economics" began to overshadow "political economy" around roughly 1910, becoming the preferred term for the discipline by 1920 </a:t>
            </a:r>
          </a:p>
          <a:p>
            <a:pPr marL="342900" lvl="0" indent="-342900">
              <a:buFont typeface="Arial"/>
              <a:buChar char="•"/>
            </a:pPr>
            <a:r>
              <a:rPr lang="en-US" sz="1100" dirty="0"/>
              <a:t>Today, the term "economics" usually refers to the narrow study of the economy absent other political and social considerations while the term "political economy" represents a distinct and competing approach.</a:t>
            </a:r>
          </a:p>
          <a:p>
            <a:pPr marL="342900" lvl="0" indent="-342900">
              <a:buFont typeface="Arial"/>
              <a:buChar char="•"/>
            </a:pPr>
            <a:endParaRPr lang="en-US" dirty="0"/>
          </a:p>
          <a:p>
            <a:pPr marL="0" lvl="0" indent="0">
              <a:buFont typeface="Arial"/>
              <a:buNone/>
            </a:pPr>
            <a:endParaRPr lang="en-US" dirty="0"/>
          </a:p>
          <a:p>
            <a:endParaRPr lang="es-ES" dirty="0">
              <a:latin typeface="Calibri" charset="0"/>
              <a:ea typeface="ＭＳ Ｐゴシック" charset="0"/>
              <a:cs typeface="ＭＳ Ｐゴシック"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2FC6B03-CB64-DD4B-ADB9-5FD215634783}" type="slidenum">
              <a:rPr lang="en-GB" sz="1300"/>
              <a:pPr/>
              <a:t>36</a:t>
            </a:fld>
            <a:endParaRPr lang="en-GB"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a:solidFill>
                  <a:schemeClr val="tx1"/>
                </a:solidFill>
                <a:effectLst/>
                <a:latin typeface="+mn-lt"/>
                <a:ea typeface="+mn-ea"/>
                <a:cs typeface="+mn-cs"/>
              </a:rPr>
              <a:t>16.05. Introductions. 1, 2</a:t>
            </a:r>
            <a:endParaRPr lang="es-E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Me: 2 min</a:t>
            </a:r>
            <a:endParaRPr lang="es-E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Them: 8 min (20 seconds per student)</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16.15. The course. 3-8</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16.25. Key terms. 10-20</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16.50. Capitalist natures: why inevitable (the reasoning). 21-31</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17.20. When policies fail: Privatising wetlands + Environmental movement. 42, 43</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[17.30. 10-min LEEWAY]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17.40. BREAK – 20 mins </a:t>
            </a:r>
            <a:endParaRPr lang="es-ES"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18.00. Evidence: the case of soil erosion. 32-35</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18.20. Degradation as a condition for capitalism. Classroom activity. 45-46: </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15 min: read</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15 min: discuss and prepare answers</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12 min: each group presents </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3 min: I explain</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19.10. Degradation as a condition for capitalism. 47-49</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19.15. Summarising. 51</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19.20. End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[19.30. 10-min LEEWAY]</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6E7BF4B-530C-42A2-B5DB-29ECB55D1717}" type="slidenum">
              <a:rPr lang="es-ES" smtClean="0"/>
              <a:t>4</a:t>
            </a:fld>
            <a:endParaRPr lang="es-ES"/>
          </a:p>
        </p:txBody>
      </p:sp>
    </p:spTree>
    <p:extLst>
      <p:ext uri="{BB962C8B-B14F-4D97-AF65-F5344CB8AC3E}">
        <p14:creationId xmlns:p14="http://schemas.microsoft.com/office/powerpoint/2010/main" val="2183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7BF4B-530C-42A2-B5DB-29ECB55D1717}" type="slidenum">
              <a:rPr lang="es-ES" smtClean="0"/>
              <a:t>5</a:t>
            </a:fld>
            <a:endParaRPr lang="es-ES"/>
          </a:p>
        </p:txBody>
      </p:sp>
    </p:spTree>
    <p:extLst>
      <p:ext uri="{BB962C8B-B14F-4D97-AF65-F5344CB8AC3E}">
        <p14:creationId xmlns:p14="http://schemas.microsoft.com/office/powerpoint/2010/main" val="406853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2643188" cy="1982787"/>
          </a:xfrm>
        </p:spPr>
      </p:sp>
      <p:sp>
        <p:nvSpPr>
          <p:cNvPr id="3" name="2 Marcador de notas"/>
          <p:cNvSpPr>
            <a:spLocks noGrp="1"/>
          </p:cNvSpPr>
          <p:nvPr>
            <p:ph type="body" idx="1"/>
          </p:nvPr>
        </p:nvSpPr>
        <p:spPr>
          <a:xfrm>
            <a:off x="679768" y="2944077"/>
            <a:ext cx="5438140" cy="6238063"/>
          </a:xfrm>
        </p:spPr>
        <p:txBody>
          <a:bodyPr/>
          <a:lstStyle/>
          <a:p>
            <a:r>
              <a:rPr lang="en-US" sz="1200" b="1" kern="1200" dirty="0">
                <a:solidFill>
                  <a:schemeClr val="tx1"/>
                </a:solidFill>
                <a:effectLst/>
                <a:latin typeface="+mn-lt"/>
                <a:ea typeface="+mn-ea"/>
                <a:cs typeface="+mn-cs"/>
              </a:rPr>
              <a:t>COURSE AIMS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power influences environmental change and governance, from an environmental social science perspective. </a:t>
            </a:r>
          </a:p>
          <a:p>
            <a:r>
              <a:rPr lang="en-US" sz="1200" kern="1200" dirty="0">
                <a:solidFill>
                  <a:schemeClr val="tx1"/>
                </a:solidFill>
                <a:effectLst/>
                <a:latin typeface="+mn-lt"/>
                <a:ea typeface="+mn-ea"/>
                <a:cs typeface="+mn-cs"/>
              </a:rPr>
              <a:t>The classes draw on disciplines of political ecology and environmental history that explain how environmental change is produced and what are its social implications.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COURSE LOGIC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Based on a political ecology explanation of environmental transformation (will describe what this means later in this class), the logic of this short course is:</a:t>
            </a:r>
          </a:p>
          <a:p>
            <a:pPr marL="171450" lvl="0" indent="-171450">
              <a:buFont typeface="Arial"/>
              <a:buChar char="•"/>
            </a:pPr>
            <a:r>
              <a:rPr lang="en-GB" sz="1200" kern="1200" dirty="0">
                <a:solidFill>
                  <a:schemeClr val="tx1"/>
                </a:solidFill>
                <a:effectLst/>
                <a:latin typeface="+mn-lt"/>
                <a:ea typeface="+mn-ea"/>
                <a:cs typeface="+mn-cs"/>
              </a:rPr>
              <a:t>The political economy is a major force in producing environmental change. Class 1 explains how this is</a:t>
            </a:r>
          </a:p>
          <a:p>
            <a:pPr marL="171450" lvl="0" indent="-171450">
              <a:buFont typeface="Arial"/>
              <a:buChar char="•"/>
            </a:pPr>
            <a:r>
              <a:rPr lang="en-GB" sz="1200" kern="1200" dirty="0">
                <a:solidFill>
                  <a:schemeClr val="tx1"/>
                </a:solidFill>
                <a:effectLst/>
                <a:latin typeface="+mn-lt"/>
                <a:ea typeface="+mn-ea"/>
                <a:cs typeface="+mn-cs"/>
              </a:rPr>
              <a:t>The exercise of power mediates, implements, facilitates that political economy-driven environmental change. Class 2 presents a mainstream understanding of how power works (power imposed from the outside), and Class 3 presents a more nuanced, less obvious way in which power operates to facilitate the political economy-driven production of environmental change</a:t>
            </a:r>
          </a:p>
          <a:p>
            <a:r>
              <a:rPr lang="en-GB" sz="1200" i="1" kern="1200" dirty="0">
                <a:solidFill>
                  <a:schemeClr val="tx1"/>
                </a:solidFill>
                <a:effectLst/>
                <a:latin typeface="+mn-lt"/>
                <a:ea typeface="+mn-ea"/>
                <a:cs typeface="+mn-cs"/>
              </a:rPr>
              <a:t>Of course this is political ecology at its ‘barest’, i.e. its most essential; missing are: power as agency; agency of nature (materiality); hybridity and marginalisation as opportunity; etc.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STRUCTURE OF CLASSES </a:t>
            </a:r>
            <a:endParaRPr lang="en-GB"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Classes based on 1 reading (i.e. article or chapter) done by students before th</a:t>
            </a:r>
            <a:r>
              <a:rPr lang="en-US" dirty="0"/>
              <a:t>e </a:t>
            </a:r>
            <a:r>
              <a:rPr lang="en-US" sz="1200" kern="1200" dirty="0">
                <a:solidFill>
                  <a:schemeClr val="tx1"/>
                </a:solidFill>
                <a:effectLst/>
                <a:latin typeface="+mn-lt"/>
                <a:ea typeface="+mn-ea"/>
                <a:cs typeface="+mn-cs"/>
              </a:rPr>
              <a:t>class</a:t>
            </a:r>
            <a:endParaRPr lang="en-GB"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Students will </a:t>
            </a:r>
            <a:r>
              <a:rPr lang="en-US" sz="1200" b="1" kern="1200" dirty="0">
                <a:solidFill>
                  <a:schemeClr val="tx1"/>
                </a:solidFill>
                <a:effectLst/>
                <a:latin typeface="+mn-lt"/>
                <a:ea typeface="+mn-ea"/>
                <a:cs typeface="+mn-cs"/>
              </a:rPr>
              <a:t>answer a question </a:t>
            </a:r>
            <a:r>
              <a:rPr lang="en-US" sz="1200" kern="1200" dirty="0">
                <a:solidFill>
                  <a:schemeClr val="tx1"/>
                </a:solidFill>
                <a:effectLst/>
                <a:latin typeface="+mn-lt"/>
                <a:ea typeface="+mn-ea"/>
                <a:cs typeface="+mn-cs"/>
              </a:rPr>
              <a:t>(max. 500 words) based on the reading and </a:t>
            </a:r>
            <a:r>
              <a:rPr lang="en-US" sz="1200" b="1" kern="1200" dirty="0">
                <a:solidFill>
                  <a:schemeClr val="tx1"/>
                </a:solidFill>
                <a:effectLst/>
                <a:latin typeface="+mn-lt"/>
                <a:ea typeface="+mn-ea"/>
                <a:cs typeface="+mn-cs"/>
              </a:rPr>
              <a:t>bring their answers in class </a:t>
            </a:r>
            <a:r>
              <a:rPr lang="en-US" sz="1200" kern="1200" dirty="0">
                <a:solidFill>
                  <a:schemeClr val="tx1"/>
                </a:solidFill>
                <a:effectLst/>
                <a:latin typeface="+mn-lt"/>
                <a:ea typeface="+mn-ea"/>
                <a:cs typeface="+mn-cs"/>
              </a:rPr>
              <a:t>where they are asked to discuss their answers individually, in small groups, or collectively (whole class) in the classroom. </a:t>
            </a:r>
          </a:p>
          <a:p>
            <a:pPr marL="171450" lvl="0" indent="-171450">
              <a:buFont typeface="Arial"/>
              <a:buChar char="•"/>
            </a:pPr>
            <a:r>
              <a:rPr lang="en-US" sz="1200" kern="1200" dirty="0">
                <a:solidFill>
                  <a:schemeClr val="tx1"/>
                </a:solidFill>
                <a:effectLst/>
                <a:latin typeface="+mn-lt"/>
                <a:ea typeface="+mn-ea"/>
                <a:cs typeface="+mn-cs"/>
              </a:rPr>
              <a:t>The class is complemented with classroom activities </a:t>
            </a:r>
            <a:endParaRPr lang="en-GB"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and a more ‘traditional’ lecture format in I explain further points related to the topic and concludes with a summary of main points raised with the class. </a:t>
            </a:r>
            <a:endParaRPr lang="en-GB" sz="1200" kern="1200" dirty="0">
              <a:solidFill>
                <a:schemeClr val="tx1"/>
              </a:solidFill>
              <a:effectLst/>
              <a:latin typeface="+mn-lt"/>
              <a:ea typeface="+mn-ea"/>
              <a:cs typeface="+mn-cs"/>
            </a:endParaRPr>
          </a:p>
          <a:p>
            <a:pPr marL="171450" lvl="0" indent="-171450">
              <a:buFont typeface="Arial"/>
              <a:buChar char="•"/>
            </a:pPr>
            <a:r>
              <a:rPr lang="en-GB" sz="1200" kern="1200" dirty="0">
                <a:solidFill>
                  <a:schemeClr val="tx1"/>
                </a:solidFill>
                <a:effectLst/>
                <a:latin typeface="+mn-lt"/>
                <a:ea typeface="+mn-ea"/>
                <a:cs typeface="+mn-cs"/>
              </a:rPr>
              <a:t>Participation in class: very important. I want the class to be participatory (not any type of participation</a:t>
            </a:r>
            <a:r>
              <a:rPr lang="en-GB" sz="1200" kern="1200" dirty="0">
                <a:solidFill>
                  <a:schemeClr val="tx1"/>
                </a:solidFill>
                <a:effectLst/>
                <a:latin typeface="+mn-lt"/>
                <a:ea typeface="+mn-ea"/>
                <a:cs typeface="+mn-cs"/>
                <a:sym typeface="Wingdings"/>
              </a:rPr>
              <a:t></a:t>
            </a:r>
            <a:r>
              <a:rPr lang="en-GB" sz="1200" kern="1200" dirty="0">
                <a:solidFill>
                  <a:schemeClr val="tx1"/>
                </a:solidFill>
                <a:effectLst/>
                <a:latin typeface="+mn-lt"/>
                <a:ea typeface="+mn-ea"/>
                <a:cs typeface="+mn-cs"/>
              </a:rPr>
              <a:t>)</a:t>
            </a:r>
          </a:p>
          <a:p>
            <a:endParaRPr lang="en-GB" sz="1200" u="sng"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6E7BF4B-530C-42A2-B5DB-29ECB55D1717}" type="slidenum">
              <a:rPr lang="es-ES" smtClean="0"/>
              <a:t>6</a:t>
            </a:fld>
            <a:endParaRPr lang="es-ES"/>
          </a:p>
        </p:txBody>
      </p:sp>
    </p:spTree>
    <p:extLst>
      <p:ext uri="{BB962C8B-B14F-4D97-AF65-F5344CB8AC3E}">
        <p14:creationId xmlns:p14="http://schemas.microsoft.com/office/powerpoint/2010/main" val="232877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p:cNvSpPr>
            <a:spLocks noGrp="1" noChangeArrowheads="1"/>
          </p:cNvSpPr>
          <p:nvPr>
            <p:ph type="dt" sz="quarter"/>
          </p:nvPr>
        </p:nvSpPr>
        <p:spPr/>
        <p:txBody>
          <a:bodyPr/>
          <a:lstStyle/>
          <a:p>
            <a:pPr>
              <a:defRPr/>
            </a:pPr>
            <a:fld id="{DBA314E0-DDF1-E240-929C-BADB5EDC14DE}" type="datetime1">
              <a:rPr lang="en-GB"/>
              <a:pPr>
                <a:defRPr/>
              </a:pPr>
              <a:t>04/12/2020</a:t>
            </a:fld>
            <a:endParaRPr lang="en-GB"/>
          </a:p>
        </p:txBody>
      </p:sp>
      <p:sp>
        <p:nvSpPr>
          <p:cNvPr id="5" name="Rectangle 9"/>
          <p:cNvSpPr>
            <a:spLocks noGrp="1" noChangeArrowheads="1"/>
          </p:cNvSpPr>
          <p:nvPr>
            <p:ph type="sldNum" sz="quarter"/>
          </p:nvPr>
        </p:nvSpPr>
        <p:spPr/>
        <p:txBody>
          <a:bodyPr/>
          <a:lstStyle/>
          <a:p>
            <a:pPr>
              <a:defRPr/>
            </a:pPr>
            <a:fld id="{6173BE90-B62D-694B-8260-FC0113CF3405}" type="slidenum">
              <a:rPr lang="en-GB"/>
              <a:pPr>
                <a:defRPr/>
              </a:pPr>
              <a:t>7</a:t>
            </a:fld>
            <a:endParaRPr lang="en-GB"/>
          </a:p>
        </p:txBody>
      </p:sp>
      <p:sp>
        <p:nvSpPr>
          <p:cNvPr id="32769" name="Text Box 1"/>
          <p:cNvSpPr txBox="1">
            <a:spLocks noGrp="1" noRot="1" noChangeAspect="1" noChangeArrowheads="1"/>
          </p:cNvSpPr>
          <p:nvPr>
            <p:ph type="sldImg"/>
          </p:nvPr>
        </p:nvSpPr>
        <p:spPr>
          <a:xfrm>
            <a:off x="917575" y="744538"/>
            <a:ext cx="4962525" cy="3722687"/>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2770" name="Text Box 2"/>
          <p:cNvSpPr txBox="1">
            <a:spLocks noChangeArrowheads="1"/>
          </p:cNvSpPr>
          <p:nvPr/>
        </p:nvSpPr>
        <p:spPr bwMode="auto">
          <a:xfrm>
            <a:off x="679768" y="4715153"/>
            <a:ext cx="5438140" cy="4466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p:cNvSpPr>
            <a:spLocks noGrp="1" noChangeArrowheads="1"/>
          </p:cNvSpPr>
          <p:nvPr>
            <p:ph type="dt" sz="quarter"/>
          </p:nvPr>
        </p:nvSpPr>
        <p:spPr/>
        <p:txBody>
          <a:bodyPr/>
          <a:lstStyle/>
          <a:p>
            <a:pPr>
              <a:defRPr/>
            </a:pPr>
            <a:fld id="{DBA314E0-DDF1-E240-929C-BADB5EDC14DE}" type="datetime1">
              <a:rPr lang="en-GB"/>
              <a:pPr>
                <a:defRPr/>
              </a:pPr>
              <a:t>04/12/2020</a:t>
            </a:fld>
            <a:endParaRPr lang="en-GB"/>
          </a:p>
        </p:txBody>
      </p:sp>
      <p:sp>
        <p:nvSpPr>
          <p:cNvPr id="5" name="Rectangle 9"/>
          <p:cNvSpPr>
            <a:spLocks noGrp="1" noChangeArrowheads="1"/>
          </p:cNvSpPr>
          <p:nvPr>
            <p:ph type="sldNum" sz="quarter"/>
          </p:nvPr>
        </p:nvSpPr>
        <p:spPr/>
        <p:txBody>
          <a:bodyPr/>
          <a:lstStyle/>
          <a:p>
            <a:pPr>
              <a:defRPr/>
            </a:pPr>
            <a:fld id="{34AC768E-E994-2341-956C-A17150963B85}" type="slidenum">
              <a:rPr lang="en-GB"/>
              <a:pPr>
                <a:defRPr/>
              </a:pPr>
              <a:t>8</a:t>
            </a:fld>
            <a:endParaRPr lang="en-GB"/>
          </a:p>
        </p:txBody>
      </p:sp>
      <p:sp>
        <p:nvSpPr>
          <p:cNvPr id="33793" name="Text Box 1"/>
          <p:cNvSpPr txBox="1">
            <a:spLocks noGrp="1" noRot="1" noChangeAspect="1" noChangeArrowheads="1"/>
          </p:cNvSpPr>
          <p:nvPr>
            <p:ph type="sldImg"/>
          </p:nvPr>
        </p:nvSpPr>
        <p:spPr>
          <a:xfrm>
            <a:off x="917575" y="744538"/>
            <a:ext cx="4962525" cy="3722687"/>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3794" name="Text Box 2"/>
          <p:cNvSpPr txBox="1">
            <a:spLocks noChangeArrowheads="1"/>
          </p:cNvSpPr>
          <p:nvPr/>
        </p:nvSpPr>
        <p:spPr bwMode="auto">
          <a:xfrm>
            <a:off x="679768" y="4715153"/>
            <a:ext cx="5438140" cy="4466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5"/>
          <p:cNvSpPr>
            <a:spLocks noGrp="1" noChangeArrowheads="1"/>
          </p:cNvSpPr>
          <p:nvPr>
            <p:ph type="dt" sz="quarter"/>
          </p:nvPr>
        </p:nvSpPr>
        <p:spPr/>
        <p:txBody>
          <a:bodyPr/>
          <a:lstStyle/>
          <a:p>
            <a:pPr>
              <a:defRPr/>
            </a:pPr>
            <a:fld id="{DBA314E0-DDF1-E240-929C-BADB5EDC14DE}" type="datetime1">
              <a:rPr lang="en-GB"/>
              <a:pPr>
                <a:defRPr/>
              </a:pPr>
              <a:t>04/12/2020</a:t>
            </a:fld>
            <a:endParaRPr lang="en-GB"/>
          </a:p>
        </p:txBody>
      </p:sp>
      <p:sp>
        <p:nvSpPr>
          <p:cNvPr id="5" name="Rectangle 9"/>
          <p:cNvSpPr>
            <a:spLocks noGrp="1" noChangeArrowheads="1"/>
          </p:cNvSpPr>
          <p:nvPr>
            <p:ph type="sldNum" sz="quarter"/>
          </p:nvPr>
        </p:nvSpPr>
        <p:spPr/>
        <p:txBody>
          <a:bodyPr/>
          <a:lstStyle/>
          <a:p>
            <a:pPr>
              <a:defRPr/>
            </a:pPr>
            <a:fld id="{C37B3DB5-07E2-C640-B176-CEE312CB106B}" type="slidenum">
              <a:rPr lang="en-GB"/>
              <a:pPr>
                <a:defRPr/>
              </a:pPr>
              <a:t>9</a:t>
            </a:fld>
            <a:endParaRPr lang="en-GB"/>
          </a:p>
        </p:txBody>
      </p:sp>
      <p:sp>
        <p:nvSpPr>
          <p:cNvPr id="34817" name="Text Box 1"/>
          <p:cNvSpPr txBox="1">
            <a:spLocks noGrp="1" noRot="1" noChangeAspect="1" noChangeArrowheads="1"/>
          </p:cNvSpPr>
          <p:nvPr>
            <p:ph type="sldImg"/>
          </p:nvPr>
        </p:nvSpPr>
        <p:spPr>
          <a:xfrm>
            <a:off x="917575" y="744538"/>
            <a:ext cx="4962525" cy="3722687"/>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4818" name="Text Box 2"/>
          <p:cNvSpPr txBox="1">
            <a:spLocks noChangeArrowheads="1"/>
          </p:cNvSpPr>
          <p:nvPr/>
        </p:nvSpPr>
        <p:spPr bwMode="auto">
          <a:xfrm>
            <a:off x="679768" y="4715153"/>
            <a:ext cx="5438140" cy="4466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10CDE73-39CE-4D2C-BF27-7477DD8D58B2}"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34393953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062222E-BB86-4FC7-9899-B38937A66F82}"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373261387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995D38-07ED-407B-931A-CD9955A2DBB4}"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22462605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fld id="{7D735DE0-3897-4759-A4F4-2167007CF1A0}" type="datetime1">
              <a:rPr lang="en-US" altLang="es-ES" smtClean="0"/>
              <a:t>12/4/20</a:t>
            </a:fld>
            <a:endParaRPr lang="es-ES" altLang="es-ES"/>
          </a:p>
        </p:txBody>
      </p:sp>
      <p:sp>
        <p:nvSpPr>
          <p:cNvPr id="5" name="4 Marcador de pie de página"/>
          <p:cNvSpPr>
            <a:spLocks noGrp="1"/>
          </p:cNvSpPr>
          <p:nvPr>
            <p:ph type="ftr" sz="quarter" idx="11"/>
          </p:nvPr>
        </p:nvSpPr>
        <p:spPr/>
        <p:txBody>
          <a:bodyPr/>
          <a:lstStyle>
            <a:lvl1pPr>
              <a:defRPr/>
            </a:lvl1pPr>
          </a:lstStyle>
          <a:p>
            <a:endParaRPr lang="es-ES" altLang="es-ES"/>
          </a:p>
        </p:txBody>
      </p:sp>
      <p:sp>
        <p:nvSpPr>
          <p:cNvPr id="6" name="5 Marcador de número de diapositiva"/>
          <p:cNvSpPr>
            <a:spLocks noGrp="1"/>
          </p:cNvSpPr>
          <p:nvPr>
            <p:ph type="sldNum" sz="quarter" idx="12"/>
          </p:nvPr>
        </p:nvSpPr>
        <p:spPr/>
        <p:txBody>
          <a:bodyPr/>
          <a:lstStyle>
            <a:lvl1pPr>
              <a:defRPr/>
            </a:lvl1pPr>
          </a:lstStyle>
          <a:p>
            <a:fld id="{F15EACD5-37B3-4CE9-A98F-8C9E8FEF654F}" type="slidenum">
              <a:rPr lang="es-ES" altLang="es-ES"/>
              <a:pPr/>
              <a:t>‹#›</a:t>
            </a:fld>
            <a:endParaRPr lang="es-ES" altLang="es-ES"/>
          </a:p>
        </p:txBody>
      </p:sp>
    </p:spTree>
    <p:extLst>
      <p:ext uri="{BB962C8B-B14F-4D97-AF65-F5344CB8AC3E}">
        <p14:creationId xmlns:p14="http://schemas.microsoft.com/office/powerpoint/2010/main" val="23463165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88FF49C0-3FE0-4FB1-A698-0995138D2B83}" type="datetime1">
              <a:rPr lang="en-US" altLang="es-ES" smtClean="0"/>
              <a:t>12/4/20</a:t>
            </a:fld>
            <a:endParaRPr lang="es-ES" altLang="es-ES"/>
          </a:p>
        </p:txBody>
      </p:sp>
      <p:sp>
        <p:nvSpPr>
          <p:cNvPr id="5" name="4 Marcador de pie de página"/>
          <p:cNvSpPr>
            <a:spLocks noGrp="1"/>
          </p:cNvSpPr>
          <p:nvPr>
            <p:ph type="ftr" sz="quarter" idx="11"/>
          </p:nvPr>
        </p:nvSpPr>
        <p:spPr/>
        <p:txBody>
          <a:bodyPr/>
          <a:lstStyle>
            <a:lvl1pPr>
              <a:defRPr/>
            </a:lvl1pPr>
          </a:lstStyle>
          <a:p>
            <a:endParaRPr lang="es-ES" altLang="es-ES"/>
          </a:p>
        </p:txBody>
      </p:sp>
      <p:sp>
        <p:nvSpPr>
          <p:cNvPr id="6" name="5 Marcador de número de diapositiva"/>
          <p:cNvSpPr>
            <a:spLocks noGrp="1"/>
          </p:cNvSpPr>
          <p:nvPr>
            <p:ph type="sldNum" sz="quarter" idx="12"/>
          </p:nvPr>
        </p:nvSpPr>
        <p:spPr/>
        <p:txBody>
          <a:bodyPr/>
          <a:lstStyle>
            <a:lvl1pPr>
              <a:defRPr/>
            </a:lvl1pPr>
          </a:lstStyle>
          <a:p>
            <a:fld id="{F7C90177-EA6D-45EF-8E78-0F63C29DC311}" type="slidenum">
              <a:rPr lang="es-ES" altLang="es-ES"/>
              <a:pPr/>
              <a:t>‹#›</a:t>
            </a:fld>
            <a:endParaRPr lang="es-ES" altLang="es-ES"/>
          </a:p>
        </p:txBody>
      </p:sp>
    </p:spTree>
    <p:extLst>
      <p:ext uri="{BB962C8B-B14F-4D97-AF65-F5344CB8AC3E}">
        <p14:creationId xmlns:p14="http://schemas.microsoft.com/office/powerpoint/2010/main" val="349198720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47263F0-F2A4-4938-BBBB-C5C3EEF04B76}" type="datetime1">
              <a:rPr lang="en-US" altLang="es-ES" smtClean="0"/>
              <a:t>12/4/20</a:t>
            </a:fld>
            <a:endParaRPr lang="es-ES" altLang="es-ES"/>
          </a:p>
        </p:txBody>
      </p:sp>
      <p:sp>
        <p:nvSpPr>
          <p:cNvPr id="5" name="4 Marcador de pie de página"/>
          <p:cNvSpPr>
            <a:spLocks noGrp="1"/>
          </p:cNvSpPr>
          <p:nvPr>
            <p:ph type="ftr" sz="quarter" idx="11"/>
          </p:nvPr>
        </p:nvSpPr>
        <p:spPr/>
        <p:txBody>
          <a:bodyPr/>
          <a:lstStyle>
            <a:lvl1pPr>
              <a:defRPr/>
            </a:lvl1pPr>
          </a:lstStyle>
          <a:p>
            <a:endParaRPr lang="es-ES" altLang="es-ES"/>
          </a:p>
        </p:txBody>
      </p:sp>
      <p:sp>
        <p:nvSpPr>
          <p:cNvPr id="6" name="5 Marcador de número de diapositiva"/>
          <p:cNvSpPr>
            <a:spLocks noGrp="1"/>
          </p:cNvSpPr>
          <p:nvPr>
            <p:ph type="sldNum" sz="quarter" idx="12"/>
          </p:nvPr>
        </p:nvSpPr>
        <p:spPr/>
        <p:txBody>
          <a:bodyPr/>
          <a:lstStyle>
            <a:lvl1pPr>
              <a:defRPr/>
            </a:lvl1pPr>
          </a:lstStyle>
          <a:p>
            <a:fld id="{9909F1ED-DBB2-4E34-BF07-CC2A07D7BD35}" type="slidenum">
              <a:rPr lang="es-ES" altLang="es-ES"/>
              <a:pPr/>
              <a:t>‹#›</a:t>
            </a:fld>
            <a:endParaRPr lang="es-ES" altLang="es-ES"/>
          </a:p>
        </p:txBody>
      </p:sp>
    </p:spTree>
    <p:extLst>
      <p:ext uri="{BB962C8B-B14F-4D97-AF65-F5344CB8AC3E}">
        <p14:creationId xmlns:p14="http://schemas.microsoft.com/office/powerpoint/2010/main" val="116645953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3315E0F9-6ABE-42A6-8297-69568E78F538}" type="datetime1">
              <a:rPr lang="en-US" altLang="es-ES" smtClean="0"/>
              <a:t>12/4/20</a:t>
            </a:fld>
            <a:endParaRPr lang="es-ES" altLang="es-ES"/>
          </a:p>
        </p:txBody>
      </p:sp>
      <p:sp>
        <p:nvSpPr>
          <p:cNvPr id="6" name="4 Marcador de pie de página"/>
          <p:cNvSpPr>
            <a:spLocks noGrp="1"/>
          </p:cNvSpPr>
          <p:nvPr>
            <p:ph type="ftr" sz="quarter" idx="11"/>
          </p:nvPr>
        </p:nvSpPr>
        <p:spPr/>
        <p:txBody>
          <a:bodyPr/>
          <a:lstStyle>
            <a:lvl1pPr>
              <a:defRPr/>
            </a:lvl1pPr>
          </a:lstStyle>
          <a:p>
            <a:endParaRPr lang="es-ES" altLang="es-ES"/>
          </a:p>
        </p:txBody>
      </p:sp>
      <p:sp>
        <p:nvSpPr>
          <p:cNvPr id="7" name="5 Marcador de número de diapositiva"/>
          <p:cNvSpPr>
            <a:spLocks noGrp="1"/>
          </p:cNvSpPr>
          <p:nvPr>
            <p:ph type="sldNum" sz="quarter" idx="12"/>
          </p:nvPr>
        </p:nvSpPr>
        <p:spPr/>
        <p:txBody>
          <a:bodyPr/>
          <a:lstStyle>
            <a:lvl1pPr>
              <a:defRPr/>
            </a:lvl1pPr>
          </a:lstStyle>
          <a:p>
            <a:fld id="{53B95435-1A7B-4BEA-93D1-356A195A248D}" type="slidenum">
              <a:rPr lang="es-ES" altLang="es-ES"/>
              <a:pPr/>
              <a:t>‹#›</a:t>
            </a:fld>
            <a:endParaRPr lang="es-ES" altLang="es-ES"/>
          </a:p>
        </p:txBody>
      </p:sp>
    </p:spTree>
    <p:extLst>
      <p:ext uri="{BB962C8B-B14F-4D97-AF65-F5344CB8AC3E}">
        <p14:creationId xmlns:p14="http://schemas.microsoft.com/office/powerpoint/2010/main" val="330628131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189D7574-C8C4-4092-B835-FC28E9878DA9}" type="datetime1">
              <a:rPr lang="en-US" altLang="es-ES" smtClean="0"/>
              <a:t>12/4/20</a:t>
            </a:fld>
            <a:endParaRPr lang="es-ES" altLang="es-ES"/>
          </a:p>
        </p:txBody>
      </p:sp>
      <p:sp>
        <p:nvSpPr>
          <p:cNvPr id="8" name="4 Marcador de pie de página"/>
          <p:cNvSpPr>
            <a:spLocks noGrp="1"/>
          </p:cNvSpPr>
          <p:nvPr>
            <p:ph type="ftr" sz="quarter" idx="11"/>
          </p:nvPr>
        </p:nvSpPr>
        <p:spPr/>
        <p:txBody>
          <a:bodyPr/>
          <a:lstStyle>
            <a:lvl1pPr>
              <a:defRPr/>
            </a:lvl1pPr>
          </a:lstStyle>
          <a:p>
            <a:endParaRPr lang="es-ES" altLang="es-ES"/>
          </a:p>
        </p:txBody>
      </p:sp>
      <p:sp>
        <p:nvSpPr>
          <p:cNvPr id="9" name="5 Marcador de número de diapositiva"/>
          <p:cNvSpPr>
            <a:spLocks noGrp="1"/>
          </p:cNvSpPr>
          <p:nvPr>
            <p:ph type="sldNum" sz="quarter" idx="12"/>
          </p:nvPr>
        </p:nvSpPr>
        <p:spPr/>
        <p:txBody>
          <a:bodyPr/>
          <a:lstStyle>
            <a:lvl1pPr>
              <a:defRPr/>
            </a:lvl1pPr>
          </a:lstStyle>
          <a:p>
            <a:fld id="{363EF671-50E8-4E25-9EC0-F1D9C5DA2AF9}" type="slidenum">
              <a:rPr lang="es-ES" altLang="es-ES"/>
              <a:pPr/>
              <a:t>‹#›</a:t>
            </a:fld>
            <a:endParaRPr lang="es-ES" altLang="es-ES"/>
          </a:p>
        </p:txBody>
      </p:sp>
    </p:spTree>
    <p:extLst>
      <p:ext uri="{BB962C8B-B14F-4D97-AF65-F5344CB8AC3E}">
        <p14:creationId xmlns:p14="http://schemas.microsoft.com/office/powerpoint/2010/main" val="261007965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8F02E0B0-4C8A-469C-A625-AA56EBCD8572}" type="datetime1">
              <a:rPr lang="en-US" altLang="es-ES" smtClean="0"/>
              <a:t>12/4/20</a:t>
            </a:fld>
            <a:endParaRPr lang="es-ES" altLang="es-ES"/>
          </a:p>
        </p:txBody>
      </p:sp>
      <p:sp>
        <p:nvSpPr>
          <p:cNvPr id="4" name="4 Marcador de pie de página"/>
          <p:cNvSpPr>
            <a:spLocks noGrp="1"/>
          </p:cNvSpPr>
          <p:nvPr>
            <p:ph type="ftr" sz="quarter" idx="11"/>
          </p:nvPr>
        </p:nvSpPr>
        <p:spPr/>
        <p:txBody>
          <a:bodyPr/>
          <a:lstStyle>
            <a:lvl1pPr>
              <a:defRPr/>
            </a:lvl1pPr>
          </a:lstStyle>
          <a:p>
            <a:endParaRPr lang="es-ES" altLang="es-ES"/>
          </a:p>
        </p:txBody>
      </p:sp>
      <p:sp>
        <p:nvSpPr>
          <p:cNvPr id="5" name="5 Marcador de número de diapositiva"/>
          <p:cNvSpPr>
            <a:spLocks noGrp="1"/>
          </p:cNvSpPr>
          <p:nvPr>
            <p:ph type="sldNum" sz="quarter" idx="12"/>
          </p:nvPr>
        </p:nvSpPr>
        <p:spPr/>
        <p:txBody>
          <a:bodyPr/>
          <a:lstStyle>
            <a:lvl1pPr>
              <a:defRPr/>
            </a:lvl1pPr>
          </a:lstStyle>
          <a:p>
            <a:fld id="{2BC595DF-AB47-4AE1-9EF6-2E0F1486E049}" type="slidenum">
              <a:rPr lang="es-ES" altLang="es-ES"/>
              <a:pPr/>
              <a:t>‹#›</a:t>
            </a:fld>
            <a:endParaRPr lang="es-ES" altLang="es-ES"/>
          </a:p>
        </p:txBody>
      </p:sp>
    </p:spTree>
    <p:extLst>
      <p:ext uri="{BB962C8B-B14F-4D97-AF65-F5344CB8AC3E}">
        <p14:creationId xmlns:p14="http://schemas.microsoft.com/office/powerpoint/2010/main" val="1937502500"/>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831ED24-BB90-4B96-9F8B-7AAA3E929F1B}" type="datetime1">
              <a:rPr lang="en-US" altLang="es-ES" smtClean="0"/>
              <a:t>12/4/20</a:t>
            </a:fld>
            <a:endParaRPr lang="es-ES" altLang="es-ES"/>
          </a:p>
        </p:txBody>
      </p:sp>
      <p:sp>
        <p:nvSpPr>
          <p:cNvPr id="3" name="4 Marcador de pie de página"/>
          <p:cNvSpPr>
            <a:spLocks noGrp="1"/>
          </p:cNvSpPr>
          <p:nvPr>
            <p:ph type="ftr" sz="quarter" idx="11"/>
          </p:nvPr>
        </p:nvSpPr>
        <p:spPr/>
        <p:txBody>
          <a:bodyPr/>
          <a:lstStyle>
            <a:lvl1pPr>
              <a:defRPr/>
            </a:lvl1pPr>
          </a:lstStyle>
          <a:p>
            <a:endParaRPr lang="es-ES" altLang="es-ES"/>
          </a:p>
        </p:txBody>
      </p:sp>
      <p:sp>
        <p:nvSpPr>
          <p:cNvPr id="4" name="5 Marcador de número de diapositiva"/>
          <p:cNvSpPr>
            <a:spLocks noGrp="1"/>
          </p:cNvSpPr>
          <p:nvPr>
            <p:ph type="sldNum" sz="quarter" idx="12"/>
          </p:nvPr>
        </p:nvSpPr>
        <p:spPr/>
        <p:txBody>
          <a:bodyPr/>
          <a:lstStyle>
            <a:lvl1pPr>
              <a:defRPr/>
            </a:lvl1pPr>
          </a:lstStyle>
          <a:p>
            <a:fld id="{9BA756FD-131E-4C30-9BB4-80483700BE7F}" type="slidenum">
              <a:rPr lang="es-ES" altLang="es-ES"/>
              <a:pPr/>
              <a:t>‹#›</a:t>
            </a:fld>
            <a:endParaRPr lang="es-ES" altLang="es-ES"/>
          </a:p>
        </p:txBody>
      </p:sp>
    </p:spTree>
    <p:extLst>
      <p:ext uri="{BB962C8B-B14F-4D97-AF65-F5344CB8AC3E}">
        <p14:creationId xmlns:p14="http://schemas.microsoft.com/office/powerpoint/2010/main" val="61225595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552C1806-C6ED-457A-8417-744E58B6A946}" type="datetime1">
              <a:rPr lang="en-US" altLang="es-ES" smtClean="0"/>
              <a:t>12/4/20</a:t>
            </a:fld>
            <a:endParaRPr lang="es-ES" altLang="es-ES"/>
          </a:p>
        </p:txBody>
      </p:sp>
      <p:sp>
        <p:nvSpPr>
          <p:cNvPr id="6" name="4 Marcador de pie de página"/>
          <p:cNvSpPr>
            <a:spLocks noGrp="1"/>
          </p:cNvSpPr>
          <p:nvPr>
            <p:ph type="ftr" sz="quarter" idx="11"/>
          </p:nvPr>
        </p:nvSpPr>
        <p:spPr/>
        <p:txBody>
          <a:bodyPr/>
          <a:lstStyle>
            <a:lvl1pPr>
              <a:defRPr/>
            </a:lvl1pPr>
          </a:lstStyle>
          <a:p>
            <a:endParaRPr lang="es-ES" altLang="es-ES"/>
          </a:p>
        </p:txBody>
      </p:sp>
      <p:sp>
        <p:nvSpPr>
          <p:cNvPr id="7" name="5 Marcador de número de diapositiva"/>
          <p:cNvSpPr>
            <a:spLocks noGrp="1"/>
          </p:cNvSpPr>
          <p:nvPr>
            <p:ph type="sldNum" sz="quarter" idx="12"/>
          </p:nvPr>
        </p:nvSpPr>
        <p:spPr/>
        <p:txBody>
          <a:bodyPr/>
          <a:lstStyle>
            <a:lvl1pPr>
              <a:defRPr/>
            </a:lvl1pPr>
          </a:lstStyle>
          <a:p>
            <a:fld id="{42A7B628-7E47-43F9-A9C7-13DB64BF83C3}" type="slidenum">
              <a:rPr lang="es-ES" altLang="es-ES"/>
              <a:pPr/>
              <a:t>‹#›</a:t>
            </a:fld>
            <a:endParaRPr lang="es-ES" altLang="es-ES"/>
          </a:p>
        </p:txBody>
      </p:sp>
    </p:spTree>
    <p:extLst>
      <p:ext uri="{BB962C8B-B14F-4D97-AF65-F5344CB8AC3E}">
        <p14:creationId xmlns:p14="http://schemas.microsoft.com/office/powerpoint/2010/main" val="42554266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2A93B4-F398-47D2-B8CF-32E7FBB9AC67}"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1072134678"/>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3D363E58-8FC4-4DF8-A306-6816EA05A3FB}" type="datetime1">
              <a:rPr lang="en-US" altLang="es-ES" smtClean="0"/>
              <a:t>12/4/20</a:t>
            </a:fld>
            <a:endParaRPr lang="es-ES" altLang="es-ES"/>
          </a:p>
        </p:txBody>
      </p:sp>
      <p:sp>
        <p:nvSpPr>
          <p:cNvPr id="6" name="4 Marcador de pie de página"/>
          <p:cNvSpPr>
            <a:spLocks noGrp="1"/>
          </p:cNvSpPr>
          <p:nvPr>
            <p:ph type="ftr" sz="quarter" idx="11"/>
          </p:nvPr>
        </p:nvSpPr>
        <p:spPr/>
        <p:txBody>
          <a:bodyPr/>
          <a:lstStyle>
            <a:lvl1pPr>
              <a:defRPr/>
            </a:lvl1pPr>
          </a:lstStyle>
          <a:p>
            <a:endParaRPr lang="es-ES" altLang="es-ES"/>
          </a:p>
        </p:txBody>
      </p:sp>
      <p:sp>
        <p:nvSpPr>
          <p:cNvPr id="7" name="5 Marcador de número de diapositiva"/>
          <p:cNvSpPr>
            <a:spLocks noGrp="1"/>
          </p:cNvSpPr>
          <p:nvPr>
            <p:ph type="sldNum" sz="quarter" idx="12"/>
          </p:nvPr>
        </p:nvSpPr>
        <p:spPr/>
        <p:txBody>
          <a:bodyPr/>
          <a:lstStyle>
            <a:lvl1pPr>
              <a:defRPr/>
            </a:lvl1pPr>
          </a:lstStyle>
          <a:p>
            <a:fld id="{2E38AFFB-2293-4656-B9AB-EC936F25F19D}" type="slidenum">
              <a:rPr lang="es-ES" altLang="es-ES"/>
              <a:pPr/>
              <a:t>‹#›</a:t>
            </a:fld>
            <a:endParaRPr lang="es-ES" altLang="es-ES"/>
          </a:p>
        </p:txBody>
      </p:sp>
    </p:spTree>
    <p:extLst>
      <p:ext uri="{BB962C8B-B14F-4D97-AF65-F5344CB8AC3E}">
        <p14:creationId xmlns:p14="http://schemas.microsoft.com/office/powerpoint/2010/main" val="185535331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D0933E8F-C3B7-4900-B182-2FA79DC42893}" type="datetime1">
              <a:rPr lang="en-US" altLang="es-ES" smtClean="0"/>
              <a:t>12/4/20</a:t>
            </a:fld>
            <a:endParaRPr lang="es-ES" altLang="es-ES"/>
          </a:p>
        </p:txBody>
      </p:sp>
      <p:sp>
        <p:nvSpPr>
          <p:cNvPr id="5" name="4 Marcador de pie de página"/>
          <p:cNvSpPr>
            <a:spLocks noGrp="1"/>
          </p:cNvSpPr>
          <p:nvPr>
            <p:ph type="ftr" sz="quarter" idx="11"/>
          </p:nvPr>
        </p:nvSpPr>
        <p:spPr/>
        <p:txBody>
          <a:bodyPr/>
          <a:lstStyle>
            <a:lvl1pPr>
              <a:defRPr/>
            </a:lvl1pPr>
          </a:lstStyle>
          <a:p>
            <a:endParaRPr lang="es-ES" altLang="es-ES"/>
          </a:p>
        </p:txBody>
      </p:sp>
      <p:sp>
        <p:nvSpPr>
          <p:cNvPr id="6" name="5 Marcador de número de diapositiva"/>
          <p:cNvSpPr>
            <a:spLocks noGrp="1"/>
          </p:cNvSpPr>
          <p:nvPr>
            <p:ph type="sldNum" sz="quarter" idx="12"/>
          </p:nvPr>
        </p:nvSpPr>
        <p:spPr/>
        <p:txBody>
          <a:bodyPr/>
          <a:lstStyle>
            <a:lvl1pPr>
              <a:defRPr/>
            </a:lvl1pPr>
          </a:lstStyle>
          <a:p>
            <a:fld id="{95E1155F-57FF-40BD-9AD3-107257409765}" type="slidenum">
              <a:rPr lang="es-ES" altLang="es-ES"/>
              <a:pPr/>
              <a:t>‹#›</a:t>
            </a:fld>
            <a:endParaRPr lang="es-ES" altLang="es-ES"/>
          </a:p>
        </p:txBody>
      </p:sp>
    </p:spTree>
    <p:extLst>
      <p:ext uri="{BB962C8B-B14F-4D97-AF65-F5344CB8AC3E}">
        <p14:creationId xmlns:p14="http://schemas.microsoft.com/office/powerpoint/2010/main" val="420172381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2FECAD20-40F2-4878-B5C5-A7FBD60C96DD}" type="datetime1">
              <a:rPr lang="en-US" altLang="es-ES" smtClean="0"/>
              <a:t>12/4/20</a:t>
            </a:fld>
            <a:endParaRPr lang="es-ES" altLang="es-ES"/>
          </a:p>
        </p:txBody>
      </p:sp>
      <p:sp>
        <p:nvSpPr>
          <p:cNvPr id="5" name="4 Marcador de pie de página"/>
          <p:cNvSpPr>
            <a:spLocks noGrp="1"/>
          </p:cNvSpPr>
          <p:nvPr>
            <p:ph type="ftr" sz="quarter" idx="11"/>
          </p:nvPr>
        </p:nvSpPr>
        <p:spPr/>
        <p:txBody>
          <a:bodyPr/>
          <a:lstStyle>
            <a:lvl1pPr>
              <a:defRPr/>
            </a:lvl1pPr>
          </a:lstStyle>
          <a:p>
            <a:endParaRPr lang="es-ES" altLang="es-ES"/>
          </a:p>
        </p:txBody>
      </p:sp>
      <p:sp>
        <p:nvSpPr>
          <p:cNvPr id="6" name="5 Marcador de número de diapositiva"/>
          <p:cNvSpPr>
            <a:spLocks noGrp="1"/>
          </p:cNvSpPr>
          <p:nvPr>
            <p:ph type="sldNum" sz="quarter" idx="12"/>
          </p:nvPr>
        </p:nvSpPr>
        <p:spPr/>
        <p:txBody>
          <a:bodyPr/>
          <a:lstStyle>
            <a:lvl1pPr>
              <a:defRPr/>
            </a:lvl1pPr>
          </a:lstStyle>
          <a:p>
            <a:fld id="{FF960CDC-3AD6-475B-B2FA-938FAC37C1F7}" type="slidenum">
              <a:rPr lang="es-ES" altLang="es-ES"/>
              <a:pPr/>
              <a:t>‹#›</a:t>
            </a:fld>
            <a:endParaRPr lang="es-ES" altLang="es-ES"/>
          </a:p>
        </p:txBody>
      </p:sp>
    </p:spTree>
    <p:extLst>
      <p:ext uri="{BB962C8B-B14F-4D97-AF65-F5344CB8AC3E}">
        <p14:creationId xmlns:p14="http://schemas.microsoft.com/office/powerpoint/2010/main" val="375969543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1A0F394-E6B4-4965-B0A0-A82CF31CF1EC}"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256114305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F44866A-A5E3-47AA-B1C7-66D186E3D2B1}"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239084030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B40ACD6-FB37-4C0E-B908-BC7BA46ABDD4}" type="datetime1">
              <a:rPr lang="en-US" smtClean="0"/>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381591963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D714031-1BE8-4D95-9D47-7DBCE9E99586}" type="datetime1">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3520128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E571B-1185-4B4D-A358-B389E81D9479}" type="datetime1">
              <a:rPr lang="en-US" smtClean="0"/>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231361807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4736272-C873-48BC-A992-53F97395F4E3}"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2910591832"/>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866060-759E-4606-8F6A-BD564D7E7EC7}"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95DE6-DCE6-9B42-8136-488F24C06281}" type="slidenum">
              <a:rPr lang="en-US" smtClean="0"/>
              <a:t>‹#›</a:t>
            </a:fld>
            <a:endParaRPr lang="en-US"/>
          </a:p>
        </p:txBody>
      </p:sp>
    </p:spTree>
    <p:extLst>
      <p:ext uri="{BB962C8B-B14F-4D97-AF65-F5344CB8AC3E}">
        <p14:creationId xmlns:p14="http://schemas.microsoft.com/office/powerpoint/2010/main" val="107360342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443C4-D93C-47D6-A57A-78F215780F22}" type="datetime1">
              <a:rPr lang="en-US" smtClean="0"/>
              <a:t>12/4/20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95DE6-DCE6-9B42-8136-488F24C06281}" type="slidenum">
              <a:rPr lang="en-US" smtClean="0"/>
              <a:t>‹#›</a:t>
            </a:fld>
            <a:endParaRPr lang="en-US"/>
          </a:p>
        </p:txBody>
      </p:sp>
    </p:spTree>
    <p:extLst>
      <p:ext uri="{BB962C8B-B14F-4D97-AF65-F5344CB8AC3E}">
        <p14:creationId xmlns:p14="http://schemas.microsoft.com/office/powerpoint/2010/main" val="428261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914400" fontAlgn="base">
              <a:spcBef>
                <a:spcPct val="0"/>
              </a:spcBef>
              <a:spcAft>
                <a:spcPct val="0"/>
              </a:spcAft>
            </a:pPr>
            <a:fld id="{2F06BE91-3CF3-4DE1-A3F8-5BA04D1FD0C5}" type="datetime1">
              <a:rPr lang="en-US" altLang="es-ES" smtClean="0">
                <a:ea typeface="MS PGothic" pitchFamily="34" charset="-128"/>
              </a:rPr>
              <a:t>12/4/20</a:t>
            </a:fld>
            <a:endParaRPr lang="es-ES" altLang="es-ES">
              <a:ea typeface="MS PGothic" pitchFamily="34" charset="-128"/>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914400" fontAlgn="base">
              <a:spcBef>
                <a:spcPct val="0"/>
              </a:spcBef>
              <a:spcAft>
                <a:spcPct val="0"/>
              </a:spcAft>
            </a:pPr>
            <a:endParaRPr lang="es-ES" altLang="es-ES">
              <a:ea typeface="MS PGothic" pitchFamily="34" charset="-128"/>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914400" fontAlgn="base">
              <a:spcBef>
                <a:spcPct val="0"/>
              </a:spcBef>
              <a:spcAft>
                <a:spcPct val="0"/>
              </a:spcAft>
            </a:pPr>
            <a:fld id="{09D6A9A7-8BCB-4505-8CAB-E06E66F5DCC0}" type="slidenum">
              <a:rPr lang="es-ES" altLang="es-ES" smtClean="0">
                <a:ea typeface="MS PGothic" pitchFamily="34" charset="-128"/>
              </a:rPr>
              <a:pPr defTabSz="914400" fontAlgn="base">
                <a:spcBef>
                  <a:spcPct val="0"/>
                </a:spcBef>
                <a:spcAft>
                  <a:spcPct val="0"/>
                </a:spcAft>
              </a:pPr>
              <a:t>‹#›</a:t>
            </a:fld>
            <a:endParaRPr lang="es-ES" altLang="es-ES">
              <a:ea typeface="MS PGothic" pitchFamily="34" charset="-128"/>
            </a:endParaRPr>
          </a:p>
        </p:txBody>
      </p:sp>
    </p:spTree>
    <p:extLst>
      <p:ext uri="{BB962C8B-B14F-4D97-AF65-F5344CB8AC3E}">
        <p14:creationId xmlns:p14="http://schemas.microsoft.com/office/powerpoint/2010/main" val="83459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5pPr>
      <a:lvl6pPr marL="457200" algn="ctr"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os.zografos@upf.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youtube.com/watch?v=9E-aJeRLmW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youtube.com/watch?v=bVzvZxW5n2Q" TargetMode="External"/><Relationship Id="rId4" Type="http://schemas.openxmlformats.org/officeDocument/2006/relationships/hyperlink" Target="https://m.youtube.com/watch?v=6y8z5bw9GO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r-XjQhOyNQ" TargetMode="External"/><Relationship Id="rId2" Type="http://schemas.openxmlformats.org/officeDocument/2006/relationships/hyperlink" Target="https://www.youtube.com/watch?v=bAgFHuFXvzc" TargetMode="External"/><Relationship Id="rId1" Type="http://schemas.openxmlformats.org/officeDocument/2006/relationships/slideLayout" Target="../slideLayouts/slideLayout2.xml"/><Relationship Id="rId4" Type="http://schemas.openxmlformats.org/officeDocument/2006/relationships/hyperlink" Target="https://www.youtube.com/watch?v=DsyCD4duIz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utama.inf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eknowwhatsup.blogspot.com.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freedombunker.co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http://stephenleahy.net"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sovietrussianow.blogspot.com.e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oop.it/topic/pd-2-0/p/4040490371/2015/04/02/none-of-the-world-s-top-industries-would-be-profitable-if-they-paid-for-the-natural-capital-they-use" TargetMode="External"/><Relationship Id="rId2" Type="http://schemas.openxmlformats.org/officeDocument/2006/relationships/hyperlink" Target="http://grist.org/business-technology/none-of-the-worlds-top-industries-would-be-profitable-if-they-paid-for-the-natural-capital-they-use/" TargetMode="Externa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biodiversityoffsets.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bc.net.au/"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pixgood.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s://theliberi.wordpress.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hyperlink" Target="http://www.fs.fed.u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christos.zografos@uab.ca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dictionary.cambridg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Class 1</a:t>
            </a:r>
            <a:br>
              <a:rPr lang="en-US" sz="4000" b="1" dirty="0"/>
            </a:br>
            <a:r>
              <a:rPr lang="en-US" sz="4000" b="1" dirty="0"/>
              <a:t>Introduction: </a:t>
            </a:r>
            <a:r>
              <a:rPr lang="en-GB" sz="4000" b="1" dirty="0"/>
              <a:t>capitalist natures </a:t>
            </a:r>
            <a:endParaRPr lang="en-US" sz="4000" b="1" dirty="0"/>
          </a:p>
        </p:txBody>
      </p:sp>
      <p:sp>
        <p:nvSpPr>
          <p:cNvPr id="3" name="Subtitle 2"/>
          <p:cNvSpPr>
            <a:spLocks noGrp="1"/>
          </p:cNvSpPr>
          <p:nvPr>
            <p:ph type="subTitle" idx="1"/>
          </p:nvPr>
        </p:nvSpPr>
        <p:spPr>
          <a:xfrm>
            <a:off x="304803" y="3886200"/>
            <a:ext cx="8517463" cy="1752600"/>
          </a:xfrm>
        </p:spPr>
        <p:txBody>
          <a:bodyPr>
            <a:noAutofit/>
          </a:bodyPr>
          <a:lstStyle/>
          <a:p>
            <a:endParaRPr lang="en-US" sz="2400" b="1" dirty="0"/>
          </a:p>
          <a:p>
            <a:r>
              <a:rPr lang="en-US" sz="2400" b="1" dirty="0"/>
              <a:t>Christos </a:t>
            </a:r>
            <a:r>
              <a:rPr lang="en-US" sz="2400" b="1" dirty="0" err="1"/>
              <a:t>Zografos</a:t>
            </a:r>
            <a:r>
              <a:rPr lang="en-US" sz="2400" b="1" dirty="0"/>
              <a:t>, PhD</a:t>
            </a:r>
            <a:endParaRPr lang="en-US" sz="1800" i="1" dirty="0">
              <a:solidFill>
                <a:srgbClr val="000000"/>
              </a:solidFill>
            </a:endParaRPr>
          </a:p>
          <a:p>
            <a:r>
              <a:rPr lang="en-US" sz="1400" dirty="0">
                <a:solidFill>
                  <a:srgbClr val="000000"/>
                </a:solidFill>
              </a:rPr>
              <a:t>Department of Political and Social Sciences, </a:t>
            </a:r>
            <a:r>
              <a:rPr lang="en-US" sz="1400" dirty="0" err="1">
                <a:solidFill>
                  <a:srgbClr val="000000"/>
                </a:solidFill>
              </a:rPr>
              <a:t>Universitat</a:t>
            </a:r>
            <a:r>
              <a:rPr lang="en-US" sz="1400" dirty="0">
                <a:solidFill>
                  <a:srgbClr val="000000"/>
                </a:solidFill>
              </a:rPr>
              <a:t> </a:t>
            </a:r>
            <a:r>
              <a:rPr lang="en-US" sz="1400" dirty="0" err="1">
                <a:solidFill>
                  <a:srgbClr val="000000"/>
                </a:solidFill>
              </a:rPr>
              <a:t>Pompeu</a:t>
            </a:r>
            <a:r>
              <a:rPr lang="en-US" sz="1400" dirty="0">
                <a:solidFill>
                  <a:srgbClr val="000000"/>
                </a:solidFill>
              </a:rPr>
              <a:t> </a:t>
            </a:r>
            <a:r>
              <a:rPr lang="en-US" sz="1400" dirty="0" err="1">
                <a:solidFill>
                  <a:srgbClr val="000000"/>
                </a:solidFill>
              </a:rPr>
              <a:t>Fabra</a:t>
            </a:r>
            <a:r>
              <a:rPr lang="en-US" sz="1400" dirty="0">
                <a:solidFill>
                  <a:srgbClr val="000000"/>
                </a:solidFill>
              </a:rPr>
              <a:t>, Barcelona, Spain</a:t>
            </a:r>
          </a:p>
          <a:p>
            <a:r>
              <a:rPr lang="en-US" sz="1400" dirty="0">
                <a:hlinkClick r:id="rId3"/>
              </a:rPr>
              <a:t>christos.zografos@upf.edu</a:t>
            </a:r>
            <a:r>
              <a:rPr lang="en-US" sz="1400" dirty="0"/>
              <a:t> </a:t>
            </a:r>
          </a:p>
        </p:txBody>
      </p:sp>
      <p:sp>
        <p:nvSpPr>
          <p:cNvPr id="4" name="Title 1"/>
          <p:cNvSpPr txBox="1">
            <a:spLocks/>
          </p:cNvSpPr>
          <p:nvPr/>
        </p:nvSpPr>
        <p:spPr>
          <a:xfrm>
            <a:off x="304804" y="394391"/>
            <a:ext cx="86360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solidFill>
                  <a:schemeClr val="tx1">
                    <a:lumMod val="50000"/>
                    <a:lumOff val="50000"/>
                  </a:schemeClr>
                </a:solidFill>
              </a:rPr>
              <a:t>Masters in Environmental Studies, 2020-21</a:t>
            </a:r>
            <a:endParaRPr lang="en-GB" sz="2400" dirty="0">
              <a:solidFill>
                <a:schemeClr val="tx1">
                  <a:lumMod val="50000"/>
                  <a:lumOff val="50000"/>
                </a:schemeClr>
              </a:solidFill>
            </a:endParaRPr>
          </a:p>
          <a:p>
            <a:r>
              <a:rPr lang="en-GB" sz="2400" dirty="0">
                <a:solidFill>
                  <a:schemeClr val="tx1">
                    <a:lumMod val="50000"/>
                    <a:lumOff val="50000"/>
                  </a:schemeClr>
                </a:solidFill>
              </a:rPr>
              <a:t>Masaryk University, Brno, Czech Republic</a:t>
            </a:r>
          </a:p>
        </p:txBody>
      </p:sp>
    </p:spTree>
    <p:extLst>
      <p:ext uri="{BB962C8B-B14F-4D97-AF65-F5344CB8AC3E}">
        <p14:creationId xmlns:p14="http://schemas.microsoft.com/office/powerpoint/2010/main" val="386566382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2. Introduction</a:t>
            </a:r>
            <a:r>
              <a:rPr lang="en-US" u="sng" baseline="0" dirty="0"/>
              <a:t> to key terms</a:t>
            </a:r>
            <a:endParaRPr lang="en-US" u="sng" dirty="0"/>
          </a:p>
        </p:txBody>
      </p:sp>
      <p:sp>
        <p:nvSpPr>
          <p:cNvPr id="4" name="Text Placeholder 3"/>
          <p:cNvSpPr>
            <a:spLocks noGrp="1"/>
          </p:cNvSpPr>
          <p:nvPr>
            <p:ph type="body" idx="1"/>
          </p:nvPr>
        </p:nvSpPr>
        <p:spPr/>
        <p:txBody>
          <a:bodyPr/>
          <a:lstStyle/>
          <a:p>
            <a:endParaRPr lang="en-US" dirty="0"/>
          </a:p>
        </p:txBody>
      </p:sp>
      <p:sp>
        <p:nvSpPr>
          <p:cNvPr id="3" name="2 Marcador de número de diapositiva"/>
          <p:cNvSpPr>
            <a:spLocks noGrp="1"/>
          </p:cNvSpPr>
          <p:nvPr>
            <p:ph type="sldNum" sz="quarter" idx="12"/>
          </p:nvPr>
        </p:nvSpPr>
        <p:spPr/>
        <p:txBody>
          <a:bodyPr/>
          <a:lstStyle/>
          <a:p>
            <a:fld id="{92A95DE6-DCE6-9B42-8136-488F24C06281}" type="slidenum">
              <a:rPr lang="en-US" smtClean="0"/>
              <a:t>10</a:t>
            </a:fld>
            <a:endParaRPr lang="en-US"/>
          </a:p>
        </p:txBody>
      </p:sp>
    </p:spTree>
    <p:extLst>
      <p:ext uri="{BB962C8B-B14F-4D97-AF65-F5344CB8AC3E}">
        <p14:creationId xmlns:p14="http://schemas.microsoft.com/office/powerpoint/2010/main" val="16370208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560B4C-D299-B146-B3E8-F932DDEE23FA}"/>
              </a:ext>
            </a:extLst>
          </p:cNvPr>
          <p:cNvSpPr>
            <a:spLocks noGrp="1"/>
          </p:cNvSpPr>
          <p:nvPr>
            <p:ph type="title"/>
          </p:nvPr>
        </p:nvSpPr>
        <p:spPr/>
        <p:txBody>
          <a:bodyPr/>
          <a:lstStyle/>
          <a:p>
            <a:r>
              <a:rPr lang="en-GB" b="1" dirty="0">
                <a:solidFill>
                  <a:srgbClr val="7030A0"/>
                </a:solidFill>
              </a:rPr>
              <a:t>ACTIVITY 1: pollution </a:t>
            </a:r>
          </a:p>
        </p:txBody>
      </p:sp>
      <p:sp>
        <p:nvSpPr>
          <p:cNvPr id="7" name="Text Placeholder 6">
            <a:extLst>
              <a:ext uri="{FF2B5EF4-FFF2-40B4-BE49-F238E27FC236}">
                <a16:creationId xmlns:a16="http://schemas.microsoft.com/office/drawing/2014/main" id="{5EB38278-884A-CE41-83E1-1A49C31BB339}"/>
              </a:ext>
            </a:extLst>
          </p:cNvPr>
          <p:cNvSpPr>
            <a:spLocks noGrp="1"/>
          </p:cNvSpPr>
          <p:nvPr>
            <p:ph type="body" idx="1"/>
          </p:nvPr>
        </p:nvSpPr>
        <p:spPr/>
        <p:txBody>
          <a:bodyPr/>
          <a:lstStyle/>
          <a:p>
            <a:r>
              <a:rPr lang="en-GB" dirty="0"/>
              <a:t>Watch:</a:t>
            </a:r>
          </a:p>
        </p:txBody>
      </p:sp>
      <p:sp>
        <p:nvSpPr>
          <p:cNvPr id="12" name="Content Placeholder 11">
            <a:extLst>
              <a:ext uri="{FF2B5EF4-FFF2-40B4-BE49-F238E27FC236}">
                <a16:creationId xmlns:a16="http://schemas.microsoft.com/office/drawing/2014/main" id="{B42CE037-DFE5-2742-AEDC-B1500A7D81F4}"/>
              </a:ext>
            </a:extLst>
          </p:cNvPr>
          <p:cNvSpPr>
            <a:spLocks noGrp="1"/>
          </p:cNvSpPr>
          <p:nvPr>
            <p:ph sz="half" idx="2"/>
          </p:nvPr>
        </p:nvSpPr>
        <p:spPr/>
        <p:txBody>
          <a:bodyPr>
            <a:normAutofit fontScale="92500" lnSpcReduction="20000"/>
          </a:bodyPr>
          <a:lstStyle/>
          <a:p>
            <a:r>
              <a:rPr lang="en-GB" dirty="0"/>
              <a:t>India pollution: Air quality reaches 'hazardous' levels in Delhi </a:t>
            </a:r>
            <a:r>
              <a:rPr lang="en-GB" dirty="0">
                <a:hlinkClick r:id="rId3"/>
              </a:rPr>
              <a:t>https://m.youtube.com/watch?v=9E-aJeRLmW8</a:t>
            </a:r>
            <a:endParaRPr lang="en-GB" dirty="0"/>
          </a:p>
          <a:p>
            <a:r>
              <a:rPr lang="en-GB" dirty="0"/>
              <a:t>Ground Report: Why Farmers Are Burning Stubble In Punjab</a:t>
            </a:r>
            <a:br>
              <a:rPr lang="en-GB" dirty="0"/>
            </a:br>
            <a:r>
              <a:rPr lang="en-GB" dirty="0">
                <a:hlinkClick r:id="rId4"/>
              </a:rPr>
              <a:t>https://m.youtube.com/watch?v=6y8z5bw9GO4</a:t>
            </a:r>
            <a:endParaRPr lang="en-GB" dirty="0"/>
          </a:p>
          <a:p>
            <a:r>
              <a:rPr lang="es-ES" dirty="0" err="1"/>
              <a:t>Watch</a:t>
            </a:r>
            <a:r>
              <a:rPr lang="es-ES" dirty="0"/>
              <a:t>: </a:t>
            </a:r>
            <a:r>
              <a:rPr lang="es-ES" dirty="0" err="1"/>
              <a:t>What</a:t>
            </a:r>
            <a:r>
              <a:rPr lang="es-ES" dirty="0"/>
              <a:t> </a:t>
            </a:r>
            <a:r>
              <a:rPr lang="es-ES" dirty="0" err="1"/>
              <a:t>makes</a:t>
            </a:r>
            <a:r>
              <a:rPr lang="es-ES" dirty="0"/>
              <a:t> </a:t>
            </a:r>
            <a:r>
              <a:rPr lang="es-ES" dirty="0" err="1"/>
              <a:t>Delhi's</a:t>
            </a:r>
            <a:r>
              <a:rPr lang="es-ES" dirty="0"/>
              <a:t> air so </a:t>
            </a:r>
            <a:r>
              <a:rPr lang="es-ES" dirty="0" err="1"/>
              <a:t>deadly</a:t>
            </a:r>
            <a:r>
              <a:rPr lang="es-ES" dirty="0"/>
              <a:t>: </a:t>
            </a:r>
            <a:r>
              <a:rPr lang="es-ES" dirty="0">
                <a:hlinkClick r:id="rId5"/>
              </a:rPr>
              <a:t>https://www.youtube.com/watch?v=bVzvZxW5n2Q</a:t>
            </a:r>
            <a:endParaRPr lang="en-GB" dirty="0"/>
          </a:p>
        </p:txBody>
      </p:sp>
      <p:sp>
        <p:nvSpPr>
          <p:cNvPr id="8" name="Text Placeholder 7">
            <a:extLst>
              <a:ext uri="{FF2B5EF4-FFF2-40B4-BE49-F238E27FC236}">
                <a16:creationId xmlns:a16="http://schemas.microsoft.com/office/drawing/2014/main" id="{39EB6FC6-EB3C-C749-B25C-A36027E03C9E}"/>
              </a:ext>
            </a:extLst>
          </p:cNvPr>
          <p:cNvSpPr>
            <a:spLocks noGrp="1"/>
          </p:cNvSpPr>
          <p:nvPr>
            <p:ph type="body" sz="quarter" idx="3"/>
          </p:nvPr>
        </p:nvSpPr>
        <p:spPr/>
        <p:txBody>
          <a:bodyPr/>
          <a:lstStyle/>
          <a:p>
            <a:r>
              <a:rPr lang="en-GB" dirty="0"/>
              <a:t>Questions, discuss:</a:t>
            </a:r>
          </a:p>
        </p:txBody>
      </p:sp>
      <p:sp>
        <p:nvSpPr>
          <p:cNvPr id="9" name="Content Placeholder 8">
            <a:extLst>
              <a:ext uri="{FF2B5EF4-FFF2-40B4-BE49-F238E27FC236}">
                <a16:creationId xmlns:a16="http://schemas.microsoft.com/office/drawing/2014/main" id="{D70F9558-DFA1-2B42-AE82-E17965E7137B}"/>
              </a:ext>
            </a:extLst>
          </p:cNvPr>
          <p:cNvSpPr>
            <a:spLocks noGrp="1"/>
          </p:cNvSpPr>
          <p:nvPr>
            <p:ph sz="quarter" idx="4"/>
          </p:nvPr>
        </p:nvSpPr>
        <p:spPr/>
        <p:txBody>
          <a:bodyPr/>
          <a:lstStyle/>
          <a:p>
            <a:pPr marL="514350" indent="-514350">
              <a:buFont typeface="+mj-lt"/>
              <a:buAutoNum type="arabicPeriod"/>
            </a:pPr>
            <a:endParaRPr lang="en-GB" dirty="0"/>
          </a:p>
          <a:p>
            <a:pPr marL="514350" indent="-514350">
              <a:buFont typeface="+mj-lt"/>
              <a:buAutoNum type="arabicPeriod"/>
            </a:pPr>
            <a:r>
              <a:rPr lang="en-GB" dirty="0"/>
              <a:t>What goes on here? Who suffers? </a:t>
            </a:r>
          </a:p>
          <a:p>
            <a:pPr marL="514350" indent="-514350">
              <a:buFont typeface="+mj-lt"/>
              <a:buAutoNum type="arabicPeriod"/>
            </a:pPr>
            <a:r>
              <a:rPr lang="en-GB" dirty="0"/>
              <a:t>What are the causes of this? </a:t>
            </a:r>
          </a:p>
          <a:p>
            <a:pPr lvl="1"/>
            <a:r>
              <a:rPr lang="en-GB" dirty="0"/>
              <a:t>Why are there such levels of pollution? </a:t>
            </a:r>
          </a:p>
          <a:p>
            <a:pPr marL="514350" indent="-514350">
              <a:buFont typeface="+mj-lt"/>
              <a:buAutoNum type="arabicPeriod"/>
            </a:pPr>
            <a:r>
              <a:rPr lang="en-GB" dirty="0"/>
              <a:t>What can be done? </a:t>
            </a:r>
          </a:p>
          <a:p>
            <a:endParaRPr lang="en-GB" dirty="0"/>
          </a:p>
        </p:txBody>
      </p:sp>
      <p:sp>
        <p:nvSpPr>
          <p:cNvPr id="3" name="Slide Number Placeholder 2">
            <a:extLst>
              <a:ext uri="{FF2B5EF4-FFF2-40B4-BE49-F238E27FC236}">
                <a16:creationId xmlns:a16="http://schemas.microsoft.com/office/drawing/2014/main" id="{13A78157-D6D9-7649-AAEB-4655ABF1A9E7}"/>
              </a:ext>
            </a:extLst>
          </p:cNvPr>
          <p:cNvSpPr>
            <a:spLocks noGrp="1"/>
          </p:cNvSpPr>
          <p:nvPr>
            <p:ph type="sldNum" sz="quarter" idx="12"/>
          </p:nvPr>
        </p:nvSpPr>
        <p:spPr/>
        <p:txBody>
          <a:bodyPr/>
          <a:lstStyle/>
          <a:p>
            <a:fld id="{92A95DE6-DCE6-9B42-8136-488F24C06281}" type="slidenum">
              <a:rPr lang="en-US" smtClean="0"/>
              <a:pPr/>
              <a:t>11</a:t>
            </a:fld>
            <a:endParaRPr lang="en-US" dirty="0"/>
          </a:p>
        </p:txBody>
      </p:sp>
    </p:spTree>
    <p:extLst>
      <p:ext uri="{BB962C8B-B14F-4D97-AF65-F5344CB8AC3E}">
        <p14:creationId xmlns:p14="http://schemas.microsoft.com/office/powerpoint/2010/main" val="14546138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blinds(horizontal)">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Fields and disciplines</a:t>
            </a:r>
          </a:p>
        </p:txBody>
      </p:sp>
      <p:sp>
        <p:nvSpPr>
          <p:cNvPr id="7" name="Content Placeholder 6"/>
          <p:cNvSpPr>
            <a:spLocks noGrp="1"/>
          </p:cNvSpPr>
          <p:nvPr>
            <p:ph idx="1"/>
          </p:nvPr>
        </p:nvSpPr>
        <p:spPr/>
        <p:txBody>
          <a:bodyPr>
            <a:normAutofit/>
          </a:bodyPr>
          <a:lstStyle/>
          <a:p>
            <a:pPr marL="0" lvl="1" indent="0">
              <a:buNone/>
            </a:pPr>
            <a:r>
              <a:rPr lang="en-US" sz="2400" dirty="0"/>
              <a:t>Main ones used in course</a:t>
            </a:r>
          </a:p>
          <a:p>
            <a:pPr marL="342900" lvl="1" indent="-342900"/>
            <a:r>
              <a:rPr lang="en-US" dirty="0"/>
              <a:t>Study: interaction humans – environment </a:t>
            </a:r>
          </a:p>
          <a:p>
            <a:r>
              <a:rPr lang="en-US" dirty="0"/>
              <a:t>Political ecology</a:t>
            </a:r>
          </a:p>
          <a:p>
            <a:pPr marL="457200" lvl="1" indent="0">
              <a:buNone/>
            </a:pPr>
            <a:r>
              <a:rPr lang="en-US" sz="1200" dirty="0"/>
              <a:t>Environmental change and its consequences</a:t>
            </a:r>
          </a:p>
          <a:p>
            <a:pPr lvl="1"/>
            <a:r>
              <a:rPr lang="en-US" sz="1200" dirty="0"/>
              <a:t>The causes of change </a:t>
            </a:r>
          </a:p>
          <a:p>
            <a:pPr lvl="1"/>
            <a:r>
              <a:rPr lang="en-US" sz="1200" dirty="0"/>
              <a:t>Power and politics: analytical concepts </a:t>
            </a:r>
            <a:r>
              <a:rPr lang="en-US" sz="1200" dirty="0">
                <a:solidFill>
                  <a:schemeClr val="bg1">
                    <a:lumMod val="50000"/>
                  </a:schemeClr>
                </a:solidFill>
              </a:rPr>
              <a:t>(more: later)</a:t>
            </a:r>
          </a:p>
          <a:p>
            <a:pPr lvl="1"/>
            <a:endParaRPr lang="en-US" sz="1800" dirty="0"/>
          </a:p>
          <a:p>
            <a:r>
              <a:rPr lang="en-US" dirty="0"/>
              <a:t>Environmental history</a:t>
            </a:r>
          </a:p>
          <a:p>
            <a:pPr marL="457200" lvl="1" indent="0">
              <a:buNone/>
            </a:pPr>
            <a:r>
              <a:rPr lang="en-US" sz="1200" dirty="0"/>
              <a:t>Human interaction with natural world over time</a:t>
            </a:r>
          </a:p>
          <a:p>
            <a:pPr lvl="1"/>
            <a:r>
              <a:rPr lang="en-US" sz="1200" dirty="0"/>
              <a:t>How humans shape their environment </a:t>
            </a:r>
          </a:p>
          <a:p>
            <a:pPr lvl="1"/>
            <a:r>
              <a:rPr lang="en-US" sz="1200" dirty="0"/>
              <a:t>How they are shaped by it: active role played by nature in human affairs (agency of nature)</a:t>
            </a:r>
          </a:p>
        </p:txBody>
      </p:sp>
      <p:sp>
        <p:nvSpPr>
          <p:cNvPr id="5" name="Slide Number Placeholder 4"/>
          <p:cNvSpPr>
            <a:spLocks noGrp="1"/>
          </p:cNvSpPr>
          <p:nvPr>
            <p:ph type="sldNum" sz="quarter" idx="12"/>
          </p:nvPr>
        </p:nvSpPr>
        <p:spPr/>
        <p:txBody>
          <a:bodyPr/>
          <a:lstStyle/>
          <a:p>
            <a:fld id="{92A95DE6-DCE6-9B42-8136-488F24C06281}" type="slidenum">
              <a:rPr lang="en-US" smtClean="0"/>
              <a:t>12</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9" y="2828358"/>
            <a:ext cx="912164" cy="13267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675" y="3952218"/>
            <a:ext cx="1038384" cy="1507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6216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wipe(left)">
                                      <p:cBhvr>
                                        <p:cTn id="10" dur="500"/>
                                        <p:tgtEl>
                                          <p:spTgt spid="7">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wipe(left)">
                                      <p:cBhvr>
                                        <p:cTn id="13" dur="500"/>
                                        <p:tgtEl>
                                          <p:spTgt spid="7">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wipe(left)">
                                      <p:cBhvr>
                                        <p:cTn id="16" dur="500"/>
                                        <p:tgtEl>
                                          <p:spTgt spid="7">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ssolve">
                                      <p:cBhvr>
                                        <p:cTn id="19" dur="1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wipe(left)">
                                      <p:cBhvr>
                                        <p:cTn id="24" dur="500"/>
                                        <p:tgtEl>
                                          <p:spTgt spid="7">
                                            <p:txEl>
                                              <p:pRg st="7" end="7"/>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wipe(left)">
                                      <p:cBhvr>
                                        <p:cTn id="27" dur="500"/>
                                        <p:tgtEl>
                                          <p:spTgt spid="7">
                                            <p:txEl>
                                              <p:pRg st="8" end="8"/>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wipe(left)">
                                      <p:cBhvr>
                                        <p:cTn id="30" dur="500"/>
                                        <p:tgtEl>
                                          <p:spTgt spid="7">
                                            <p:txEl>
                                              <p:pRg st="9" end="9"/>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wipe(left)">
                                      <p:cBhvr>
                                        <p:cTn id="33" dur="500"/>
                                        <p:tgtEl>
                                          <p:spTgt spid="7">
                                            <p:txEl>
                                              <p:pRg st="10" end="1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dissolve">
                                      <p:cBhvr>
                                        <p:cTn id="3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s-ES"/>
              <a:t>Political ecology (Simsik, 2007)</a:t>
            </a:r>
          </a:p>
        </p:txBody>
      </p:sp>
      <p:sp>
        <p:nvSpPr>
          <p:cNvPr id="26627" name="Content Placeholder 2"/>
          <p:cNvSpPr>
            <a:spLocks noGrp="1"/>
          </p:cNvSpPr>
          <p:nvPr>
            <p:ph sz="half" idx="1"/>
          </p:nvPr>
        </p:nvSpPr>
        <p:spPr>
          <a:xfrm>
            <a:off x="457200" y="1600200"/>
            <a:ext cx="5105400" cy="4525963"/>
          </a:xfrm>
        </p:spPr>
        <p:txBody>
          <a:bodyPr>
            <a:normAutofit/>
          </a:bodyPr>
          <a:lstStyle/>
          <a:p>
            <a:pPr eaLnBrk="1" hangingPunct="1"/>
            <a:r>
              <a:rPr lang="en-US" altLang="es-ES" sz="2400" dirty="0"/>
              <a:t>F</a:t>
            </a:r>
            <a:r>
              <a:rPr lang="en-GB" altLang="es-ES" sz="2400" dirty="0" err="1"/>
              <a:t>ield</a:t>
            </a:r>
            <a:r>
              <a:rPr lang="en-GB" altLang="es-ES" sz="2400" dirty="0"/>
              <a:t>: to understand relationship human societies – nature</a:t>
            </a:r>
          </a:p>
          <a:p>
            <a:pPr eaLnBrk="1" hangingPunct="1"/>
            <a:r>
              <a:rPr lang="en-US" altLang="es-ES" sz="2400" dirty="0"/>
              <a:t>E</a:t>
            </a:r>
            <a:r>
              <a:rPr lang="en-GB" altLang="es-ES" sz="2400" dirty="0" err="1"/>
              <a:t>nvironmental</a:t>
            </a:r>
            <a:r>
              <a:rPr lang="en-GB" altLang="es-ES" sz="2400" dirty="0"/>
              <a:t> change is intrinsically </a:t>
            </a:r>
            <a:r>
              <a:rPr lang="en-GB" altLang="es-ES" sz="2400" b="1" dirty="0"/>
              <a:t>political</a:t>
            </a:r>
          </a:p>
          <a:p>
            <a:pPr lvl="1" eaLnBrk="1" hangingPunct="1"/>
            <a:r>
              <a:rPr lang="en-US" altLang="es-ES" sz="1800" dirty="0"/>
              <a:t>D</a:t>
            </a:r>
            <a:r>
              <a:rPr lang="en-GB" altLang="es-ES" sz="1800" dirty="0" err="1"/>
              <a:t>ecisions</a:t>
            </a:r>
            <a:r>
              <a:rPr lang="en-GB" altLang="es-ES" sz="1800" dirty="0"/>
              <a:t> (e.g. policy)</a:t>
            </a:r>
          </a:p>
          <a:p>
            <a:pPr lvl="1" eaLnBrk="1" hangingPunct="1"/>
            <a:r>
              <a:rPr lang="en-US" altLang="es-ES" sz="1800" dirty="0"/>
              <a:t>C</a:t>
            </a:r>
            <a:r>
              <a:rPr lang="en-GB" altLang="es-ES" sz="1800" dirty="0" err="1"/>
              <a:t>onsequences</a:t>
            </a:r>
            <a:r>
              <a:rPr lang="en-GB" altLang="es-ES" sz="1800" dirty="0"/>
              <a:t> (e.g. environmental conflict)</a:t>
            </a:r>
          </a:p>
          <a:p>
            <a:pPr eaLnBrk="1" hangingPunct="1"/>
            <a:r>
              <a:rPr lang="en-US" altLang="es-ES" sz="2400" dirty="0"/>
              <a:t>E</a:t>
            </a:r>
            <a:r>
              <a:rPr lang="en-GB" altLang="es-ES" sz="2400" dirty="0" err="1"/>
              <a:t>nvironmental</a:t>
            </a:r>
            <a:r>
              <a:rPr lang="en-GB" altLang="es-ES" sz="2400" dirty="0"/>
              <a:t> change: </a:t>
            </a:r>
            <a:r>
              <a:rPr lang="en-GB" altLang="es-ES" sz="2400" dirty="0" err="1"/>
              <a:t>unqueal</a:t>
            </a:r>
            <a:r>
              <a:rPr lang="en-GB" altLang="es-ES" sz="2400" dirty="0"/>
              <a:t> distribution of ‘goods’ (benefits) and ‘</a:t>
            </a:r>
            <a:r>
              <a:rPr lang="en-GB" altLang="es-ES" sz="2400" dirty="0" err="1"/>
              <a:t>bads</a:t>
            </a:r>
            <a:r>
              <a:rPr lang="en-GB" altLang="es-ES" sz="2400" dirty="0"/>
              <a:t>’ (costs)</a:t>
            </a:r>
          </a:p>
          <a:p>
            <a:pPr lvl="1" eaLnBrk="1" hangingPunct="1"/>
            <a:r>
              <a:rPr lang="en-US" altLang="es-ES" sz="1800" dirty="0"/>
              <a:t>Winners and losers -&gt; g</a:t>
            </a:r>
            <a:r>
              <a:rPr lang="en-GB" altLang="es-ES" sz="1800" dirty="0" err="1"/>
              <a:t>eneration</a:t>
            </a:r>
            <a:r>
              <a:rPr lang="en-GB" altLang="es-ES" sz="1800" dirty="0"/>
              <a:t> of conflict</a:t>
            </a:r>
          </a:p>
          <a:p>
            <a:pPr lvl="1" eaLnBrk="1" hangingPunct="1"/>
            <a:endParaRPr lang="en-GB" altLang="es-ES" sz="1800" dirty="0"/>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070AAB2-131C-450B-860F-55339C20127D}" type="slidenum">
              <a:rPr lang="es-ES" altLang="es-ES" sz="1200">
                <a:solidFill>
                  <a:srgbClr val="898989"/>
                </a:solidFill>
                <a:latin typeface="Calibri" pitchFamily="34" charset="0"/>
              </a:rPr>
              <a:pPr eaLnBrk="1" hangingPunct="1"/>
              <a:t>13</a:t>
            </a:fld>
            <a:endParaRPr lang="es-ES" altLang="es-ES" sz="1200">
              <a:solidFill>
                <a:srgbClr val="898989"/>
              </a:solidFill>
              <a:latin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1" y="1853925"/>
            <a:ext cx="2273300" cy="33852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1145926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Politics</a:t>
            </a:r>
            <a:endParaRPr lang="es-ES" b="1" i="1" dirty="0"/>
          </a:p>
        </p:txBody>
      </p:sp>
      <p:sp>
        <p:nvSpPr>
          <p:cNvPr id="3" name="2 Marcador de contenido"/>
          <p:cNvSpPr>
            <a:spLocks noGrp="1"/>
          </p:cNvSpPr>
          <p:nvPr>
            <p:ph idx="1"/>
          </p:nvPr>
        </p:nvSpPr>
        <p:spPr>
          <a:xfrm>
            <a:off x="457200" y="1600200"/>
            <a:ext cx="8432800" cy="4525963"/>
          </a:xfrm>
        </p:spPr>
        <p:txBody>
          <a:bodyPr>
            <a:noAutofit/>
          </a:bodyPr>
          <a:lstStyle/>
          <a:p>
            <a:r>
              <a:rPr lang="en-US" sz="2400" dirty="0"/>
              <a:t>Not confined to a particular sphere (e.g. government, the state)</a:t>
            </a:r>
          </a:p>
          <a:p>
            <a:r>
              <a:rPr lang="en-US" sz="2400" dirty="0"/>
              <a:t>Concerns production, distribution and use of resources in the course of social existence</a:t>
            </a:r>
          </a:p>
          <a:p>
            <a:r>
              <a:rPr lang="en-US" sz="2400" dirty="0"/>
              <a:t>At work in </a:t>
            </a:r>
            <a:r>
              <a:rPr lang="en-US" sz="2400" u="sng" dirty="0"/>
              <a:t>all social activities </a:t>
            </a:r>
            <a:r>
              <a:rPr lang="en-US" sz="2400" dirty="0"/>
              <a:t>and every corner of human existence</a:t>
            </a:r>
            <a:endParaRPr lang="en-GB" sz="2400" dirty="0"/>
          </a:p>
          <a:p>
            <a:pPr lvl="1"/>
            <a:r>
              <a:rPr lang="en-US" sz="2000" dirty="0" err="1"/>
              <a:t>Leftwich</a:t>
            </a:r>
            <a:r>
              <a:rPr lang="en-US" sz="2000" dirty="0"/>
              <a:t> (1984): at heart of </a:t>
            </a:r>
            <a:r>
              <a:rPr lang="en-US" sz="2000" i="1" dirty="0"/>
              <a:t>all </a:t>
            </a:r>
            <a:r>
              <a:rPr lang="en-US" sz="2000" dirty="0"/>
              <a:t>collective social activity, formal and informal, public and private, in </a:t>
            </a:r>
            <a:r>
              <a:rPr lang="en-US" sz="2000" i="1" dirty="0"/>
              <a:t>all </a:t>
            </a:r>
            <a:r>
              <a:rPr lang="en-US" sz="2000" dirty="0"/>
              <a:t>human groups, institutions &amp; societies</a:t>
            </a:r>
            <a:endParaRPr lang="en-GB" sz="2000" dirty="0"/>
          </a:p>
          <a:p>
            <a:r>
              <a:rPr lang="en-US" sz="2400" dirty="0"/>
              <a:t>Takes place at every level of social interaction within families, amongst small groups of friends just as much as amongst nations and on the global stage</a:t>
            </a:r>
          </a:p>
          <a:p>
            <a:r>
              <a:rPr lang="en-US" sz="2400" dirty="0"/>
              <a:t>Radical feminist assertion: 'the personal is the political’</a:t>
            </a:r>
          </a:p>
        </p:txBody>
      </p:sp>
      <p:sp>
        <p:nvSpPr>
          <p:cNvPr id="4" name="3 Marcador de número de diapositiva"/>
          <p:cNvSpPr>
            <a:spLocks noGrp="1"/>
          </p:cNvSpPr>
          <p:nvPr>
            <p:ph type="sldNum" sz="quarter" idx="12"/>
          </p:nvPr>
        </p:nvSpPr>
        <p:spPr/>
        <p:txBody>
          <a:bodyPr/>
          <a:lstStyle/>
          <a:p>
            <a:fld id="{F7C90177-EA6D-45EF-8E78-0F63C29DC311}" type="slidenum">
              <a:rPr lang="es-ES" altLang="es-ES" smtClean="0"/>
              <a:pPr/>
              <a:t>14</a:t>
            </a:fld>
            <a:endParaRPr lang="es-ES" altLang="es-ES"/>
          </a:p>
        </p:txBody>
      </p:sp>
    </p:spTree>
    <p:extLst>
      <p:ext uri="{BB962C8B-B14F-4D97-AF65-F5344CB8AC3E}">
        <p14:creationId xmlns:p14="http://schemas.microsoft.com/office/powerpoint/2010/main" val="43119179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W</a:t>
            </a:r>
            <a:r>
              <a:rPr lang="en-GB" dirty="0"/>
              <a:t>hat do we mean by “political” in PE?</a:t>
            </a:r>
            <a:endParaRPr lang="es-ES" dirty="0"/>
          </a:p>
        </p:txBody>
      </p:sp>
      <p:sp>
        <p:nvSpPr>
          <p:cNvPr id="3" name="2 Marcador de contenido"/>
          <p:cNvSpPr>
            <a:spLocks noGrp="1"/>
          </p:cNvSpPr>
          <p:nvPr>
            <p:ph sz="half" idx="1"/>
          </p:nvPr>
        </p:nvSpPr>
        <p:spPr>
          <a:xfrm>
            <a:off x="457200" y="1600200"/>
            <a:ext cx="5257800" cy="4525963"/>
          </a:xfrm>
        </p:spPr>
        <p:txBody>
          <a:bodyPr>
            <a:normAutofit fontScale="92500" lnSpcReduction="10000"/>
          </a:bodyPr>
          <a:lstStyle/>
          <a:p>
            <a:pPr marL="342900" lvl="1" indent="-342900">
              <a:buFont typeface="Arial" pitchFamily="34" charset="0"/>
              <a:buChar char="•"/>
            </a:pPr>
            <a:r>
              <a:rPr lang="en-GB" sz="3000" dirty="0"/>
              <a:t>Politics as power</a:t>
            </a:r>
            <a:endParaRPr lang="en-GB" altLang="es-ES" sz="3000" dirty="0"/>
          </a:p>
          <a:p>
            <a:pPr lvl="1"/>
            <a:r>
              <a:rPr lang="en-GB" altLang="es-ES" sz="2600" dirty="0"/>
              <a:t>Power as a key </a:t>
            </a:r>
            <a:r>
              <a:rPr lang="en-GB" altLang="es-ES" sz="2600" b="1" i="1" dirty="0"/>
              <a:t>analytical</a:t>
            </a:r>
            <a:r>
              <a:rPr lang="en-GB" altLang="es-ES" sz="2600" dirty="0"/>
              <a:t> term for studying politics</a:t>
            </a:r>
          </a:p>
          <a:p>
            <a:pPr lvl="1"/>
            <a:endParaRPr lang="en-GB" altLang="es-ES" sz="2400" dirty="0"/>
          </a:p>
          <a:p>
            <a:r>
              <a:rPr lang="en-GB" altLang="es-ES" sz="3000" dirty="0"/>
              <a:t>In political ecology: </a:t>
            </a:r>
          </a:p>
          <a:p>
            <a:pPr lvl="1"/>
            <a:r>
              <a:rPr lang="en-GB" altLang="es-ES" sz="2600" dirty="0"/>
              <a:t>Power as a social </a:t>
            </a:r>
            <a:r>
              <a:rPr lang="en-GB" altLang="es-ES" sz="2600" b="1" dirty="0"/>
              <a:t>relation</a:t>
            </a:r>
            <a:r>
              <a:rPr lang="en-GB" altLang="es-ES" sz="2600" dirty="0"/>
              <a:t> built on </a:t>
            </a:r>
            <a:r>
              <a:rPr lang="en-GB" altLang="es-ES" sz="2600" b="1" dirty="0"/>
              <a:t>asymmetrical</a:t>
            </a:r>
            <a:r>
              <a:rPr lang="en-GB" altLang="es-ES" sz="2600" dirty="0"/>
              <a:t> distributions of resources and risks (</a:t>
            </a:r>
            <a:r>
              <a:rPr lang="en-GB" altLang="es-ES" sz="2200" dirty="0" err="1"/>
              <a:t>Hornborg</a:t>
            </a:r>
            <a:r>
              <a:rPr lang="en-GB" altLang="es-ES" sz="2200" dirty="0"/>
              <a:t>, 2001</a:t>
            </a:r>
            <a:r>
              <a:rPr lang="en-GB" altLang="es-ES" sz="2600" dirty="0"/>
              <a:t>)</a:t>
            </a:r>
          </a:p>
          <a:p>
            <a:pPr lvl="1"/>
            <a:r>
              <a:rPr lang="en-US" sz="2600" dirty="0"/>
              <a:t>So, we s</a:t>
            </a:r>
            <a:r>
              <a:rPr lang="en-GB" sz="2600" dirty="0" err="1"/>
              <a:t>tudy</a:t>
            </a:r>
            <a:r>
              <a:rPr lang="en-GB" sz="2600" dirty="0"/>
              <a:t>: </a:t>
            </a:r>
            <a:r>
              <a:rPr lang="en-GB" sz="2600" b="1" dirty="0"/>
              <a:t>practices</a:t>
            </a:r>
            <a:r>
              <a:rPr lang="en-GB" sz="2600" dirty="0"/>
              <a:t> and </a:t>
            </a:r>
            <a:r>
              <a:rPr lang="en-GB" sz="2600" b="1" dirty="0"/>
              <a:t>processes</a:t>
            </a:r>
            <a:r>
              <a:rPr lang="en-GB" sz="2600" dirty="0"/>
              <a:t> through which power is </a:t>
            </a:r>
            <a:r>
              <a:rPr lang="en-GB" sz="2600" i="1" dirty="0"/>
              <a:t>yielded and negotiated </a:t>
            </a:r>
            <a:r>
              <a:rPr lang="en-GB" sz="2600" dirty="0"/>
              <a:t>(</a:t>
            </a:r>
            <a:r>
              <a:rPr lang="en-GB" sz="2200" dirty="0"/>
              <a:t>Paulson et al., 2005</a:t>
            </a:r>
            <a:r>
              <a:rPr lang="en-GB" sz="2600" dirty="0"/>
              <a:t>)</a:t>
            </a:r>
            <a:endParaRPr lang="en-GB" altLang="es-ES" sz="2600" dirty="0"/>
          </a:p>
          <a:p>
            <a:pPr marL="0" indent="0">
              <a:buNone/>
            </a:pPr>
            <a:endParaRPr lang="es-ES" dirty="0"/>
          </a:p>
        </p:txBody>
      </p:sp>
      <p:sp>
        <p:nvSpPr>
          <p:cNvPr id="4" name="3 Marcador de número de diapositiva"/>
          <p:cNvSpPr>
            <a:spLocks noGrp="1"/>
          </p:cNvSpPr>
          <p:nvPr>
            <p:ph type="sldNum" sz="quarter" idx="12"/>
          </p:nvPr>
        </p:nvSpPr>
        <p:spPr/>
        <p:txBody>
          <a:bodyPr/>
          <a:lstStyle/>
          <a:p>
            <a:fld id="{F7C90177-EA6D-45EF-8E78-0F63C29DC311}" type="slidenum">
              <a:rPr lang="es-ES" altLang="es-ES" smtClean="0"/>
              <a:pPr/>
              <a:t>15</a:t>
            </a:fld>
            <a:endParaRPr lang="es-ES" altLang="es-ES"/>
          </a:p>
        </p:txBody>
      </p:sp>
      <p:sp>
        <p:nvSpPr>
          <p:cNvPr id="6" name="AutoShape 4" descr="Image result for paulson susan geezon lisa politics sp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2217738"/>
            <a:ext cx="1704975" cy="2676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7076541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Defining</a:t>
            </a:r>
            <a:r>
              <a:rPr lang="en-GB" b="1" dirty="0"/>
              <a:t> </a:t>
            </a:r>
            <a:r>
              <a:rPr lang="en-GB" b="1" i="1" dirty="0"/>
              <a:t>Power</a:t>
            </a:r>
            <a:endParaRPr lang="es-ES" i="1" dirty="0"/>
          </a:p>
        </p:txBody>
      </p:sp>
      <p:sp>
        <p:nvSpPr>
          <p:cNvPr id="3" name="2 Marcador de contenido"/>
          <p:cNvSpPr>
            <a:spLocks noGrp="1"/>
          </p:cNvSpPr>
          <p:nvPr>
            <p:ph sz="half" idx="1"/>
          </p:nvPr>
        </p:nvSpPr>
        <p:spPr>
          <a:xfrm>
            <a:off x="457200" y="1600200"/>
            <a:ext cx="4889500" cy="4525963"/>
          </a:xfrm>
        </p:spPr>
        <p:txBody>
          <a:bodyPr>
            <a:normAutofit lnSpcReduction="10000"/>
          </a:bodyPr>
          <a:lstStyle/>
          <a:p>
            <a:pPr>
              <a:buFont typeface="Wingdings" charset="2"/>
              <a:buChar char="v"/>
            </a:pPr>
            <a:r>
              <a:rPr lang="en-GB" altLang="es-ES" sz="2800" dirty="0"/>
              <a:t>But what exactly is/ do we mean by power?</a:t>
            </a:r>
          </a:p>
          <a:p>
            <a:pPr lvl="1">
              <a:buFont typeface="Wingdings" charset="2"/>
              <a:buChar char="Ø"/>
            </a:pPr>
            <a:r>
              <a:rPr lang="en-GB" altLang="es-ES" sz="2400" dirty="0"/>
              <a:t>Max Weber: “</a:t>
            </a:r>
            <a:r>
              <a:rPr lang="en-GB" altLang="es-ES" sz="2400" i="1" dirty="0"/>
              <a:t>chance of a man or a number of men to realise their own will in a social action even against the resistance of others</a:t>
            </a:r>
            <a:r>
              <a:rPr lang="en-GB" altLang="es-ES" sz="2400" dirty="0"/>
              <a:t>”</a:t>
            </a:r>
          </a:p>
          <a:p>
            <a:r>
              <a:rPr lang="en-GB" altLang="es-ES" sz="2800" dirty="0"/>
              <a:t>In political ecology: </a:t>
            </a:r>
          </a:p>
          <a:p>
            <a:pPr lvl="1"/>
            <a:r>
              <a:rPr lang="en-GB" altLang="es-ES" sz="2400" dirty="0"/>
              <a:t>Two ways of understanding and studying power (how it operates) </a:t>
            </a:r>
          </a:p>
          <a:p>
            <a:pPr lvl="1"/>
            <a:endParaRPr lang="en-GB" altLang="es-ES" dirty="0"/>
          </a:p>
          <a:p>
            <a:endParaRPr lang="es-ES" dirty="0"/>
          </a:p>
        </p:txBody>
      </p:sp>
      <p:sp>
        <p:nvSpPr>
          <p:cNvPr id="4" name="3 Marcador de número de diapositiva"/>
          <p:cNvSpPr>
            <a:spLocks noGrp="1"/>
          </p:cNvSpPr>
          <p:nvPr>
            <p:ph type="sldNum" sz="quarter" idx="12"/>
          </p:nvPr>
        </p:nvSpPr>
        <p:spPr/>
        <p:txBody>
          <a:bodyPr/>
          <a:lstStyle/>
          <a:p>
            <a:fld id="{F7C90177-EA6D-45EF-8E78-0F63C29DC311}" type="slidenum">
              <a:rPr lang="es-ES" altLang="es-ES" smtClean="0"/>
              <a:pPr/>
              <a:t>16</a:t>
            </a:fld>
            <a:endParaRPr lang="es-ES" alt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712913"/>
            <a:ext cx="2489200" cy="3824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5600700" y="5537200"/>
            <a:ext cx="2489200" cy="215444"/>
          </a:xfrm>
          <a:prstGeom prst="rect">
            <a:avLst/>
          </a:prstGeom>
          <a:noFill/>
        </p:spPr>
        <p:txBody>
          <a:bodyPr wrap="square" rtlCol="0">
            <a:spAutoFit/>
          </a:bodyPr>
          <a:lstStyle/>
          <a:p>
            <a:r>
              <a:rPr lang="en-GB" sz="800" dirty="0"/>
              <a:t>Source: Public Domain</a:t>
            </a:r>
            <a:endParaRPr lang="es-ES" sz="8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12913"/>
            <a:ext cx="2895600" cy="3824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72095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n-US" dirty="0"/>
              <a:t>T</a:t>
            </a:r>
            <a:r>
              <a:rPr lang="en-GB" dirty="0" err="1"/>
              <a:t>wo</a:t>
            </a:r>
            <a:r>
              <a:rPr lang="en-GB" dirty="0"/>
              <a:t> types of power</a:t>
            </a:r>
            <a:endParaRPr lang="es-ES" dirty="0"/>
          </a:p>
        </p:txBody>
      </p:sp>
      <p:sp>
        <p:nvSpPr>
          <p:cNvPr id="7" name="6 Marcador de texto"/>
          <p:cNvSpPr>
            <a:spLocks noGrp="1"/>
          </p:cNvSpPr>
          <p:nvPr>
            <p:ph type="body" idx="1"/>
          </p:nvPr>
        </p:nvSpPr>
        <p:spPr/>
        <p:txBody>
          <a:bodyPr/>
          <a:lstStyle/>
          <a:p>
            <a:r>
              <a:rPr lang="en-GB" dirty="0"/>
              <a:t>Sovereign power</a:t>
            </a:r>
            <a:endParaRPr lang="es-ES" dirty="0"/>
          </a:p>
        </p:txBody>
      </p:sp>
      <p:sp>
        <p:nvSpPr>
          <p:cNvPr id="8" name="7 Marcador de contenido"/>
          <p:cNvSpPr>
            <a:spLocks noGrp="1"/>
          </p:cNvSpPr>
          <p:nvPr>
            <p:ph sz="half" idx="2"/>
          </p:nvPr>
        </p:nvSpPr>
        <p:spPr/>
        <p:txBody>
          <a:bodyPr/>
          <a:lstStyle/>
          <a:p>
            <a:pPr marL="342900" lvl="1" indent="-342900">
              <a:buFont typeface="Arial" pitchFamily="34" charset="0"/>
              <a:buChar char="•"/>
            </a:pPr>
            <a:r>
              <a:rPr lang="en-GB" sz="1600" dirty="0"/>
              <a:t>Capacity (of state and its institutions) to </a:t>
            </a:r>
            <a:r>
              <a:rPr lang="en-GB" sz="1600" b="1" dirty="0"/>
              <a:t>legitimately impose </a:t>
            </a:r>
            <a:r>
              <a:rPr lang="en-GB" sz="1600" dirty="0"/>
              <a:t>will; e.g. enclose resources for conservation </a:t>
            </a:r>
          </a:p>
          <a:p>
            <a:pPr marL="342900" lvl="1" indent="-342900">
              <a:buFont typeface="Arial" pitchFamily="34" charset="0"/>
              <a:buChar char="•"/>
            </a:pPr>
            <a:r>
              <a:rPr lang="en-GB" sz="1600" dirty="0"/>
              <a:t>Note 1: multiplies/ controls degradation</a:t>
            </a:r>
          </a:p>
          <a:p>
            <a:pPr marL="342900" lvl="1" indent="-342900">
              <a:buFont typeface="Arial" pitchFamily="34" charset="0"/>
              <a:buChar char="•"/>
            </a:pPr>
            <a:r>
              <a:rPr lang="en-GB" sz="1600" dirty="0"/>
              <a:t>Note 2: non-legitimate force as well</a:t>
            </a:r>
          </a:p>
          <a:p>
            <a:endParaRPr lang="es-ES" dirty="0"/>
          </a:p>
        </p:txBody>
      </p:sp>
      <p:sp>
        <p:nvSpPr>
          <p:cNvPr id="9" name="8 Marcador de texto"/>
          <p:cNvSpPr>
            <a:spLocks noGrp="1"/>
          </p:cNvSpPr>
          <p:nvPr>
            <p:ph type="body" sz="quarter" idx="3"/>
          </p:nvPr>
        </p:nvSpPr>
        <p:spPr/>
        <p:txBody>
          <a:bodyPr/>
          <a:lstStyle/>
          <a:p>
            <a:r>
              <a:rPr lang="en-GB" dirty="0"/>
              <a:t>Internalised power</a:t>
            </a:r>
            <a:endParaRPr lang="es-ES" dirty="0"/>
          </a:p>
        </p:txBody>
      </p:sp>
      <p:sp>
        <p:nvSpPr>
          <p:cNvPr id="10" name="9 Marcador de contenido"/>
          <p:cNvSpPr>
            <a:spLocks noGrp="1"/>
          </p:cNvSpPr>
          <p:nvPr>
            <p:ph sz="quarter" idx="4"/>
          </p:nvPr>
        </p:nvSpPr>
        <p:spPr/>
        <p:txBody>
          <a:bodyPr/>
          <a:lstStyle/>
          <a:p>
            <a:r>
              <a:rPr lang="en-US" sz="1600" dirty="0"/>
              <a:t>P</a:t>
            </a:r>
            <a:r>
              <a:rPr lang="en-GB" sz="1600" dirty="0" err="1"/>
              <a:t>ower</a:t>
            </a:r>
            <a:r>
              <a:rPr lang="en-GB" sz="1600" dirty="0"/>
              <a:t> also expressed on how individuals come to obey and take things as natural (e.g. enclosure; property)</a:t>
            </a:r>
          </a:p>
          <a:p>
            <a:r>
              <a:rPr lang="en-GB" sz="1600" dirty="0"/>
              <a:t>Internalising control and authority as normal and natural</a:t>
            </a:r>
          </a:p>
          <a:p>
            <a:r>
              <a:rPr lang="en-GB" sz="1600" dirty="0"/>
              <a:t>How power is </a:t>
            </a:r>
            <a:r>
              <a:rPr lang="en-GB" sz="1600" i="1" dirty="0"/>
              <a:t>exercised</a:t>
            </a:r>
            <a:r>
              <a:rPr lang="en-GB" sz="1600" dirty="0"/>
              <a:t> </a:t>
            </a:r>
            <a:r>
              <a:rPr lang="en-GB" sz="1600" b="1" i="1" dirty="0"/>
              <a:t>within</a:t>
            </a:r>
            <a:r>
              <a:rPr lang="en-GB" sz="1600" dirty="0"/>
              <a:t> individuals</a:t>
            </a:r>
            <a:endParaRPr lang="es-ES" sz="1600" dirty="0"/>
          </a:p>
        </p:txBody>
      </p:sp>
      <p:sp>
        <p:nvSpPr>
          <p:cNvPr id="5" name="4 Marcador de número de diapositiva"/>
          <p:cNvSpPr>
            <a:spLocks noGrp="1"/>
          </p:cNvSpPr>
          <p:nvPr>
            <p:ph type="sldNum" sz="quarter" idx="12"/>
          </p:nvPr>
        </p:nvSpPr>
        <p:spPr/>
        <p:txBody>
          <a:bodyPr/>
          <a:lstStyle/>
          <a:p>
            <a:fld id="{53B95435-1A7B-4BEA-93D1-356A195A248D}" type="slidenum">
              <a:rPr lang="es-ES" altLang="es-ES" smtClean="0"/>
              <a:pPr/>
              <a:t>17</a:t>
            </a:fld>
            <a:endParaRPr lang="es-ES" altLang="es-ES"/>
          </a:p>
        </p:txBody>
      </p:sp>
      <p:sp>
        <p:nvSpPr>
          <p:cNvPr id="11" name="4 Marcador de contenido"/>
          <p:cNvSpPr txBox="1">
            <a:spLocks/>
          </p:cNvSpPr>
          <p:nvPr/>
        </p:nvSpPr>
        <p:spPr bwMode="auto">
          <a:xfrm>
            <a:off x="876300" y="6057900"/>
            <a:ext cx="1993901"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defTabSz="914400">
              <a:buFont typeface="Arial" pitchFamily="34" charset="0"/>
              <a:buNone/>
            </a:pPr>
            <a:r>
              <a:rPr lang="en-GB" sz="800"/>
              <a:t>Source: mechanicsofpower.wordpress.com </a:t>
            </a:r>
            <a:endParaRPr lang="es-ES" sz="8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619500"/>
            <a:ext cx="3126154"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4 Marcador de contenido"/>
          <p:cNvSpPr txBox="1">
            <a:spLocks/>
          </p:cNvSpPr>
          <p:nvPr/>
        </p:nvSpPr>
        <p:spPr bwMode="auto">
          <a:xfrm>
            <a:off x="5488780" y="6031339"/>
            <a:ext cx="2481126" cy="19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defTabSz="914400">
              <a:buFont typeface="Arial" pitchFamily="34" charset="0"/>
              <a:buNone/>
            </a:pPr>
            <a:r>
              <a:rPr lang="en-GB" sz="800" dirty="0"/>
              <a:t>Copyright: David Hayward (source: geotimes.co.id)</a:t>
            </a:r>
            <a:endParaRPr lang="es-ES" sz="800"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781" y="3816400"/>
            <a:ext cx="2207420" cy="2224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98813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The political economy</a:t>
            </a:r>
            <a:endParaRPr lang="es-ES" dirty="0"/>
          </a:p>
        </p:txBody>
      </p:sp>
      <p:sp>
        <p:nvSpPr>
          <p:cNvPr id="3" name="2 Marcador de contenido"/>
          <p:cNvSpPr>
            <a:spLocks noGrp="1"/>
          </p:cNvSpPr>
          <p:nvPr>
            <p:ph idx="1"/>
          </p:nvPr>
        </p:nvSpPr>
        <p:spPr/>
        <p:txBody>
          <a:bodyPr/>
          <a:lstStyle/>
          <a:p>
            <a:r>
              <a:rPr lang="en-GB" dirty="0"/>
              <a:t>Political economy</a:t>
            </a:r>
          </a:p>
          <a:p>
            <a:pPr lvl="1"/>
            <a:r>
              <a:rPr lang="en-GB" dirty="0"/>
              <a:t>Study of: </a:t>
            </a:r>
            <a:r>
              <a:rPr lang="en-GB" i="1" dirty="0"/>
              <a:t>how </a:t>
            </a:r>
            <a:r>
              <a:rPr lang="en-GB" b="1" i="1" dirty="0"/>
              <a:t>political</a:t>
            </a:r>
            <a:r>
              <a:rPr lang="en-GB" i="1" dirty="0"/>
              <a:t> institutions, the political environment, and the </a:t>
            </a:r>
            <a:r>
              <a:rPr lang="en-GB" b="1" i="1" dirty="0"/>
              <a:t>economic system </a:t>
            </a:r>
            <a:r>
              <a:rPr lang="en-GB" i="1" dirty="0"/>
              <a:t>influence each other </a:t>
            </a:r>
            <a:r>
              <a:rPr lang="en-GB" dirty="0"/>
              <a:t>(Oxford Dictionary)</a:t>
            </a:r>
          </a:p>
          <a:p>
            <a:r>
              <a:rPr lang="en-GB" dirty="0"/>
              <a:t>Environmental issues: </a:t>
            </a:r>
          </a:p>
          <a:p>
            <a:pPr lvl="1"/>
            <a:r>
              <a:rPr lang="en-GB" dirty="0"/>
              <a:t>How these shape the environment</a:t>
            </a:r>
          </a:p>
          <a:p>
            <a:pPr lvl="2"/>
            <a:r>
              <a:rPr lang="en-GB" dirty="0"/>
              <a:t>how they produce environmental change </a:t>
            </a:r>
          </a:p>
          <a:p>
            <a:pPr lvl="1"/>
            <a:r>
              <a:rPr lang="en-US" dirty="0"/>
              <a:t>H</a:t>
            </a:r>
            <a:r>
              <a:rPr lang="en-GB" dirty="0" err="1"/>
              <a:t>ow</a:t>
            </a:r>
            <a:r>
              <a:rPr lang="en-GB" dirty="0"/>
              <a:t> environmental change shapes them back</a:t>
            </a:r>
          </a:p>
          <a:p>
            <a:endParaRPr lang="es-ES" dirty="0"/>
          </a:p>
        </p:txBody>
      </p:sp>
      <p:sp>
        <p:nvSpPr>
          <p:cNvPr id="4" name="3 Marcador de número de diapositiva"/>
          <p:cNvSpPr>
            <a:spLocks noGrp="1"/>
          </p:cNvSpPr>
          <p:nvPr>
            <p:ph type="sldNum" sz="quarter" idx="12"/>
          </p:nvPr>
        </p:nvSpPr>
        <p:spPr/>
        <p:txBody>
          <a:bodyPr/>
          <a:lstStyle/>
          <a:p>
            <a:fld id="{92A95DE6-DCE6-9B42-8136-488F24C06281}" type="slidenum">
              <a:rPr lang="en-US" smtClean="0"/>
              <a:t>18</a:t>
            </a:fld>
            <a:endParaRPr lang="en-US"/>
          </a:p>
        </p:txBody>
      </p:sp>
    </p:spTree>
    <p:extLst>
      <p:ext uri="{BB962C8B-B14F-4D97-AF65-F5344CB8AC3E}">
        <p14:creationId xmlns:p14="http://schemas.microsoft.com/office/powerpoint/2010/main" val="68067735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u="sng" dirty="0"/>
              <a:t>3. </a:t>
            </a:r>
            <a:r>
              <a:rPr lang="en-US" u="sng" dirty="0"/>
              <a:t>C</a:t>
            </a:r>
            <a:r>
              <a:rPr lang="en-GB" u="sng" dirty="0" err="1"/>
              <a:t>apitalist</a:t>
            </a:r>
            <a:r>
              <a:rPr lang="en-GB" u="sng" dirty="0"/>
              <a:t> natures: capitalism and environmental degradation</a:t>
            </a:r>
            <a:endParaRPr lang="es-ES" u="sng" dirty="0"/>
          </a:p>
        </p:txBody>
      </p:sp>
      <p:sp>
        <p:nvSpPr>
          <p:cNvPr id="5" name="Text Placeholder 4"/>
          <p:cNvSpPr>
            <a:spLocks noGrp="1"/>
          </p:cNvSpPr>
          <p:nvPr>
            <p:ph type="body" idx="1"/>
          </p:nvPr>
        </p:nvSpPr>
        <p:spPr/>
        <p:txBody>
          <a:bodyPr>
            <a:normAutofit/>
          </a:bodyPr>
          <a:lstStyle/>
          <a:p>
            <a:pPr lvl="1"/>
            <a:r>
              <a:rPr lang="en-US" sz="2000" i="1" dirty="0"/>
              <a:t>“Capitalism inevitably produces environmental degradation”</a:t>
            </a:r>
          </a:p>
          <a:p>
            <a:pPr lvl="1"/>
            <a:endParaRPr lang="en-US" sz="2000" i="1" dirty="0"/>
          </a:p>
        </p:txBody>
      </p:sp>
      <p:sp>
        <p:nvSpPr>
          <p:cNvPr id="4" name="3 Marcador de número de diapositiva"/>
          <p:cNvSpPr>
            <a:spLocks noGrp="1"/>
          </p:cNvSpPr>
          <p:nvPr>
            <p:ph type="sldNum" sz="quarter" idx="12"/>
          </p:nvPr>
        </p:nvSpPr>
        <p:spPr/>
        <p:txBody>
          <a:bodyPr/>
          <a:lstStyle/>
          <a:p>
            <a:fld id="{92A95DE6-DCE6-9B42-8136-488F24C06281}" type="slidenum">
              <a:rPr lang="en-US" smtClean="0"/>
              <a:t>19</a:t>
            </a:fld>
            <a:endParaRPr lang="en-US"/>
          </a:p>
        </p:txBody>
      </p:sp>
    </p:spTree>
    <p:extLst>
      <p:ext uri="{BB962C8B-B14F-4D97-AF65-F5344CB8AC3E}">
        <p14:creationId xmlns:p14="http://schemas.microsoft.com/office/powerpoint/2010/main" val="351823322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2D446E-623E-7B4B-8FEB-2B09D09F7284}"/>
              </a:ext>
            </a:extLst>
          </p:cNvPr>
          <p:cNvPicPr>
            <a:picLocks noChangeAspect="1"/>
          </p:cNvPicPr>
          <p:nvPr/>
        </p:nvPicPr>
        <p:blipFill>
          <a:blip r:embed="rId3"/>
          <a:stretch>
            <a:fillRect/>
          </a:stretch>
        </p:blipFill>
        <p:spPr>
          <a:xfrm>
            <a:off x="2841812" y="1192836"/>
            <a:ext cx="3711388" cy="2609613"/>
          </a:xfrm>
          <a:prstGeom prst="rect">
            <a:avLst/>
          </a:prstGeom>
        </p:spPr>
      </p:pic>
      <p:sp>
        <p:nvSpPr>
          <p:cNvPr id="2" name="Title 1"/>
          <p:cNvSpPr>
            <a:spLocks noGrp="1"/>
          </p:cNvSpPr>
          <p:nvPr>
            <p:ph type="title"/>
          </p:nvPr>
        </p:nvSpPr>
        <p:spPr/>
        <p:txBody>
          <a:bodyPr/>
          <a:lstStyle/>
          <a:p>
            <a:r>
              <a:rPr lang="en-US" dirty="0"/>
              <a:t>Introductions: a bit about me</a:t>
            </a:r>
          </a:p>
        </p:txBody>
      </p:sp>
      <p:sp>
        <p:nvSpPr>
          <p:cNvPr id="3" name="Content Placeholder 2"/>
          <p:cNvSpPr>
            <a:spLocks noGrp="1"/>
          </p:cNvSpPr>
          <p:nvPr>
            <p:ph idx="1"/>
          </p:nvPr>
        </p:nvSpPr>
        <p:spPr/>
        <p:txBody>
          <a:bodyPr>
            <a:normAutofit/>
          </a:bodyPr>
          <a:lstStyle/>
          <a:p>
            <a:pPr marL="0" indent="0" algn="ctr">
              <a:buNone/>
            </a:pPr>
            <a:r>
              <a:rPr lang="en-US" sz="2400" b="1" dirty="0"/>
              <a:t>Senior Research Fellow</a:t>
            </a:r>
          </a:p>
          <a:p>
            <a:endParaRPr lang="en-US" sz="2400" dirty="0"/>
          </a:p>
          <a:p>
            <a:endParaRPr lang="en-US" sz="2400" dirty="0"/>
          </a:p>
          <a:p>
            <a:endParaRPr lang="en-US" sz="2400" dirty="0"/>
          </a:p>
          <a:p>
            <a:pPr marL="0" indent="0">
              <a:buNone/>
            </a:pPr>
            <a:endParaRPr lang="en-US" sz="2400" dirty="0"/>
          </a:p>
          <a:p>
            <a:pPr marL="0" indent="0">
              <a:buNone/>
            </a:pPr>
            <a:endParaRPr lang="en-US" sz="2400" dirty="0"/>
          </a:p>
          <a:p>
            <a:pPr marL="0" indent="0">
              <a:buNone/>
            </a:pPr>
            <a:r>
              <a:rPr lang="en-US" sz="2400" dirty="0"/>
              <a:t>Background: </a:t>
            </a:r>
          </a:p>
          <a:p>
            <a:pPr lvl="1"/>
            <a:r>
              <a:rPr lang="en-US" sz="2000" dirty="0"/>
              <a:t>Studies</a:t>
            </a:r>
          </a:p>
          <a:p>
            <a:pPr lvl="1"/>
            <a:r>
              <a:rPr lang="en-US" sz="2000" dirty="0"/>
              <a:t>Jobs</a:t>
            </a:r>
          </a:p>
          <a:p>
            <a:pPr lvl="1"/>
            <a:r>
              <a:rPr lang="en-US" sz="2000" dirty="0"/>
              <a:t>Research interests</a:t>
            </a:r>
          </a:p>
          <a:p>
            <a:pPr lvl="1"/>
            <a:endParaRPr lang="en-US" sz="2400" dirty="0"/>
          </a:p>
          <a:p>
            <a:pPr lvl="1"/>
            <a:endParaRPr lang="en-US" dirty="0"/>
          </a:p>
        </p:txBody>
      </p:sp>
      <p:sp>
        <p:nvSpPr>
          <p:cNvPr id="4" name="3 Marcador de número de diapositiva"/>
          <p:cNvSpPr>
            <a:spLocks noGrp="1"/>
          </p:cNvSpPr>
          <p:nvPr>
            <p:ph type="sldNum" sz="quarter" idx="12"/>
          </p:nvPr>
        </p:nvSpPr>
        <p:spPr/>
        <p:txBody>
          <a:bodyPr/>
          <a:lstStyle/>
          <a:p>
            <a:fld id="{92A95DE6-DCE6-9B42-8136-488F24C06281}" type="slidenum">
              <a:rPr lang="en-US" smtClean="0"/>
              <a:t>2</a:t>
            </a:fld>
            <a:endParaRPr lang="en-US"/>
          </a:p>
        </p:txBody>
      </p:sp>
      <p:pic>
        <p:nvPicPr>
          <p:cNvPr id="5" name="Imatge 1" descr="C:\Users\U53969\Desktop\PSPC_WEB.png"/>
          <p:cNvPicPr/>
          <p:nvPr/>
        </p:nvPicPr>
        <p:blipFill>
          <a:blip r:embed="rId4" cstate="print"/>
          <a:srcRect/>
          <a:stretch>
            <a:fillRect/>
          </a:stretch>
        </p:blipFill>
        <p:spPr bwMode="auto">
          <a:xfrm>
            <a:off x="255493" y="3097782"/>
            <a:ext cx="5228292" cy="639343"/>
          </a:xfrm>
          <a:prstGeom prst="rect">
            <a:avLst/>
          </a:prstGeom>
          <a:noFill/>
          <a:ln w="9525">
            <a:noFill/>
            <a:miter lim="800000"/>
            <a:headEnd/>
            <a:tailEnd/>
          </a:ln>
        </p:spPr>
      </p:pic>
      <p:pic>
        <p:nvPicPr>
          <p:cNvPr id="6" name="Imagen 1">
            <a:extLst>
              <a:ext uri="{FF2B5EF4-FFF2-40B4-BE49-F238E27FC236}">
                <a16:creationId xmlns:a16="http://schemas.microsoft.com/office/drawing/2014/main" id="{E314E9FE-8F5F-BD49-B31D-6C65D99B833E}"/>
              </a:ext>
            </a:extLst>
          </p:cNvPr>
          <p:cNvPicPr/>
          <p:nvPr/>
        </p:nvPicPr>
        <p:blipFill>
          <a:blip r:embed="rId5"/>
          <a:stretch>
            <a:fillRect/>
          </a:stretch>
        </p:blipFill>
        <p:spPr>
          <a:xfrm>
            <a:off x="5591361" y="3226868"/>
            <a:ext cx="3228975" cy="1114425"/>
          </a:xfrm>
          <a:prstGeom prst="rect">
            <a:avLst/>
          </a:prstGeom>
        </p:spPr>
      </p:pic>
      <p:sp>
        <p:nvSpPr>
          <p:cNvPr id="8" name="TextBox 7">
            <a:extLst>
              <a:ext uri="{FF2B5EF4-FFF2-40B4-BE49-F238E27FC236}">
                <a16:creationId xmlns:a16="http://schemas.microsoft.com/office/drawing/2014/main" id="{051ACDDA-066C-7541-88C8-24DEF33446ED}"/>
              </a:ext>
            </a:extLst>
          </p:cNvPr>
          <p:cNvSpPr txBox="1"/>
          <p:nvPr/>
        </p:nvSpPr>
        <p:spPr>
          <a:xfrm>
            <a:off x="10273553" y="2353235"/>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92513431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3B22C09-7CCC-974E-A709-26833374CAA4}"/>
              </a:ext>
            </a:extLst>
          </p:cNvPr>
          <p:cNvSpPr>
            <a:spLocks noGrp="1"/>
          </p:cNvSpPr>
          <p:nvPr>
            <p:ph type="title"/>
          </p:nvPr>
        </p:nvSpPr>
        <p:spPr/>
        <p:txBody>
          <a:bodyPr/>
          <a:lstStyle/>
          <a:p>
            <a:r>
              <a:rPr lang="en-GB" altLang="es-ES" b="1" dirty="0">
                <a:solidFill>
                  <a:srgbClr val="7030A0"/>
                </a:solidFill>
                <a:ea typeface="ＭＳ Ｐゴシック" panose="020B0600070205080204" pitchFamily="34" charset="-128"/>
              </a:rPr>
              <a:t>ACTIVITY 2: Debate </a:t>
            </a:r>
          </a:p>
        </p:txBody>
      </p:sp>
      <p:sp>
        <p:nvSpPr>
          <p:cNvPr id="3" name="Content Placeholder 2">
            <a:extLst>
              <a:ext uri="{FF2B5EF4-FFF2-40B4-BE49-F238E27FC236}">
                <a16:creationId xmlns:a16="http://schemas.microsoft.com/office/drawing/2014/main" id="{498DD87A-E4A3-E044-8CE7-74CE8B13C272}"/>
              </a:ext>
            </a:extLst>
          </p:cNvPr>
          <p:cNvSpPr>
            <a:spLocks noGrp="1"/>
          </p:cNvSpPr>
          <p:nvPr>
            <p:ph idx="1"/>
          </p:nvPr>
        </p:nvSpPr>
        <p:spPr/>
        <p:txBody>
          <a:bodyPr>
            <a:normAutofit lnSpcReduction="10000"/>
          </a:bodyPr>
          <a:lstStyle/>
          <a:p>
            <a:pPr>
              <a:defRPr/>
            </a:pPr>
            <a:r>
              <a:rPr lang="en-GB" dirty="0"/>
              <a:t>Watch those three videos (in that order):</a:t>
            </a:r>
          </a:p>
          <a:p>
            <a:pPr lvl="1">
              <a:defRPr/>
            </a:pPr>
            <a:r>
              <a:rPr lang="es-ES" dirty="0"/>
              <a:t>Free </a:t>
            </a:r>
            <a:r>
              <a:rPr lang="es-ES" dirty="0" err="1"/>
              <a:t>Markets</a:t>
            </a:r>
            <a:r>
              <a:rPr lang="es-ES" dirty="0"/>
              <a:t> and </a:t>
            </a:r>
            <a:r>
              <a:rPr lang="es-ES" dirty="0" err="1"/>
              <a:t>the</a:t>
            </a:r>
            <a:r>
              <a:rPr lang="es-ES" dirty="0"/>
              <a:t> </a:t>
            </a:r>
            <a:r>
              <a:rPr lang="es-ES" dirty="0" err="1"/>
              <a:t>Environment</a:t>
            </a:r>
            <a:r>
              <a:rPr lang="es-ES" dirty="0"/>
              <a:t>. </a:t>
            </a:r>
            <a:r>
              <a:rPr lang="es-ES" dirty="0">
                <a:hlinkClick r:id="rId2"/>
              </a:rPr>
              <a:t>https://www.youtube.com/watch?v=bAgFHuFXvzc</a:t>
            </a:r>
            <a:endParaRPr lang="es-ES" dirty="0"/>
          </a:p>
          <a:p>
            <a:pPr lvl="1">
              <a:defRPr/>
            </a:pPr>
            <a:r>
              <a:rPr lang="es-ES" dirty="0" err="1"/>
              <a:t>Climate</a:t>
            </a:r>
            <a:r>
              <a:rPr lang="es-ES" dirty="0"/>
              <a:t> </a:t>
            </a:r>
            <a:r>
              <a:rPr lang="es-ES" dirty="0" err="1"/>
              <a:t>Change</a:t>
            </a:r>
            <a:r>
              <a:rPr lang="es-ES" dirty="0"/>
              <a:t> : </a:t>
            </a:r>
            <a:r>
              <a:rPr lang="es-ES" dirty="0" err="1"/>
              <a:t>What</a:t>
            </a:r>
            <a:r>
              <a:rPr lang="es-ES" dirty="0"/>
              <a:t> Do </a:t>
            </a:r>
            <a:r>
              <a:rPr lang="es-ES" dirty="0" err="1"/>
              <a:t>We</a:t>
            </a:r>
            <a:r>
              <a:rPr lang="es-ES" dirty="0"/>
              <a:t> </a:t>
            </a:r>
            <a:r>
              <a:rPr lang="es-ES" dirty="0" err="1"/>
              <a:t>Need</a:t>
            </a:r>
            <a:r>
              <a:rPr lang="es-ES" dirty="0"/>
              <a:t> To Do To </a:t>
            </a:r>
            <a:r>
              <a:rPr lang="es-ES" dirty="0" err="1"/>
              <a:t>Address</a:t>
            </a:r>
            <a:r>
              <a:rPr lang="es-ES" dirty="0"/>
              <a:t> </a:t>
            </a:r>
            <a:r>
              <a:rPr lang="es-ES" dirty="0" err="1"/>
              <a:t>It</a:t>
            </a:r>
            <a:r>
              <a:rPr lang="es-ES" dirty="0"/>
              <a:t>, George </a:t>
            </a:r>
            <a:r>
              <a:rPr lang="es-ES" dirty="0" err="1"/>
              <a:t>Monbiot</a:t>
            </a:r>
            <a:r>
              <a:rPr lang="es-ES" dirty="0"/>
              <a:t>? </a:t>
            </a:r>
            <a:r>
              <a:rPr lang="es-ES" dirty="0">
                <a:hlinkClick r:id="rId3"/>
              </a:rPr>
              <a:t>https://www.youtube.com/watch?v=Ir-XjQhOyNQ</a:t>
            </a:r>
            <a:endParaRPr lang="es-ES" dirty="0"/>
          </a:p>
          <a:p>
            <a:pPr lvl="1">
              <a:defRPr/>
            </a:pPr>
            <a:r>
              <a:rPr lang="es-ES" dirty="0" err="1"/>
              <a:t>Is</a:t>
            </a:r>
            <a:r>
              <a:rPr lang="es-ES" dirty="0"/>
              <a:t> </a:t>
            </a:r>
            <a:r>
              <a:rPr lang="es-ES" dirty="0" err="1"/>
              <a:t>capitalism</a:t>
            </a:r>
            <a:r>
              <a:rPr lang="es-ES" dirty="0"/>
              <a:t> </a:t>
            </a:r>
            <a:r>
              <a:rPr lang="es-ES" dirty="0" err="1"/>
              <a:t>sustainable</a:t>
            </a:r>
            <a:r>
              <a:rPr lang="es-ES" dirty="0"/>
              <a:t>? </a:t>
            </a:r>
            <a:r>
              <a:rPr lang="es-ES" dirty="0">
                <a:hlinkClick r:id="rId4"/>
              </a:rPr>
              <a:t>https://www.youtube.com/watch?v=DsyCD4duIzg</a:t>
            </a:r>
            <a:endParaRPr lang="es-ES" dirty="0"/>
          </a:p>
          <a:p>
            <a:pPr>
              <a:defRPr/>
            </a:pPr>
            <a:r>
              <a:rPr lang="es-ES" dirty="0" err="1"/>
              <a:t>Answer</a:t>
            </a:r>
            <a:r>
              <a:rPr lang="es-ES" dirty="0"/>
              <a:t> </a:t>
            </a:r>
            <a:r>
              <a:rPr lang="es-ES" dirty="0" err="1"/>
              <a:t>the</a:t>
            </a:r>
            <a:r>
              <a:rPr lang="es-ES" dirty="0"/>
              <a:t> </a:t>
            </a:r>
            <a:r>
              <a:rPr lang="es-ES" dirty="0" err="1"/>
              <a:t>question</a:t>
            </a:r>
            <a:r>
              <a:rPr lang="es-ES" dirty="0"/>
              <a:t>: So, </a:t>
            </a:r>
            <a:r>
              <a:rPr lang="es-ES" dirty="0" err="1"/>
              <a:t>does</a:t>
            </a:r>
            <a:r>
              <a:rPr lang="es-ES" dirty="0"/>
              <a:t> </a:t>
            </a:r>
            <a:r>
              <a:rPr lang="es-ES" dirty="0" err="1"/>
              <a:t>capitalism</a:t>
            </a:r>
            <a:r>
              <a:rPr lang="es-ES" dirty="0"/>
              <a:t> </a:t>
            </a:r>
            <a:r>
              <a:rPr lang="es-ES" dirty="0" err="1"/>
              <a:t>have</a:t>
            </a:r>
            <a:r>
              <a:rPr lang="es-ES" dirty="0"/>
              <a:t> to </a:t>
            </a:r>
            <a:r>
              <a:rPr lang="es-ES" dirty="0" err="1"/>
              <a:t>necessarily</a:t>
            </a:r>
            <a:r>
              <a:rPr lang="es-ES" dirty="0"/>
              <a:t> be </a:t>
            </a:r>
            <a:r>
              <a:rPr lang="es-ES" dirty="0" err="1"/>
              <a:t>bad</a:t>
            </a:r>
            <a:r>
              <a:rPr lang="es-ES" dirty="0"/>
              <a:t> </a:t>
            </a:r>
            <a:r>
              <a:rPr lang="es-ES" dirty="0" err="1"/>
              <a:t>for</a:t>
            </a:r>
            <a:r>
              <a:rPr lang="es-ES" dirty="0"/>
              <a:t> </a:t>
            </a:r>
            <a:r>
              <a:rPr lang="es-ES" dirty="0" err="1"/>
              <a:t>the</a:t>
            </a:r>
            <a:r>
              <a:rPr lang="es-ES" dirty="0"/>
              <a:t> </a:t>
            </a:r>
            <a:r>
              <a:rPr lang="es-ES" dirty="0" err="1"/>
              <a:t>environment</a:t>
            </a:r>
            <a:r>
              <a:rPr lang="es-ES" dirty="0"/>
              <a:t>? </a:t>
            </a:r>
          </a:p>
        </p:txBody>
      </p:sp>
      <p:sp>
        <p:nvSpPr>
          <p:cNvPr id="31747" name="Slide Number Placeholder 3">
            <a:extLst>
              <a:ext uri="{FF2B5EF4-FFF2-40B4-BE49-F238E27FC236}">
                <a16:creationId xmlns:a16="http://schemas.microsoft.com/office/drawing/2014/main" id="{2BC21CEF-28CB-EC4C-97A0-EAC956A638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9D31F3E-F095-8E4D-AAC7-CB331F494245}" type="slidenum">
              <a:rPr lang="en-GB" altLang="es-ES" sz="1200" smtClean="0">
                <a:solidFill>
                  <a:srgbClr val="898989"/>
                </a:solidFill>
              </a:rPr>
              <a:pPr>
                <a:spcBef>
                  <a:spcPct val="0"/>
                </a:spcBef>
                <a:buFontTx/>
                <a:buNone/>
              </a:pPr>
              <a:t>20</a:t>
            </a:fld>
            <a:endParaRPr lang="en-GB" altLang="es-ES" sz="1200">
              <a:solidFill>
                <a:srgbClr val="898989"/>
              </a:solidFill>
            </a:endParaRPr>
          </a:p>
        </p:txBody>
      </p:sp>
    </p:spTree>
    <p:extLst>
      <p:ext uri="{BB962C8B-B14F-4D97-AF65-F5344CB8AC3E}">
        <p14:creationId xmlns:p14="http://schemas.microsoft.com/office/powerpoint/2010/main" val="297389049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GB" dirty="0">
                <a:latin typeface="Calibri" charset="0"/>
                <a:ea typeface="ＭＳ Ｐゴシック" charset="0"/>
                <a:cs typeface="ＭＳ Ｐゴシック" charset="0"/>
              </a:rPr>
              <a:t>The green materialist claim</a:t>
            </a:r>
          </a:p>
        </p:txBody>
      </p:sp>
      <p:sp>
        <p:nvSpPr>
          <p:cNvPr id="8195" name="Content Placeholder 2"/>
          <p:cNvSpPr>
            <a:spLocks noGrp="1"/>
          </p:cNvSpPr>
          <p:nvPr>
            <p:ph sz="half" idx="1"/>
          </p:nvPr>
        </p:nvSpPr>
        <p:spPr>
          <a:xfrm>
            <a:off x="457200" y="1600200"/>
            <a:ext cx="5357004" cy="4525963"/>
          </a:xfrm>
        </p:spPr>
        <p:txBody>
          <a:bodyPr>
            <a:normAutofit/>
          </a:bodyPr>
          <a:lstStyle/>
          <a:p>
            <a:pPr eaLnBrk="1" hangingPunct="1">
              <a:lnSpc>
                <a:spcPct val="90000"/>
              </a:lnSpc>
              <a:buFont typeface="Arial" charset="0"/>
              <a:buNone/>
            </a:pPr>
            <a:r>
              <a:rPr lang="en-GB" sz="2600" dirty="0">
                <a:latin typeface="Calibri" charset="0"/>
                <a:ea typeface="ＭＳ Ｐゴシック" charset="0"/>
                <a:cs typeface="ＭＳ Ｐゴシック" charset="0"/>
              </a:rPr>
              <a:t>Robbins, 2004: environ degradation </a:t>
            </a:r>
            <a:r>
              <a:rPr lang="en-GB" sz="3200" b="1" i="1" dirty="0">
                <a:latin typeface="Calibri" charset="0"/>
                <a:ea typeface="ＭＳ Ｐゴシック" charset="0"/>
                <a:cs typeface="ＭＳ Ｐゴシック" charset="0"/>
              </a:rPr>
              <a:t>because</a:t>
            </a:r>
            <a:endParaRPr lang="en-GB" sz="2600" b="1" i="1" dirty="0">
              <a:latin typeface="Calibri" charset="0"/>
              <a:ea typeface="ＭＳ Ｐゴシック" charset="0"/>
              <a:cs typeface="ＭＳ Ｐゴシック" charset="0"/>
            </a:endParaRPr>
          </a:p>
          <a:p>
            <a:pPr eaLnBrk="1" hangingPunct="1">
              <a:lnSpc>
                <a:spcPct val="90000"/>
              </a:lnSpc>
            </a:pPr>
            <a:r>
              <a:rPr lang="ja-JP" altLang="en-GB" sz="2600">
                <a:latin typeface="Calibri" charset="0"/>
                <a:ea typeface="ＭＳ Ｐゴシック" charset="0"/>
                <a:cs typeface="ＭＳ Ｐゴシック" charset="0"/>
              </a:rPr>
              <a:t>“</a:t>
            </a:r>
            <a:r>
              <a:rPr lang="en-GB" altLang="ja-JP" sz="2600" dirty="0">
                <a:latin typeface="Calibri" charset="0"/>
                <a:ea typeface="ＭＳ Ｐゴシック" charset="0"/>
                <a:cs typeface="ＭＳ Ｐゴシック" charset="0"/>
              </a:rPr>
              <a:t>all progress in capitalistic agriculture is the progress in the art, not only of </a:t>
            </a:r>
            <a:r>
              <a:rPr lang="en-GB" altLang="ja-JP" sz="2600" b="1" dirty="0">
                <a:latin typeface="Calibri" charset="0"/>
                <a:ea typeface="ＭＳ Ｐゴシック" charset="0"/>
                <a:cs typeface="ＭＳ Ｐゴシック" charset="0"/>
              </a:rPr>
              <a:t>robbing </a:t>
            </a:r>
            <a:r>
              <a:rPr lang="en-GB" altLang="ja-JP" sz="2600" dirty="0">
                <a:latin typeface="Calibri" charset="0"/>
                <a:ea typeface="ＭＳ Ｐゴシック" charset="0"/>
                <a:cs typeface="ＭＳ Ｐゴシック" charset="0"/>
              </a:rPr>
              <a:t>the </a:t>
            </a:r>
            <a:r>
              <a:rPr lang="en-GB" altLang="ja-JP" sz="2600" b="1" dirty="0">
                <a:latin typeface="Calibri" charset="0"/>
                <a:ea typeface="ＭＳ Ｐゴシック" charset="0"/>
                <a:cs typeface="ＭＳ Ｐゴシック" charset="0"/>
              </a:rPr>
              <a:t>labourer</a:t>
            </a:r>
            <a:r>
              <a:rPr lang="en-GB" altLang="ja-JP" sz="2600" dirty="0">
                <a:latin typeface="Calibri" charset="0"/>
                <a:ea typeface="ＭＳ Ｐゴシック" charset="0"/>
                <a:cs typeface="ＭＳ Ｐゴシック" charset="0"/>
              </a:rPr>
              <a:t>, but of robbing the </a:t>
            </a:r>
            <a:r>
              <a:rPr lang="en-GB" altLang="ja-JP" sz="2600" b="1" dirty="0">
                <a:latin typeface="Calibri" charset="0"/>
                <a:ea typeface="ＭＳ Ｐゴシック" charset="0"/>
                <a:cs typeface="ＭＳ Ｐゴシック" charset="0"/>
              </a:rPr>
              <a:t>soil</a:t>
            </a:r>
            <a:r>
              <a:rPr lang="en-GB" altLang="ja-JP" sz="2600" dirty="0">
                <a:latin typeface="Calibri" charset="0"/>
                <a:ea typeface="ＭＳ Ｐゴシック" charset="0"/>
                <a:cs typeface="ＭＳ Ｐゴシック" charset="0"/>
              </a:rPr>
              <a:t>; all progress in increasing the fertility of the soil for a given time, is a progress towards </a:t>
            </a:r>
            <a:r>
              <a:rPr lang="en-GB" altLang="ja-JP" sz="2600" b="1" dirty="0">
                <a:latin typeface="Calibri" charset="0"/>
                <a:ea typeface="ＭＳ Ｐゴシック" charset="0"/>
                <a:cs typeface="ＭＳ Ｐゴシック" charset="0"/>
              </a:rPr>
              <a:t>ruining the lasting </a:t>
            </a:r>
            <a:r>
              <a:rPr lang="en-GB" altLang="ja-JP" sz="2600" b="1" i="1" dirty="0">
                <a:effectLst>
                  <a:outerShdw blurRad="38100" dist="38100" dir="2700000" algn="tl">
                    <a:srgbClr val="DDDDDD"/>
                  </a:outerShdw>
                </a:effectLst>
                <a:latin typeface="Calibri" charset="0"/>
                <a:ea typeface="ＭＳ Ｐゴシック" charset="0"/>
                <a:cs typeface="ＭＳ Ｐゴシック" charset="0"/>
              </a:rPr>
              <a:t>sources</a:t>
            </a:r>
            <a:r>
              <a:rPr lang="en-GB" altLang="ja-JP" sz="2600" b="1" dirty="0">
                <a:effectLst>
                  <a:outerShdw blurRad="38100" dist="38100" dir="2700000" algn="tl">
                    <a:srgbClr val="DDDDDD"/>
                  </a:outerShdw>
                </a:effectLst>
                <a:latin typeface="Calibri" charset="0"/>
                <a:ea typeface="ＭＳ Ｐゴシック" charset="0"/>
                <a:cs typeface="ＭＳ Ｐゴシック" charset="0"/>
              </a:rPr>
              <a:t> </a:t>
            </a:r>
            <a:r>
              <a:rPr lang="en-GB" altLang="ja-JP" sz="2600" b="1" dirty="0">
                <a:latin typeface="Calibri" charset="0"/>
                <a:ea typeface="ＭＳ Ｐゴシック" charset="0"/>
                <a:cs typeface="ＭＳ Ｐゴシック" charset="0"/>
              </a:rPr>
              <a:t>of that fertility</a:t>
            </a:r>
            <a:r>
              <a:rPr lang="ja-JP" altLang="en-GB" sz="2600">
                <a:latin typeface="Calibri" charset="0"/>
                <a:ea typeface="ＭＳ Ｐゴシック" charset="0"/>
                <a:cs typeface="ＭＳ Ｐゴシック" charset="0"/>
              </a:rPr>
              <a:t>”</a:t>
            </a:r>
            <a:r>
              <a:rPr lang="en-GB" altLang="ja-JP" sz="2600" dirty="0">
                <a:latin typeface="Calibri" charset="0"/>
                <a:ea typeface="ＭＳ Ｐゴシック" charset="0"/>
                <a:cs typeface="ＭＳ Ｐゴシック" charset="0"/>
              </a:rPr>
              <a:t> (</a:t>
            </a:r>
            <a:r>
              <a:rPr lang="en-GB" altLang="ja-JP" sz="1900" dirty="0">
                <a:latin typeface="Calibri" charset="0"/>
                <a:ea typeface="ＭＳ Ｐゴシック" charset="0"/>
                <a:cs typeface="ＭＳ Ｐゴシック" charset="0"/>
              </a:rPr>
              <a:t>Marx, 1967</a:t>
            </a:r>
            <a:r>
              <a:rPr lang="en-GB" altLang="ja-JP" sz="2600" dirty="0">
                <a:latin typeface="Calibri" charset="0"/>
                <a:ea typeface="ＭＳ Ｐゴシック" charset="0"/>
                <a:cs typeface="ＭＳ Ｐゴシック" charset="0"/>
              </a:rPr>
              <a:t>)</a:t>
            </a:r>
            <a:endParaRPr lang="en-GB" sz="2600" dirty="0">
              <a:latin typeface="Calibri" charset="0"/>
              <a:ea typeface="ＭＳ Ｐゴシック" charset="0"/>
              <a:cs typeface="ＭＳ Ｐゴシック" charset="0"/>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B5AADCF3-CABA-4147-A0D5-30AC2963654B}" type="slidenum">
              <a:rPr lang="en-GB" sz="1200">
                <a:solidFill>
                  <a:srgbClr val="898989"/>
                </a:solidFill>
              </a:rPr>
              <a:pPr/>
              <a:t>21</a:t>
            </a:fld>
            <a:endParaRPr lang="en-GB" sz="1200">
              <a:solidFill>
                <a:srgbClr val="898989"/>
              </a:solidFill>
            </a:endParaRPr>
          </a:p>
        </p:txBody>
      </p:sp>
      <p:pic>
        <p:nvPicPr>
          <p:cNvPr id="81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09800"/>
            <a:ext cx="2076450" cy="29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12789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wipe(left)">
                                      <p:cBhvr>
                                        <p:cTn id="10" dur="500"/>
                                        <p:tgtEl>
                                          <p:spTgt spid="819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dissolve">
                                      <p:cBhvr>
                                        <p:cTn id="13"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FE5F2E03-0394-E845-A709-A16FBC6BE625}"/>
              </a:ext>
            </a:extLst>
          </p:cNvPr>
          <p:cNvSpPr>
            <a:spLocks noGrp="1"/>
          </p:cNvSpPr>
          <p:nvPr>
            <p:ph type="title"/>
          </p:nvPr>
        </p:nvSpPr>
        <p:spPr/>
        <p:txBody>
          <a:bodyPr/>
          <a:lstStyle/>
          <a:p>
            <a:pPr eaLnBrk="1" hangingPunct="1"/>
            <a:r>
              <a:rPr lang="en-GB" altLang="es-ES">
                <a:ea typeface="ＭＳ Ｐゴシック" panose="020B0600070205080204" pitchFamily="34" charset="-128"/>
              </a:rPr>
              <a:t>Value surplus: what is it?</a:t>
            </a:r>
          </a:p>
        </p:txBody>
      </p:sp>
      <p:sp>
        <p:nvSpPr>
          <p:cNvPr id="9219" name="Content Placeholder 2">
            <a:extLst>
              <a:ext uri="{FF2B5EF4-FFF2-40B4-BE49-F238E27FC236}">
                <a16:creationId xmlns:a16="http://schemas.microsoft.com/office/drawing/2014/main" id="{054A2069-EFBE-A84F-AA7C-6EF89777D1E5}"/>
              </a:ext>
            </a:extLst>
          </p:cNvPr>
          <p:cNvSpPr>
            <a:spLocks noGrp="1"/>
          </p:cNvSpPr>
          <p:nvPr>
            <p:ph sz="half" idx="1"/>
          </p:nvPr>
        </p:nvSpPr>
        <p:spPr>
          <a:xfrm>
            <a:off x="457200" y="1600200"/>
            <a:ext cx="4908430" cy="4525963"/>
          </a:xfrm>
        </p:spPr>
        <p:txBody>
          <a:bodyPr>
            <a:noAutofit/>
          </a:bodyPr>
          <a:lstStyle/>
          <a:p>
            <a:pPr eaLnBrk="1" hangingPunct="1">
              <a:spcBef>
                <a:spcPts val="0"/>
              </a:spcBef>
            </a:pPr>
            <a:r>
              <a:rPr lang="en-GB" altLang="es-ES" sz="2000" dirty="0">
                <a:ea typeface="ＭＳ Ｐゴシック" panose="020B0600070205080204" pitchFamily="34" charset="-128"/>
              </a:rPr>
              <a:t>Marx (1867)</a:t>
            </a:r>
          </a:p>
          <a:p>
            <a:pPr lvl="1" eaLnBrk="1" hangingPunct="1">
              <a:spcBef>
                <a:spcPts val="0"/>
              </a:spcBef>
            </a:pPr>
            <a:r>
              <a:rPr lang="en-US" altLang="en-US" sz="2000" dirty="0">
                <a:ea typeface="ＭＳ Ｐゴシック" panose="020B0600070205080204" pitchFamily="34" charset="-128"/>
              </a:rPr>
              <a:t>“</a:t>
            </a:r>
            <a:r>
              <a:rPr lang="en-US" altLang="es-ES" sz="2000" dirty="0">
                <a:ea typeface="ＭＳ Ｐゴシック" panose="020B0600070205080204" pitchFamily="34" charset="-128"/>
              </a:rPr>
              <a:t>Yield, profit or </a:t>
            </a:r>
            <a:r>
              <a:rPr lang="en-US" altLang="es-ES" sz="2000" b="1" dirty="0">
                <a:ea typeface="ＭＳ Ｐゴシック" panose="020B0600070205080204" pitchFamily="34" charset="-128"/>
              </a:rPr>
              <a:t>return on production capital invested</a:t>
            </a:r>
            <a:r>
              <a:rPr lang="en-US" altLang="es-ES" sz="2000" dirty="0">
                <a:ea typeface="ＭＳ Ｐゴシック" panose="020B0600070205080204" pitchFamily="34" charset="-128"/>
              </a:rPr>
              <a:t>, i.e. amount of the increase in the value of capital…</a:t>
            </a:r>
            <a:r>
              <a:rPr lang="en-US" altLang="en-US" sz="2000" dirty="0">
                <a:ea typeface="ＭＳ Ｐゴシック" panose="020B0600070205080204" pitchFamily="34" charset="-128"/>
              </a:rPr>
              <a:t>”</a:t>
            </a:r>
            <a:endParaRPr lang="en-US" altLang="es-ES" sz="2000" dirty="0">
              <a:ea typeface="ＭＳ Ｐゴシック" panose="020B0600070205080204" pitchFamily="34" charset="-128"/>
            </a:endParaRPr>
          </a:p>
          <a:p>
            <a:pPr lvl="1" eaLnBrk="1" hangingPunct="1">
              <a:spcBef>
                <a:spcPts val="0"/>
              </a:spcBef>
            </a:pPr>
            <a:r>
              <a:rPr lang="en-US" altLang="es-ES" sz="2000" dirty="0">
                <a:ea typeface="ＭＳ Ｐゴシック" panose="020B0600070205080204" pitchFamily="34" charset="-128"/>
              </a:rPr>
              <a:t>…after it goes through the production process</a:t>
            </a:r>
          </a:p>
          <a:p>
            <a:pPr eaLnBrk="1" hangingPunct="1">
              <a:spcBef>
                <a:spcPts val="0"/>
              </a:spcBef>
            </a:pPr>
            <a:r>
              <a:rPr lang="en-US" altLang="es-ES" sz="2000" dirty="0">
                <a:ea typeface="ＭＳ Ｐゴシック" panose="020B0600070205080204" pitchFamily="34" charset="-128"/>
              </a:rPr>
              <a:t>new value created by workers </a:t>
            </a:r>
            <a:r>
              <a:rPr lang="en-US" altLang="es-ES" sz="2000" b="1" dirty="0">
                <a:ea typeface="ＭＳ Ｐゴシック" panose="020B0600070205080204" pitchFamily="34" charset="-128"/>
              </a:rPr>
              <a:t>in excess of </a:t>
            </a:r>
            <a:r>
              <a:rPr lang="en-US" altLang="es-ES" sz="2000" dirty="0">
                <a:ea typeface="ＭＳ Ｐゴシック" panose="020B0600070205080204" pitchFamily="34" charset="-128"/>
              </a:rPr>
              <a:t>the cost of their own </a:t>
            </a:r>
            <a:r>
              <a:rPr lang="en-US" altLang="es-ES" sz="2000" dirty="0" err="1">
                <a:ea typeface="ＭＳ Ｐゴシック" panose="020B0600070205080204" pitchFamily="34" charset="-128"/>
              </a:rPr>
              <a:t>labour</a:t>
            </a:r>
            <a:r>
              <a:rPr lang="en-US" altLang="es-ES" sz="2000" dirty="0">
                <a:ea typeface="ＭＳ Ｐゴシック" panose="020B0600070205080204" pitchFamily="34" charset="-128"/>
              </a:rPr>
              <a:t> in the production process</a:t>
            </a:r>
          </a:p>
          <a:p>
            <a:pPr eaLnBrk="1" hangingPunct="1">
              <a:spcBef>
                <a:spcPts val="0"/>
              </a:spcBef>
            </a:pPr>
            <a:r>
              <a:rPr lang="en-US" altLang="es-ES" sz="2000" dirty="0">
                <a:ea typeface="ＭＳ Ｐゴシック" panose="020B0600070205080204" pitchFamily="34" charset="-128"/>
              </a:rPr>
              <a:t>excess: </a:t>
            </a:r>
          </a:p>
          <a:p>
            <a:pPr lvl="1">
              <a:spcBef>
                <a:spcPts val="0"/>
              </a:spcBef>
            </a:pPr>
            <a:r>
              <a:rPr lang="en-US" altLang="es-ES" sz="2000" dirty="0">
                <a:ea typeface="ＭＳ Ｐゴシック" panose="020B0600070205080204" pitchFamily="34" charset="-128"/>
              </a:rPr>
              <a:t>appropriated by capitalist as profit when products are sold</a:t>
            </a:r>
          </a:p>
          <a:p>
            <a:pPr lvl="1">
              <a:spcBef>
                <a:spcPts val="0"/>
              </a:spcBef>
            </a:pPr>
            <a:r>
              <a:rPr lang="en-US" altLang="es-ES" sz="2000" dirty="0">
                <a:ea typeface="ＭＳ Ｐゴシック" panose="020B0600070205080204" pitchFamily="34" charset="-128"/>
              </a:rPr>
              <a:t>not shared with worker/ </a:t>
            </a:r>
            <a:r>
              <a:rPr lang="en-US" altLang="es-ES" sz="2000" dirty="0" err="1">
                <a:ea typeface="ＭＳ Ｐゴシック" panose="020B0600070205080204" pitchFamily="34" charset="-128"/>
              </a:rPr>
              <a:t>labourer</a:t>
            </a:r>
            <a:endParaRPr lang="en-US" altLang="es-ES" sz="2000" dirty="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2D298A3E-B3D9-4041-9B05-F08756A636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D03901C-C61E-5B49-B112-70F0E5D4CE38}" type="slidenum">
              <a:rPr lang="en-GB" altLang="es-ES" sz="1200" smtClean="0">
                <a:solidFill>
                  <a:srgbClr val="898989"/>
                </a:solidFill>
              </a:rPr>
              <a:pPr>
                <a:spcBef>
                  <a:spcPct val="0"/>
                </a:spcBef>
                <a:buFontTx/>
                <a:buNone/>
              </a:pPr>
              <a:t>22</a:t>
            </a:fld>
            <a:endParaRPr lang="en-GB" altLang="es-ES" sz="1200">
              <a:solidFill>
                <a:srgbClr val="898989"/>
              </a:solidFill>
            </a:endParaRPr>
          </a:p>
        </p:txBody>
      </p:sp>
      <p:pic>
        <p:nvPicPr>
          <p:cNvPr id="9221" name="Picture 6" descr="Zentralbibliothek Zürich Das Kapital Marx 1867.jpg">
            <a:extLst>
              <a:ext uri="{FF2B5EF4-FFF2-40B4-BE49-F238E27FC236}">
                <a16:creationId xmlns:a16="http://schemas.microsoft.com/office/drawing/2014/main" id="{669EAC54-2C74-5B43-8177-F92D50961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600200"/>
            <a:ext cx="20955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990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wipe(left)">
                                      <p:cBhvr>
                                        <p:cTn id="10" dur="500"/>
                                        <p:tgtEl>
                                          <p:spTgt spid="92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wipe(left)">
                                      <p:cBhvr>
                                        <p:cTn id="13" dur="500"/>
                                        <p:tgtEl>
                                          <p:spTgt spid="921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wipe(left)">
                                      <p:cBhvr>
                                        <p:cTn id="18" dur="500"/>
                                        <p:tgtEl>
                                          <p:spTgt spid="921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wipe(left)">
                                      <p:cBhvr>
                                        <p:cTn id="21" dur="500"/>
                                        <p:tgtEl>
                                          <p:spTgt spid="921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wipe(left)">
                                      <p:cBhvr>
                                        <p:cTn id="24" dur="500"/>
                                        <p:tgtEl>
                                          <p:spTgt spid="921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wipe(left)">
                                      <p:cBhvr>
                                        <p:cTn id="27" dur="500"/>
                                        <p:tgtEl>
                                          <p:spTgt spid="9219">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9221"/>
                                        </p:tgtEl>
                                        <p:attrNameLst>
                                          <p:attrName>style.visibility</p:attrName>
                                        </p:attrNameLst>
                                      </p:cBhvr>
                                      <p:to>
                                        <p:strVal val="visible"/>
                                      </p:to>
                                    </p:set>
                                    <p:animEffect transition="in" filter="dissolve">
                                      <p:cBhvr>
                                        <p:cTn id="3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GB">
                <a:latin typeface="Calibri" charset="0"/>
                <a:ea typeface="ＭＳ Ｐゴシック" charset="0"/>
                <a:cs typeface="ＭＳ Ｐゴシック" charset="0"/>
              </a:rPr>
              <a:t>How is it generated?</a:t>
            </a:r>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98700"/>
            <a:ext cx="2349500"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Box 5"/>
          <p:cNvSpPr txBox="1">
            <a:spLocks noChangeArrowheads="1"/>
          </p:cNvSpPr>
          <p:nvPr/>
        </p:nvSpPr>
        <p:spPr bwMode="auto">
          <a:xfrm>
            <a:off x="3581400" y="4419600"/>
            <a:ext cx="1447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600">
                <a:latin typeface="Arial" charset="0"/>
              </a:rPr>
              <a:t>Source: </a:t>
            </a:r>
            <a:r>
              <a:rPr lang="en-GB" sz="600">
                <a:latin typeface="Arial" charset="0"/>
                <a:hlinkClick r:id="rId4"/>
              </a:rPr>
              <a:t>http://utama.info/</a:t>
            </a:r>
            <a:r>
              <a:rPr lang="en-GB" sz="600">
                <a:latin typeface="Arial" charset="0"/>
              </a:rPr>
              <a:t> </a:t>
            </a:r>
          </a:p>
        </p:txBody>
      </p:sp>
      <p:sp>
        <p:nvSpPr>
          <p:cNvPr id="10245" name="TextBox 6"/>
          <p:cNvSpPr txBox="1">
            <a:spLocks noChangeArrowheads="1"/>
          </p:cNvSpPr>
          <p:nvPr/>
        </p:nvSpPr>
        <p:spPr bwMode="auto">
          <a:xfrm>
            <a:off x="174625" y="4202113"/>
            <a:ext cx="37274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dirty="0">
                <a:latin typeface="Arial" charset="0"/>
              </a:rPr>
              <a:t>Worker labour (wage) produces one shoe in 1h worth = </a:t>
            </a:r>
            <a:r>
              <a:rPr lang="en-GB" sz="1800" dirty="0">
                <a:solidFill>
                  <a:srgbClr val="0070C0"/>
                </a:solidFill>
                <a:latin typeface="Arial" charset="0"/>
              </a:rPr>
              <a:t>10€</a:t>
            </a:r>
            <a:r>
              <a:rPr lang="en-US" sz="1800" dirty="0">
                <a:latin typeface="Arial" charset="0"/>
              </a:rPr>
              <a:t>/ hour</a:t>
            </a:r>
            <a:endParaRPr lang="en-GB" sz="1800" dirty="0">
              <a:latin typeface="Arial" charset="0"/>
            </a:endParaRPr>
          </a:p>
        </p:txBody>
      </p:sp>
      <p:sp>
        <p:nvSpPr>
          <p:cNvPr id="10246" name="TextBox 7"/>
          <p:cNvSpPr txBox="1">
            <a:spLocks noChangeArrowheads="1"/>
          </p:cNvSpPr>
          <p:nvPr/>
        </p:nvSpPr>
        <p:spPr bwMode="auto">
          <a:xfrm>
            <a:off x="304800" y="2859088"/>
            <a:ext cx="2895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latin typeface="Arial" charset="0"/>
              </a:rPr>
              <a:t>Worker prod (machine): 10€</a:t>
            </a:r>
            <a:r>
              <a:rPr lang="en-US" sz="1800">
                <a:latin typeface="Arial" charset="0"/>
              </a:rPr>
              <a:t>/ 15min = 40</a:t>
            </a:r>
            <a:r>
              <a:rPr lang="en-GB" sz="1800">
                <a:latin typeface="Arial" charset="0"/>
              </a:rPr>
              <a:t>€</a:t>
            </a:r>
            <a:r>
              <a:rPr lang="en-US" sz="1800">
                <a:latin typeface="Arial" charset="0"/>
              </a:rPr>
              <a:t>/ hour </a:t>
            </a:r>
          </a:p>
          <a:p>
            <a:r>
              <a:rPr lang="en-US" sz="1800">
                <a:latin typeface="Arial" charset="0"/>
              </a:rPr>
              <a:t>or: 4 pairs/ hour</a:t>
            </a:r>
            <a:endParaRPr lang="en-GB" sz="1800">
              <a:latin typeface="Arial" charset="0"/>
            </a:endParaRPr>
          </a:p>
        </p:txBody>
      </p:sp>
      <p:sp>
        <p:nvSpPr>
          <p:cNvPr id="10247" name="TextBox 8"/>
          <p:cNvSpPr txBox="1">
            <a:spLocks noChangeArrowheads="1"/>
          </p:cNvSpPr>
          <p:nvPr/>
        </p:nvSpPr>
        <p:spPr bwMode="auto">
          <a:xfrm>
            <a:off x="1147763" y="1774825"/>
            <a:ext cx="34242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latin typeface="Arial" charset="0"/>
              </a:rPr>
              <a:t>Owner (shoe in mkt) = 40€</a:t>
            </a:r>
          </a:p>
          <a:p>
            <a:r>
              <a:rPr lang="en-GB" sz="1800">
                <a:latin typeface="Arial" charset="0"/>
              </a:rPr>
              <a:t>4 pairs (produced in 1h)= </a:t>
            </a:r>
            <a:r>
              <a:rPr lang="en-GB" sz="1800">
                <a:solidFill>
                  <a:srgbClr val="FF0000"/>
                </a:solidFill>
                <a:latin typeface="Arial" charset="0"/>
              </a:rPr>
              <a:t>€160</a:t>
            </a:r>
          </a:p>
        </p:txBody>
      </p:sp>
      <p:sp>
        <p:nvSpPr>
          <p:cNvPr id="10248" name="TextBox 9"/>
          <p:cNvSpPr txBox="1">
            <a:spLocks noChangeArrowheads="1"/>
          </p:cNvSpPr>
          <p:nvPr/>
        </p:nvSpPr>
        <p:spPr bwMode="auto">
          <a:xfrm>
            <a:off x="5105400" y="2525713"/>
            <a:ext cx="3200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latin typeface="Arial" charset="0"/>
              </a:rPr>
              <a:t>Operational costs = </a:t>
            </a:r>
            <a:r>
              <a:rPr lang="en-GB" sz="1800">
                <a:solidFill>
                  <a:srgbClr val="0070C0"/>
                </a:solidFill>
                <a:latin typeface="Arial" charset="0"/>
              </a:rPr>
              <a:t>20€</a:t>
            </a:r>
            <a:r>
              <a:rPr lang="en-US" sz="1800">
                <a:latin typeface="Arial" charset="0"/>
              </a:rPr>
              <a:t>/ h</a:t>
            </a:r>
            <a:endParaRPr lang="en-GB" sz="1800">
              <a:latin typeface="Arial" charset="0"/>
            </a:endParaRPr>
          </a:p>
        </p:txBody>
      </p:sp>
      <p:sp>
        <p:nvSpPr>
          <p:cNvPr id="10249" name="TextBox 10"/>
          <p:cNvSpPr txBox="1">
            <a:spLocks noChangeArrowheads="1"/>
          </p:cNvSpPr>
          <p:nvPr/>
        </p:nvSpPr>
        <p:spPr bwMode="auto">
          <a:xfrm>
            <a:off x="5105400" y="3429000"/>
            <a:ext cx="3746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800">
                <a:latin typeface="Arial" charset="0"/>
              </a:rPr>
              <a:t>Invest (put in prod) = </a:t>
            </a:r>
            <a:r>
              <a:rPr lang="en-GB" sz="1800">
                <a:solidFill>
                  <a:srgbClr val="0070C0"/>
                </a:solidFill>
                <a:latin typeface="Arial" charset="0"/>
              </a:rPr>
              <a:t>50€</a:t>
            </a:r>
            <a:r>
              <a:rPr lang="en-US" sz="1800">
                <a:latin typeface="Arial" charset="0"/>
              </a:rPr>
              <a:t>/ hour </a:t>
            </a:r>
          </a:p>
        </p:txBody>
      </p:sp>
      <p:sp>
        <p:nvSpPr>
          <p:cNvPr id="10250" name="TextBox 12"/>
          <p:cNvSpPr txBox="1">
            <a:spLocks noChangeArrowheads="1"/>
          </p:cNvSpPr>
          <p:nvPr/>
        </p:nvSpPr>
        <p:spPr bwMode="auto">
          <a:xfrm>
            <a:off x="4038600" y="4735513"/>
            <a:ext cx="51054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dirty="0">
                <a:latin typeface="Arial" charset="0"/>
              </a:rPr>
              <a:t>Profit (above value investment) = </a:t>
            </a:r>
            <a:r>
              <a:rPr lang="en-GB" sz="1800" b="1" dirty="0">
                <a:solidFill>
                  <a:srgbClr val="7030A0"/>
                </a:solidFill>
                <a:latin typeface="Arial" charset="0"/>
              </a:rPr>
              <a:t>80€</a:t>
            </a:r>
            <a:r>
              <a:rPr lang="en-US" sz="1800" dirty="0">
                <a:latin typeface="Arial" charset="0"/>
              </a:rPr>
              <a:t>/ hour</a:t>
            </a:r>
          </a:p>
          <a:p>
            <a:r>
              <a:rPr lang="en-US" sz="1600" dirty="0">
                <a:latin typeface="Arial" charset="0"/>
              </a:rPr>
              <a:t>    </a:t>
            </a:r>
            <a:r>
              <a:rPr lang="en-US" sz="1600" b="1" u="sng" dirty="0">
                <a:latin typeface="Arial" charset="0"/>
              </a:rPr>
              <a:t>*</a:t>
            </a:r>
            <a:r>
              <a:rPr lang="en-US" sz="1600" dirty="0">
                <a:latin typeface="Arial" charset="0"/>
              </a:rPr>
              <a:t> not shared with </a:t>
            </a:r>
            <a:r>
              <a:rPr lang="en-US" sz="1600" dirty="0" err="1">
                <a:latin typeface="Arial" charset="0"/>
              </a:rPr>
              <a:t>labourer</a:t>
            </a:r>
            <a:endParaRPr lang="en-GB" sz="1600" dirty="0">
              <a:latin typeface="Arial" charset="0"/>
            </a:endParaRPr>
          </a:p>
        </p:txBody>
      </p:sp>
      <p:sp>
        <p:nvSpPr>
          <p:cNvPr id="11275" name="Slide Number Placeholder 1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0AECB6D3-A317-B946-9C6E-8D408293B8B2}" type="slidenum">
              <a:rPr lang="en-GB" sz="1200">
                <a:solidFill>
                  <a:srgbClr val="898989"/>
                </a:solidFill>
              </a:rPr>
              <a:pPr/>
              <a:t>23</a:t>
            </a:fld>
            <a:endParaRPr lang="en-GB" sz="1200">
              <a:solidFill>
                <a:srgbClr val="898989"/>
              </a:solidFill>
            </a:endParaRPr>
          </a:p>
        </p:txBody>
      </p:sp>
    </p:spTree>
    <p:extLst>
      <p:ext uri="{BB962C8B-B14F-4D97-AF65-F5344CB8AC3E}">
        <p14:creationId xmlns:p14="http://schemas.microsoft.com/office/powerpoint/2010/main" val="30229620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dissolve">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dissolve">
                                      <p:cBhvr>
                                        <p:cTn id="17" dur="500"/>
                                        <p:tgtEl>
                                          <p:spTgt spid="102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dissolve">
                                      <p:cBhvr>
                                        <p:cTn id="22" dur="500"/>
                                        <p:tgtEl>
                                          <p:spTgt spid="1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9"/>
                                        </p:tgtEl>
                                        <p:attrNameLst>
                                          <p:attrName>style.visibility</p:attrName>
                                        </p:attrNameLst>
                                      </p:cBhvr>
                                      <p:to>
                                        <p:strVal val="visible"/>
                                      </p:to>
                                    </p:set>
                                    <p:animEffect transition="in" filter="dissolve">
                                      <p:cBhvr>
                                        <p:cTn id="27" dur="500"/>
                                        <p:tgtEl>
                                          <p:spTgt spid="102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dissolve">
                                      <p:cBhvr>
                                        <p:cTn id="3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P spid="10248" grpId="0"/>
      <p:bldP spid="10249" grpId="0"/>
      <p:bldP spid="102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atin typeface="Calibri" charset="0"/>
                <a:ea typeface="ＭＳ Ｐゴシック" charset="0"/>
                <a:cs typeface="ＭＳ Ｐゴシック" charset="0"/>
              </a:rPr>
              <a:t>Why is it necessary?</a:t>
            </a: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08A86C4D-860E-6A4A-A829-110E38E06B72}" type="slidenum">
              <a:rPr lang="en-GB" sz="1200">
                <a:solidFill>
                  <a:srgbClr val="898989"/>
                </a:solidFill>
              </a:rPr>
              <a:pPr/>
              <a:t>24</a:t>
            </a:fld>
            <a:endParaRPr lang="en-GB" sz="1200">
              <a:solidFill>
                <a:srgbClr val="898989"/>
              </a:solidFill>
            </a:endParaRPr>
          </a:p>
        </p:txBody>
      </p:sp>
      <p:sp>
        <p:nvSpPr>
          <p:cNvPr id="11268" name="Contenidor de contingut 4"/>
          <p:cNvSpPr txBox="1">
            <a:spLocks/>
          </p:cNvSpPr>
          <p:nvPr/>
        </p:nvSpPr>
        <p:spPr bwMode="auto">
          <a:xfrm>
            <a:off x="850900" y="5632450"/>
            <a:ext cx="26717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eaLnBrk="0" hangingPunct="0">
              <a:spcBef>
                <a:spcPct val="20000"/>
              </a:spcBef>
              <a:buFont typeface="Arial" charset="0"/>
              <a:buNone/>
            </a:pPr>
            <a:r>
              <a:rPr lang="en-GB" sz="600">
                <a:solidFill>
                  <a:srgbClr val="FF0000"/>
                </a:solidFill>
                <a:hlinkClick r:id="rId3"/>
              </a:rPr>
              <a:t>http://weknowwhatsup.blogspot.com.es</a:t>
            </a:r>
            <a:r>
              <a:rPr lang="en-GB" sz="600">
                <a:solidFill>
                  <a:srgbClr val="FF0000"/>
                </a:solidFill>
              </a:rPr>
              <a:t> </a:t>
            </a:r>
            <a:endParaRPr lang="en-GB" sz="600"/>
          </a:p>
        </p:txBody>
      </p:sp>
      <p:pic>
        <p:nvPicPr>
          <p:cNvPr id="112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19313"/>
            <a:ext cx="2971800" cy="351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8275" y="2133600"/>
            <a:ext cx="4603750" cy="351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TextBox 10"/>
          <p:cNvSpPr txBox="1">
            <a:spLocks noChangeArrowheads="1"/>
          </p:cNvSpPr>
          <p:nvPr/>
        </p:nvSpPr>
        <p:spPr bwMode="auto">
          <a:xfrm>
            <a:off x="3962400" y="5665788"/>
            <a:ext cx="423862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600">
                <a:latin typeface="Arial" charset="0"/>
              </a:rPr>
              <a:t>Source: </a:t>
            </a:r>
            <a:r>
              <a:rPr lang="en-GB" sz="600">
                <a:latin typeface="Arial" charset="0"/>
                <a:hlinkClick r:id="rId6"/>
              </a:rPr>
              <a:t>http://freedombunker.com</a:t>
            </a:r>
            <a:r>
              <a:rPr lang="en-GB" sz="600">
                <a:latin typeface="Arial" charset="0"/>
              </a:rPr>
              <a:t> </a:t>
            </a:r>
          </a:p>
        </p:txBody>
      </p:sp>
      <p:sp>
        <p:nvSpPr>
          <p:cNvPr id="8" name="Title 1"/>
          <p:cNvSpPr txBox="1">
            <a:spLocks/>
          </p:cNvSpPr>
          <p:nvPr/>
        </p:nvSpPr>
        <p:spPr bwMode="auto">
          <a:xfrm>
            <a:off x="457200" y="1295400"/>
            <a:ext cx="82296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b="1"/>
              <a:t>Capital accumulation </a:t>
            </a:r>
          </a:p>
        </p:txBody>
      </p:sp>
      <p:sp>
        <p:nvSpPr>
          <p:cNvPr id="2" name="TextBox 1"/>
          <p:cNvSpPr txBox="1"/>
          <p:nvPr/>
        </p:nvSpPr>
        <p:spPr>
          <a:xfrm>
            <a:off x="914399" y="5849938"/>
            <a:ext cx="7772401" cy="369332"/>
          </a:xfrm>
          <a:prstGeom prst="rect">
            <a:avLst/>
          </a:prstGeom>
          <a:noFill/>
        </p:spPr>
        <p:txBody>
          <a:bodyPr wrap="square" rtlCol="0">
            <a:spAutoFit/>
          </a:bodyPr>
          <a:lstStyle/>
          <a:p>
            <a:r>
              <a:rPr lang="en-US" dirty="0"/>
              <a:t>“</a:t>
            </a:r>
            <a:r>
              <a:rPr lang="en-US" i="1" dirty="0"/>
              <a:t>Accumulate, accumulate! This is Moses and the Prophets!</a:t>
            </a:r>
            <a:r>
              <a:rPr lang="en-US" dirty="0"/>
              <a:t>” (Marx, Capital, </a:t>
            </a:r>
            <a:r>
              <a:rPr lang="en-US" dirty="0" err="1"/>
              <a:t>Vol</a:t>
            </a:r>
            <a:r>
              <a:rPr lang="en-US" dirty="0"/>
              <a:t> 1)</a:t>
            </a:r>
          </a:p>
        </p:txBody>
      </p:sp>
    </p:spTree>
    <p:extLst>
      <p:ext uri="{BB962C8B-B14F-4D97-AF65-F5344CB8AC3E}">
        <p14:creationId xmlns:p14="http://schemas.microsoft.com/office/powerpoint/2010/main" val="2385322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500"/>
                                        <p:tgtEl>
                                          <p:spTgt spid="1126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wipe(left)">
                                      <p:cBhvr>
                                        <p:cTn id="10" dur="500"/>
                                        <p:tgtEl>
                                          <p:spTgt spid="112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0"/>
                                  </p:stCondLst>
                                  <p:childTnLst>
                                    <p:set>
                                      <p:cBhvr>
                                        <p:cTn id="20" dur="1" fill="hold">
                                          <p:stCondLst>
                                            <p:cond delay="0"/>
                                          </p:stCondLst>
                                        </p:cTn>
                                        <p:tgtEl>
                                          <p:spTgt spid="11270"/>
                                        </p:tgtEl>
                                        <p:attrNameLst>
                                          <p:attrName>style.visibility</p:attrName>
                                        </p:attrNameLst>
                                      </p:cBhvr>
                                      <p:to>
                                        <p:strVal val="visible"/>
                                      </p:to>
                                    </p:set>
                                    <p:anim calcmode="lin" valueType="num">
                                      <p:cBhvr>
                                        <p:cTn id="21" dur="500" fill="hold"/>
                                        <p:tgtEl>
                                          <p:spTgt spid="11270"/>
                                        </p:tgtEl>
                                        <p:attrNameLst>
                                          <p:attrName>ppt_w</p:attrName>
                                        </p:attrNameLst>
                                      </p:cBhvr>
                                      <p:tavLst>
                                        <p:tav tm="0">
                                          <p:val>
                                            <p:fltVal val="0"/>
                                          </p:val>
                                        </p:tav>
                                        <p:tav tm="100000">
                                          <p:val>
                                            <p:strVal val="#ppt_w"/>
                                          </p:val>
                                        </p:tav>
                                      </p:tavLst>
                                    </p:anim>
                                    <p:anim calcmode="lin" valueType="num">
                                      <p:cBhvr>
                                        <p:cTn id="22" dur="500" fill="hold"/>
                                        <p:tgtEl>
                                          <p:spTgt spid="11270"/>
                                        </p:tgtEl>
                                        <p:attrNameLst>
                                          <p:attrName>ppt_h</p:attrName>
                                        </p:attrNameLst>
                                      </p:cBhvr>
                                      <p:tavLst>
                                        <p:tav tm="0">
                                          <p:val>
                                            <p:fltVal val="0"/>
                                          </p:val>
                                        </p:tav>
                                        <p:tav tm="100000">
                                          <p:val>
                                            <p:strVal val="#ppt_h"/>
                                          </p:val>
                                        </p:tav>
                                      </p:tavLst>
                                    </p:anim>
                                    <p:anim calcmode="lin" valueType="num">
                                      <p:cBhvr>
                                        <p:cTn id="23" dur="500" fill="hold"/>
                                        <p:tgtEl>
                                          <p:spTgt spid="11270"/>
                                        </p:tgtEl>
                                        <p:attrNameLst>
                                          <p:attrName>ppt_x</p:attrName>
                                        </p:attrNameLst>
                                      </p:cBhvr>
                                      <p:tavLst>
                                        <p:tav tm="0">
                                          <p:val>
                                            <p:fltVal val="0.5"/>
                                          </p:val>
                                        </p:tav>
                                        <p:tav tm="100000">
                                          <p:val>
                                            <p:strVal val="#ppt_x"/>
                                          </p:val>
                                        </p:tav>
                                      </p:tavLst>
                                    </p:anim>
                                    <p:anim calcmode="lin" valueType="num">
                                      <p:cBhvr>
                                        <p:cTn id="24" dur="500" fill="hold"/>
                                        <p:tgtEl>
                                          <p:spTgt spid="11270"/>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ppt_w</p:attrName>
                                        </p:attrNameLst>
                                      </p:cBhvr>
                                      <p:tavLst>
                                        <p:tav tm="0">
                                          <p:val>
                                            <p:fltVal val="0"/>
                                          </p:val>
                                        </p:tav>
                                        <p:tav tm="100000">
                                          <p:val>
                                            <p:strVal val="#ppt_w"/>
                                          </p:val>
                                        </p:tav>
                                      </p:tavLst>
                                    </p:anim>
                                    <p:anim calcmode="lin" valueType="num">
                                      <p:cBhvr>
                                        <p:cTn id="28" dur="500" fill="hold"/>
                                        <p:tgtEl>
                                          <p:spTgt spid="11271"/>
                                        </p:tgtEl>
                                        <p:attrNameLst>
                                          <p:attrName>ppt_h</p:attrName>
                                        </p:attrNameLst>
                                      </p:cBhvr>
                                      <p:tavLst>
                                        <p:tav tm="0">
                                          <p:val>
                                            <p:fltVal val="0"/>
                                          </p:val>
                                        </p:tav>
                                        <p:tav tm="100000">
                                          <p:val>
                                            <p:strVal val="#ppt_h"/>
                                          </p:val>
                                        </p:tav>
                                      </p:tavLst>
                                    </p:anim>
                                    <p:anim calcmode="lin" valueType="num">
                                      <p:cBhvr>
                                        <p:cTn id="29" dur="500" fill="hold"/>
                                        <p:tgtEl>
                                          <p:spTgt spid="11271"/>
                                        </p:tgtEl>
                                        <p:attrNameLst>
                                          <p:attrName>ppt_x</p:attrName>
                                        </p:attrNameLst>
                                      </p:cBhvr>
                                      <p:tavLst>
                                        <p:tav tm="0">
                                          <p:val>
                                            <p:fltVal val="0.5"/>
                                          </p:val>
                                        </p:tav>
                                        <p:tav tm="100000">
                                          <p:val>
                                            <p:strVal val="#ppt_x"/>
                                          </p:val>
                                        </p:tav>
                                      </p:tavLst>
                                    </p:anim>
                                    <p:anim calcmode="lin" valueType="num">
                                      <p:cBhvr>
                                        <p:cTn id="30" dur="500" fill="hold"/>
                                        <p:tgtEl>
                                          <p:spTgt spid="11271"/>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1"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atin typeface="Calibri" charset="0"/>
                <a:ea typeface="ＭＳ Ｐゴシック" charset="0"/>
                <a:cs typeface="ＭＳ Ｐゴシック" charset="0"/>
              </a:rPr>
              <a:t>Extracting surplus from nature</a:t>
            </a:r>
          </a:p>
        </p:txBody>
      </p:sp>
      <p:sp>
        <p:nvSpPr>
          <p:cNvPr id="13315" name="Content Placeholder 2"/>
          <p:cNvSpPr>
            <a:spLocks noGrp="1"/>
          </p:cNvSpPr>
          <p:nvPr>
            <p:ph type="body" sz="half" idx="2"/>
          </p:nvPr>
        </p:nvSpPr>
        <p:spPr>
          <a:xfrm>
            <a:off x="1792288" y="5367338"/>
            <a:ext cx="6361112" cy="804862"/>
          </a:xfrm>
        </p:spPr>
        <p:txBody>
          <a:bodyPr/>
          <a:lstStyle/>
          <a:p>
            <a:pPr eaLnBrk="1" hangingPunct="1"/>
            <a:r>
              <a:rPr lang="en-GB" sz="3200" dirty="0">
                <a:latin typeface="Calibri" charset="0"/>
                <a:ea typeface="ＭＳ Ｐゴシック" charset="0"/>
                <a:cs typeface="ＭＳ Ｐゴシック" charset="0"/>
              </a:rPr>
              <a:t>Intensity of extraction &gt; restoration</a:t>
            </a: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F3D8F0A3-AB3A-1643-A235-63050B6544DE}" type="slidenum">
              <a:rPr lang="en-GB" sz="1200">
                <a:solidFill>
                  <a:srgbClr val="898989"/>
                </a:solidFill>
              </a:rPr>
              <a:pPr/>
              <a:t>25</a:t>
            </a:fld>
            <a:endParaRPr lang="en-GB" sz="1200">
              <a:solidFill>
                <a:srgbClr val="898989"/>
              </a:solidFill>
            </a:endParaRPr>
          </a:p>
        </p:txBody>
      </p:sp>
      <p:sp>
        <p:nvSpPr>
          <p:cNvPr id="13317" name="Contenidor de contingut 4"/>
          <p:cNvSpPr>
            <a:spLocks noGrp="1"/>
          </p:cNvSpPr>
          <p:nvPr>
            <p:ph sz="half" idx="4294967295"/>
          </p:nvPr>
        </p:nvSpPr>
        <p:spPr>
          <a:xfrm>
            <a:off x="1600200" y="3124200"/>
            <a:ext cx="4038600" cy="239713"/>
          </a:xfrm>
        </p:spPr>
        <p:txBody>
          <a:bodyPr/>
          <a:lstStyle/>
          <a:p>
            <a:pPr>
              <a:buFont typeface="Arial" charset="0"/>
              <a:buNone/>
            </a:pPr>
            <a:r>
              <a:rPr lang="en-US" sz="600">
                <a:latin typeface="Calibri" charset="0"/>
                <a:ea typeface="ＭＳ Ｐゴシック" charset="0"/>
                <a:cs typeface="ＭＳ Ｐゴシック" charset="0"/>
              </a:rPr>
              <a:t>Niger Delta (Nigeria) (Image: Sosialistisk Ungdom – SU/Flickr)</a:t>
            </a:r>
          </a:p>
        </p:txBody>
      </p:sp>
      <p:pic>
        <p:nvPicPr>
          <p:cNvPr id="133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87625"/>
            <a:ext cx="3048000" cy="214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TextBox 8"/>
          <p:cNvSpPr txBox="1">
            <a:spLocks noChangeArrowheads="1"/>
          </p:cNvSpPr>
          <p:nvPr/>
        </p:nvSpPr>
        <p:spPr bwMode="auto">
          <a:xfrm>
            <a:off x="4800600" y="4737100"/>
            <a:ext cx="30480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600">
                <a:latin typeface="Arial" charset="0"/>
              </a:rPr>
              <a:t>Tar Sands from space (source: </a:t>
            </a:r>
            <a:r>
              <a:rPr lang="en-GB" sz="600">
                <a:latin typeface="Arial" charset="0"/>
                <a:hlinkClick r:id="rId5"/>
              </a:rPr>
              <a:t>http://stephenleahy.net</a:t>
            </a:r>
            <a:r>
              <a:rPr lang="en-GB" sz="600">
                <a:latin typeface="Arial" charset="0"/>
              </a:rPr>
              <a:t>) </a:t>
            </a:r>
          </a:p>
        </p:txBody>
      </p:sp>
    </p:spTree>
    <p:extLst>
      <p:ext uri="{BB962C8B-B14F-4D97-AF65-F5344CB8AC3E}">
        <p14:creationId xmlns:p14="http://schemas.microsoft.com/office/powerpoint/2010/main" val="176687136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273050"/>
            <a:ext cx="3827463" cy="1787525"/>
          </a:xfrm>
        </p:spPr>
        <p:txBody>
          <a:bodyPr/>
          <a:lstStyle/>
          <a:p>
            <a:r>
              <a:rPr lang="en-US" sz="3200">
                <a:latin typeface="Calibri" charset="0"/>
                <a:ea typeface="ＭＳ Ｐゴシック" charset="0"/>
                <a:cs typeface="ＭＳ Ｐゴシック" charset="0"/>
              </a:rPr>
              <a:t>Second contradiction of capitalism</a:t>
            </a:r>
          </a:p>
        </p:txBody>
      </p:sp>
      <p:sp>
        <p:nvSpPr>
          <p:cNvPr id="15363" name="Content Placeholder 2"/>
          <p:cNvSpPr>
            <a:spLocks noGrp="1"/>
          </p:cNvSpPr>
          <p:nvPr>
            <p:ph idx="1"/>
          </p:nvPr>
        </p:nvSpPr>
        <p:spPr>
          <a:xfrm>
            <a:off x="4572000" y="273050"/>
            <a:ext cx="4114800" cy="5853113"/>
          </a:xfrm>
        </p:spPr>
        <p:txBody>
          <a:bodyPr/>
          <a:lstStyle/>
          <a:p>
            <a:endParaRPr lang="en-US" sz="2800" i="1">
              <a:latin typeface="Calibri" charset="0"/>
              <a:ea typeface="ＭＳ Ｐゴシック" charset="0"/>
              <a:cs typeface="ＭＳ Ｐゴシック" charset="0"/>
            </a:endParaRPr>
          </a:p>
          <a:p>
            <a:endParaRPr lang="en-US" sz="2800" i="1">
              <a:latin typeface="Calibri" charset="0"/>
              <a:ea typeface="ＭＳ Ｐゴシック" charset="0"/>
              <a:cs typeface="ＭＳ Ｐゴシック" charset="0"/>
            </a:endParaRPr>
          </a:p>
          <a:p>
            <a:r>
              <a:rPr lang="en-US" sz="2800" i="1">
                <a:latin typeface="Calibri" charset="0"/>
                <a:ea typeface="ＭＳ Ｐゴシック" charset="0"/>
                <a:cs typeface="ＭＳ Ｐゴシック" charset="0"/>
              </a:rPr>
              <a:t>Capitalism degrades the material basis upon which it depends </a:t>
            </a:r>
          </a:p>
          <a:p>
            <a:r>
              <a:rPr lang="en-US" sz="2800">
                <a:latin typeface="Calibri" charset="0"/>
                <a:ea typeface="ＭＳ Ｐゴシック" charset="0"/>
                <a:cs typeface="ＭＳ Ｐゴシック" charset="0"/>
              </a:rPr>
              <a:t>James O’Connor (1988): contradiction capital accumulation vs. </a:t>
            </a:r>
            <a:r>
              <a:rPr lang="en-US" sz="2800" b="1">
                <a:latin typeface="Calibri" charset="0"/>
                <a:ea typeface="ＭＳ Ｐゴシック" charset="0"/>
                <a:cs typeface="ＭＳ Ｐゴシック" charset="0"/>
              </a:rPr>
              <a:t>production conditions</a:t>
            </a:r>
          </a:p>
          <a:p>
            <a:r>
              <a:rPr lang="en-US" sz="2800">
                <a:latin typeface="Calibri" charset="0"/>
                <a:ea typeface="ＭＳ Ｐゴシック" charset="0"/>
                <a:cs typeface="ＭＳ Ｐゴシック" charset="0"/>
              </a:rPr>
              <a:t>Degrading production conditions is </a:t>
            </a:r>
            <a:r>
              <a:rPr lang="en-US" sz="2800" b="1">
                <a:latin typeface="Calibri" charset="0"/>
                <a:ea typeface="ＭＳ Ｐゴシック" charset="0"/>
                <a:cs typeface="ＭＳ Ｐゴシック" charset="0"/>
              </a:rPr>
              <a:t>inevitable</a:t>
            </a:r>
          </a:p>
          <a:p>
            <a:endParaRPr lang="en-US" sz="2800">
              <a:latin typeface="Calibri" charset="0"/>
              <a:ea typeface="ＭＳ Ｐゴシック" charset="0"/>
              <a:cs typeface="ＭＳ Ｐゴシック" charset="0"/>
            </a:endParaRP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E6939F1B-A865-664D-810A-536D068F74C5}" type="slidenum">
              <a:rPr lang="en-GB" sz="1200">
                <a:solidFill>
                  <a:srgbClr val="898989"/>
                </a:solidFill>
              </a:rPr>
              <a:pPr/>
              <a:t>26</a:t>
            </a:fld>
            <a:endParaRPr lang="en-GB" sz="1200">
              <a:solidFill>
                <a:srgbClr val="898989"/>
              </a:solidFill>
            </a:endParaRPr>
          </a:p>
        </p:txBody>
      </p:sp>
      <p:sp>
        <p:nvSpPr>
          <p:cNvPr id="15365" name="TextBox 5"/>
          <p:cNvSpPr txBox="1">
            <a:spLocks noChangeArrowheads="1"/>
          </p:cNvSpPr>
          <p:nvPr/>
        </p:nvSpPr>
        <p:spPr bwMode="auto">
          <a:xfrm>
            <a:off x="463550" y="5157788"/>
            <a:ext cx="2736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600">
                <a:latin typeface="Arial" charset="0"/>
              </a:rPr>
              <a:t>Source: </a:t>
            </a:r>
            <a:r>
              <a:rPr lang="pl-PL" sz="600">
                <a:latin typeface="Arial" charset="0"/>
                <a:hlinkClick r:id="rId3"/>
              </a:rPr>
              <a:t>http://sovietrussianow.blogspot.com.es/</a:t>
            </a:r>
            <a:r>
              <a:rPr lang="pl-PL" sz="600">
                <a:latin typeface="Arial" charset="0"/>
              </a:rPr>
              <a:t> </a:t>
            </a:r>
            <a:endParaRPr lang="en-US" sz="600">
              <a:latin typeface="Arial" charset="0"/>
            </a:endParaRPr>
          </a:p>
        </p:txBody>
      </p:sp>
      <p:pic>
        <p:nvPicPr>
          <p:cNvPr id="15366"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rcRect l="2357" r="2357"/>
          <a:stretch>
            <a:fillRect/>
          </a:stretch>
        </p:blipFill>
        <p:spPr>
          <a:xfrm>
            <a:off x="457200" y="2197100"/>
            <a:ext cx="3946525" cy="2960688"/>
          </a:xfrm>
        </p:spPr>
      </p:pic>
    </p:spTree>
    <p:extLst>
      <p:ext uri="{BB962C8B-B14F-4D97-AF65-F5344CB8AC3E}">
        <p14:creationId xmlns:p14="http://schemas.microsoft.com/office/powerpoint/2010/main" val="303100382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5A2721-BFA1-B34A-A4E0-209AC01CCCCD}"/>
              </a:ext>
            </a:extLst>
          </p:cNvPr>
          <p:cNvSpPr>
            <a:spLocks noGrp="1"/>
          </p:cNvSpPr>
          <p:nvPr>
            <p:ph type="title"/>
          </p:nvPr>
        </p:nvSpPr>
        <p:spPr/>
        <p:txBody>
          <a:bodyPr>
            <a:normAutofit/>
          </a:bodyPr>
          <a:lstStyle/>
          <a:p>
            <a:r>
              <a:rPr lang="en-US" dirty="0"/>
              <a:t>Why Inevitable? </a:t>
            </a:r>
            <a:endParaRPr lang="en-GB" dirty="0"/>
          </a:p>
        </p:txBody>
      </p:sp>
      <p:sp>
        <p:nvSpPr>
          <p:cNvPr id="7" name="Content Placeholder 6">
            <a:extLst>
              <a:ext uri="{FF2B5EF4-FFF2-40B4-BE49-F238E27FC236}">
                <a16:creationId xmlns:a16="http://schemas.microsoft.com/office/drawing/2014/main" id="{A0CF594C-BC31-1A45-A926-F2876EFA915E}"/>
              </a:ext>
            </a:extLst>
          </p:cNvPr>
          <p:cNvSpPr>
            <a:spLocks noGrp="1"/>
          </p:cNvSpPr>
          <p:nvPr>
            <p:ph idx="1"/>
          </p:nvPr>
        </p:nvSpPr>
        <p:spPr/>
        <p:txBody>
          <a:bodyPr>
            <a:normAutofit/>
          </a:bodyPr>
          <a:lstStyle/>
          <a:p>
            <a:pPr marL="0" indent="0">
              <a:buNone/>
            </a:pPr>
            <a:r>
              <a:rPr lang="en-US" sz="2800" dirty="0"/>
              <a:t>Why K degrades those conditions (Spence 2000)?</a:t>
            </a:r>
          </a:p>
          <a:p>
            <a:r>
              <a:rPr lang="en-US" sz="2400" dirty="0"/>
              <a:t>It is driven by individual capitals seeking to shore up [support and/or maintain] their profitability through cost-cutting which degrades, or fails to maintain, the material and social conditions of their own production</a:t>
            </a:r>
          </a:p>
          <a:p>
            <a:r>
              <a:rPr lang="en-US" sz="2400" dirty="0"/>
              <a:t>But these conditions are common to capitalist production as a whole, so capital-in-general is confronted with higher costs further down the road, in order to repair the damage done to the shared conditions of production by the short-termism of individual capitals (O'Connor, 1998)</a:t>
            </a:r>
          </a:p>
        </p:txBody>
      </p:sp>
      <p:sp>
        <p:nvSpPr>
          <p:cNvPr id="5" name="Slide Number Placeholder 4">
            <a:extLst>
              <a:ext uri="{FF2B5EF4-FFF2-40B4-BE49-F238E27FC236}">
                <a16:creationId xmlns:a16="http://schemas.microsoft.com/office/drawing/2014/main" id="{8BFBD461-9ED3-B344-864A-A6F33E801054}"/>
              </a:ext>
            </a:extLst>
          </p:cNvPr>
          <p:cNvSpPr>
            <a:spLocks noGrp="1"/>
          </p:cNvSpPr>
          <p:nvPr>
            <p:ph type="sldNum" sz="quarter" idx="12"/>
          </p:nvPr>
        </p:nvSpPr>
        <p:spPr/>
        <p:txBody>
          <a:bodyPr/>
          <a:lstStyle/>
          <a:p>
            <a:fld id="{92A95DE6-DCE6-9B42-8136-488F24C06281}" type="slidenum">
              <a:rPr lang="en-US" smtClean="0"/>
              <a:pPr/>
              <a:t>27</a:t>
            </a:fld>
            <a:endParaRPr lang="en-US"/>
          </a:p>
        </p:txBody>
      </p:sp>
    </p:spTree>
    <p:extLst>
      <p:ext uri="{BB962C8B-B14F-4D97-AF65-F5344CB8AC3E}">
        <p14:creationId xmlns:p14="http://schemas.microsoft.com/office/powerpoint/2010/main" val="12946003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4 Título">
            <a:extLst>
              <a:ext uri="{FF2B5EF4-FFF2-40B4-BE49-F238E27FC236}">
                <a16:creationId xmlns:a16="http://schemas.microsoft.com/office/drawing/2014/main" id="{8729E8AA-730D-6140-99E9-CA7B05CCD476}"/>
              </a:ext>
            </a:extLst>
          </p:cNvPr>
          <p:cNvSpPr>
            <a:spLocks noGrp="1"/>
          </p:cNvSpPr>
          <p:nvPr>
            <p:ph type="title"/>
          </p:nvPr>
        </p:nvSpPr>
        <p:spPr>
          <a:xfrm>
            <a:off x="284670" y="100520"/>
            <a:ext cx="3079750" cy="1893888"/>
          </a:xfrm>
        </p:spPr>
        <p:txBody>
          <a:bodyPr>
            <a:normAutofit/>
          </a:bodyPr>
          <a:lstStyle/>
          <a:p>
            <a:r>
              <a:rPr lang="en-GB" altLang="es-ES" sz="2400" dirty="0">
                <a:ea typeface="ＭＳ Ｐゴシック" panose="020B0600070205080204" pitchFamily="34" charset="-128"/>
              </a:rPr>
              <a:t>The 2nd contradiction in action (example): environmental impact and profit (surplus)</a:t>
            </a:r>
            <a:endParaRPr lang="es-ES" altLang="es-ES" sz="2400" dirty="0">
              <a:ea typeface="ＭＳ Ｐゴシック" panose="020B0600070205080204" pitchFamily="34" charset="-128"/>
            </a:endParaRPr>
          </a:p>
        </p:txBody>
      </p:sp>
      <p:sp>
        <p:nvSpPr>
          <p:cNvPr id="38914" name="5 Marcador de contenido">
            <a:extLst>
              <a:ext uri="{FF2B5EF4-FFF2-40B4-BE49-F238E27FC236}">
                <a16:creationId xmlns:a16="http://schemas.microsoft.com/office/drawing/2014/main" id="{0323B04D-DDDC-3B4D-9D7A-2FC957A4250F}"/>
              </a:ext>
            </a:extLst>
          </p:cNvPr>
          <p:cNvSpPr>
            <a:spLocks noGrp="1"/>
          </p:cNvSpPr>
          <p:nvPr>
            <p:ph idx="1"/>
          </p:nvPr>
        </p:nvSpPr>
        <p:spPr/>
        <p:txBody>
          <a:bodyPr/>
          <a:lstStyle/>
          <a:p>
            <a:endParaRPr lang="es-ES" altLang="es-ES">
              <a:ea typeface="ＭＳ Ｐゴシック" panose="020B0600070205080204" pitchFamily="34" charset="-128"/>
            </a:endParaRPr>
          </a:p>
        </p:txBody>
      </p:sp>
      <p:sp>
        <p:nvSpPr>
          <p:cNvPr id="37891" name="6 Marcador de texto">
            <a:extLst>
              <a:ext uri="{FF2B5EF4-FFF2-40B4-BE49-F238E27FC236}">
                <a16:creationId xmlns:a16="http://schemas.microsoft.com/office/drawing/2014/main" id="{370895DD-AED0-DC42-ADF4-1A748F54B479}"/>
              </a:ext>
            </a:extLst>
          </p:cNvPr>
          <p:cNvSpPr>
            <a:spLocks noGrp="1"/>
          </p:cNvSpPr>
          <p:nvPr>
            <p:ph type="body" sz="half" idx="2"/>
          </p:nvPr>
        </p:nvSpPr>
        <p:spPr>
          <a:xfrm>
            <a:off x="419100" y="1994408"/>
            <a:ext cx="2819400" cy="4530218"/>
          </a:xfrm>
        </p:spPr>
        <p:txBody>
          <a:bodyPr>
            <a:normAutofit lnSpcReduction="10000"/>
          </a:bodyPr>
          <a:lstStyle/>
          <a:p>
            <a:pPr algn="ctr">
              <a:defRPr/>
            </a:pPr>
            <a:r>
              <a:rPr lang="en-GB" altLang="es-ES" sz="1800" b="1" u="sng" dirty="0">
                <a:solidFill>
                  <a:srgbClr val="FF0000"/>
                </a:solidFill>
                <a:ea typeface="ＭＳ Ｐゴシック" panose="020B0600070205080204" pitchFamily="34" charset="-128"/>
                <a:hlinkClick r:id="rId2"/>
              </a:rPr>
              <a:t>None of the world's top industries would be profitable if they paid for the natural capital they use</a:t>
            </a:r>
            <a:endParaRPr lang="en-GB" altLang="es-ES" sz="1800" b="1" u="sng" dirty="0">
              <a:solidFill>
                <a:srgbClr val="FF0000"/>
              </a:solidFill>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endParaRPr lang="en-GB" altLang="es-ES" u="sng" dirty="0">
              <a:ea typeface="ＭＳ Ｐゴシック" panose="020B0600070205080204" pitchFamily="34" charset="-128"/>
            </a:endParaRPr>
          </a:p>
          <a:p>
            <a:pPr>
              <a:defRPr/>
            </a:pPr>
            <a:r>
              <a:rPr lang="es-ES" altLang="es-ES" dirty="0">
                <a:ea typeface="ＭＳ Ｐゴシック" panose="020B0600070205080204" pitchFamily="34" charset="-128"/>
              </a:rPr>
              <a:t> </a:t>
            </a:r>
            <a:r>
              <a:rPr lang="en-GB" altLang="es-ES" sz="1200" dirty="0">
                <a:ea typeface="ＭＳ Ｐゴシック" panose="020B0600070205080204" pitchFamily="34" charset="-128"/>
              </a:rPr>
              <a:t>Source: </a:t>
            </a:r>
            <a:r>
              <a:rPr lang="en-GB" altLang="es-ES" sz="1200" u="sng" dirty="0">
                <a:ea typeface="ＭＳ Ｐゴシック" panose="020B0600070205080204" pitchFamily="34" charset="-128"/>
                <a:hlinkClick r:id="rId2"/>
              </a:rPr>
              <a:t>grist.org </a:t>
            </a:r>
            <a:r>
              <a:rPr lang="en-GB" altLang="es-ES" sz="1200" dirty="0">
                <a:ea typeface="ＭＳ Ｐゴシック" panose="020B0600070205080204" pitchFamily="34" charset="-128"/>
              </a:rPr>
              <a:t>- </a:t>
            </a:r>
            <a:r>
              <a:rPr lang="en-GB" altLang="es-ES" sz="1200" u="sng" dirty="0">
                <a:ea typeface="ＭＳ Ｐゴシック" panose="020B0600070205080204" pitchFamily="34" charset="-128"/>
                <a:hlinkClick r:id="rId3"/>
              </a:rPr>
              <a:t>April 2, 2015 3:02 PM</a:t>
            </a:r>
            <a:endParaRPr lang="es-ES" altLang="es-ES" sz="1200" dirty="0">
              <a:ea typeface="ＭＳ Ｐゴシック" panose="020B0600070205080204" pitchFamily="34" charset="-128"/>
            </a:endParaRPr>
          </a:p>
          <a:p>
            <a:pPr>
              <a:defRPr/>
            </a:pPr>
            <a:r>
              <a:rPr lang="en-GB" altLang="es-ES" sz="1600" i="1" dirty="0">
                <a:ea typeface="ＭＳ Ｐゴシック" panose="020B0600070205080204" pitchFamily="34" charset="-128"/>
              </a:rPr>
              <a:t>A sobering new study finds that the world's biggest industries burn through $7.3 trillion worth of free natural capital a year. </a:t>
            </a:r>
            <a:r>
              <a:rPr lang="es-ES" altLang="es-ES" sz="1600" i="1" dirty="0">
                <a:ea typeface="ＭＳ Ｐゴシック" panose="020B0600070205080204" pitchFamily="34" charset="-128"/>
              </a:rPr>
              <a:t>And </a:t>
            </a:r>
            <a:r>
              <a:rPr lang="es-ES" altLang="es-ES" sz="1600" i="1" dirty="0" err="1">
                <a:ea typeface="ＭＳ Ｐゴシック" panose="020B0600070205080204" pitchFamily="34" charset="-128"/>
              </a:rPr>
              <a:t>it's</a:t>
            </a:r>
            <a:r>
              <a:rPr lang="es-ES" altLang="es-ES" sz="1600" i="1" dirty="0">
                <a:ea typeface="ＭＳ Ｐゴシック" panose="020B0600070205080204" pitchFamily="34" charset="-128"/>
              </a:rPr>
              <a:t> </a:t>
            </a:r>
            <a:r>
              <a:rPr lang="es-ES" altLang="es-ES" sz="1600" i="1" dirty="0" err="1">
                <a:ea typeface="ＭＳ Ｐゴシック" panose="020B0600070205080204" pitchFamily="34" charset="-128"/>
              </a:rPr>
              <a:t>the</a:t>
            </a:r>
            <a:r>
              <a:rPr lang="es-ES" altLang="es-ES" sz="1600" i="1" dirty="0">
                <a:ea typeface="ＭＳ Ｐゴシック" panose="020B0600070205080204" pitchFamily="34" charset="-128"/>
              </a:rPr>
              <a:t> </a:t>
            </a:r>
            <a:r>
              <a:rPr lang="es-ES" altLang="es-ES" sz="1600" i="1" dirty="0" err="1">
                <a:ea typeface="ＭＳ Ｐゴシック" panose="020B0600070205080204" pitchFamily="34" charset="-128"/>
              </a:rPr>
              <a:t>only</a:t>
            </a:r>
            <a:r>
              <a:rPr lang="es-ES" altLang="es-ES" sz="1600" i="1" dirty="0">
                <a:ea typeface="ＭＳ Ｐゴシック" panose="020B0600070205080204" pitchFamily="34" charset="-128"/>
              </a:rPr>
              <a:t> </a:t>
            </a:r>
            <a:r>
              <a:rPr lang="es-ES" altLang="es-ES" sz="1600" i="1" dirty="0" err="1">
                <a:ea typeface="ＭＳ Ｐゴシック" panose="020B0600070205080204" pitchFamily="34" charset="-128"/>
              </a:rPr>
              <a:t>reason</a:t>
            </a:r>
            <a:r>
              <a:rPr lang="es-ES" altLang="es-ES" sz="1600" i="1" dirty="0">
                <a:ea typeface="ＭＳ Ｐゴシック" panose="020B0600070205080204" pitchFamily="34" charset="-128"/>
              </a:rPr>
              <a:t> </a:t>
            </a:r>
            <a:r>
              <a:rPr lang="es-ES" altLang="es-ES" sz="1600" i="1" dirty="0" err="1">
                <a:ea typeface="ＭＳ Ｐゴシック" panose="020B0600070205080204" pitchFamily="34" charset="-128"/>
              </a:rPr>
              <a:t>they</a:t>
            </a:r>
            <a:r>
              <a:rPr lang="es-ES" altLang="es-ES" sz="1600" i="1" dirty="0">
                <a:ea typeface="ＭＳ Ｐゴシック" panose="020B0600070205080204" pitchFamily="34" charset="-128"/>
              </a:rPr>
              <a:t> </a:t>
            </a:r>
            <a:r>
              <a:rPr lang="es-ES" altLang="es-ES" sz="1600" i="1" dirty="0" err="1">
                <a:ea typeface="ＭＳ Ｐゴシック" panose="020B0600070205080204" pitchFamily="34" charset="-128"/>
              </a:rPr>
              <a:t>turn</a:t>
            </a:r>
            <a:r>
              <a:rPr lang="es-ES" altLang="es-ES" sz="1600" i="1" dirty="0">
                <a:ea typeface="ＭＳ Ｐゴシック" panose="020B0600070205080204" pitchFamily="34" charset="-128"/>
              </a:rPr>
              <a:t> a </a:t>
            </a:r>
            <a:r>
              <a:rPr lang="es-ES" altLang="es-ES" sz="1600" i="1" dirty="0" err="1">
                <a:ea typeface="ＭＳ Ｐゴシック" panose="020B0600070205080204" pitchFamily="34" charset="-128"/>
              </a:rPr>
              <a:t>profit</a:t>
            </a:r>
            <a:r>
              <a:rPr lang="es-ES" altLang="es-ES" sz="1600" i="1" dirty="0">
                <a:ea typeface="ＭＳ Ｐゴシック" panose="020B0600070205080204" pitchFamily="34" charset="-128"/>
              </a:rPr>
              <a:t>.</a:t>
            </a:r>
          </a:p>
          <a:p>
            <a:pPr>
              <a:defRPr/>
            </a:pPr>
            <a:endParaRPr lang="es-ES" altLang="es-ES" dirty="0">
              <a:ea typeface="ＭＳ Ｐゴシック" panose="020B0600070205080204" pitchFamily="34" charset="-128"/>
            </a:endParaRPr>
          </a:p>
          <a:p>
            <a:pPr>
              <a:defRPr/>
            </a:pPr>
            <a:endParaRPr lang="es-ES" altLang="es-ES" dirty="0">
              <a:ea typeface="ＭＳ Ｐゴシック" panose="020B0600070205080204" pitchFamily="34" charset="-128"/>
            </a:endParaRPr>
          </a:p>
        </p:txBody>
      </p:sp>
      <p:sp>
        <p:nvSpPr>
          <p:cNvPr id="38916" name="3 Marcador de número de diapositiva">
            <a:extLst>
              <a:ext uri="{FF2B5EF4-FFF2-40B4-BE49-F238E27FC236}">
                <a16:creationId xmlns:a16="http://schemas.microsoft.com/office/drawing/2014/main" id="{61D6A64F-6673-C846-8172-3B190F95A4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05307F5-11B7-8C4C-8F7C-3AE256FD1E6D}" type="slidenum">
              <a:rPr lang="en-GB" altLang="es-ES" sz="1200" smtClean="0">
                <a:solidFill>
                  <a:srgbClr val="898989"/>
                </a:solidFill>
              </a:rPr>
              <a:pPr>
                <a:spcBef>
                  <a:spcPct val="0"/>
                </a:spcBef>
                <a:buFontTx/>
                <a:buNone/>
              </a:pPr>
              <a:t>28</a:t>
            </a:fld>
            <a:endParaRPr lang="en-GB" altLang="es-ES" sz="1200">
              <a:solidFill>
                <a:srgbClr val="898989"/>
              </a:solidFill>
            </a:endParaRPr>
          </a:p>
        </p:txBody>
      </p:sp>
      <p:pic>
        <p:nvPicPr>
          <p:cNvPr id="38917" name="Picture 2">
            <a:extLst>
              <a:ext uri="{FF2B5EF4-FFF2-40B4-BE49-F238E27FC236}">
                <a16:creationId xmlns:a16="http://schemas.microsoft.com/office/drawing/2014/main" id="{6D7F2237-652C-5345-A563-D4218FA6D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7013"/>
            <a:ext cx="5746750" cy="62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28 Imagen" descr="None of the world's top industries would be profitable if they paid for the natural capital they use | PD 2.0 | Scoop.it">
            <a:hlinkClick r:id="rId2"/>
            <a:extLst>
              <a:ext uri="{FF2B5EF4-FFF2-40B4-BE49-F238E27FC236}">
                <a16:creationId xmlns:a16="http://schemas.microsoft.com/office/drawing/2014/main" id="{A2B53285-7F51-C749-BBBD-67111A2A85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130594"/>
            <a:ext cx="2819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01758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52057D7-41CD-B64E-8F4F-040E1AAF2862}"/>
              </a:ext>
            </a:extLst>
          </p:cNvPr>
          <p:cNvSpPr>
            <a:spLocks noGrp="1"/>
          </p:cNvSpPr>
          <p:nvPr>
            <p:ph type="title"/>
          </p:nvPr>
        </p:nvSpPr>
        <p:spPr>
          <a:xfrm>
            <a:off x="457200" y="173038"/>
            <a:ext cx="8229600" cy="1143000"/>
          </a:xfrm>
        </p:spPr>
        <p:txBody>
          <a:bodyPr/>
          <a:lstStyle/>
          <a:p>
            <a:r>
              <a:rPr lang="en-US" altLang="es-ES" sz="2800" dirty="0">
                <a:ea typeface="ＭＳ Ｐゴシック" panose="020B0600070205080204" pitchFamily="34" charset="-128"/>
              </a:rPr>
              <a:t>[Contemporary experiences with enclosing NRs: </a:t>
            </a:r>
            <a:r>
              <a:rPr lang="en-US" altLang="es-ES" sz="2800" dirty="0" err="1">
                <a:ea typeface="ＭＳ Ｐゴシック" panose="020B0600070205080204" pitchFamily="34" charset="-128"/>
              </a:rPr>
              <a:t>privatising</a:t>
            </a:r>
            <a:r>
              <a:rPr lang="en-US" altLang="es-ES" sz="2800" dirty="0">
                <a:ea typeface="ＭＳ Ｐゴシック" panose="020B0600070205080204" pitchFamily="34" charset="-128"/>
              </a:rPr>
              <a:t> wetlands (Robertson, 2000)]</a:t>
            </a:r>
          </a:p>
        </p:txBody>
      </p:sp>
      <p:sp>
        <p:nvSpPr>
          <p:cNvPr id="38914" name="Content Placeholder 2">
            <a:extLst>
              <a:ext uri="{FF2B5EF4-FFF2-40B4-BE49-F238E27FC236}">
                <a16:creationId xmlns:a16="http://schemas.microsoft.com/office/drawing/2014/main" id="{63003F86-611E-B647-9EF5-F2E174828B35}"/>
              </a:ext>
            </a:extLst>
          </p:cNvPr>
          <p:cNvSpPr>
            <a:spLocks noGrp="1"/>
          </p:cNvSpPr>
          <p:nvPr>
            <p:ph idx="1"/>
          </p:nvPr>
        </p:nvSpPr>
        <p:spPr>
          <a:xfrm>
            <a:off x="457200" y="3238500"/>
            <a:ext cx="8362950" cy="3214688"/>
          </a:xfrm>
        </p:spPr>
        <p:txBody>
          <a:bodyPr/>
          <a:lstStyle/>
          <a:p>
            <a:pPr>
              <a:lnSpc>
                <a:spcPct val="90000"/>
              </a:lnSpc>
              <a:defRPr/>
            </a:pPr>
            <a:r>
              <a:rPr lang="en-US" altLang="es-ES" sz="2000" dirty="0">
                <a:ea typeface="ＭＳ Ｐゴシック" panose="020B0600070205080204" pitchFamily="34" charset="-128"/>
              </a:rPr>
              <a:t>When wetlands stand in the way: </a:t>
            </a:r>
            <a:r>
              <a:rPr lang="en-US" altLang="en-US" sz="2000" dirty="0">
                <a:ea typeface="ＭＳ Ｐゴシック" panose="020B0600070205080204" pitchFamily="34" charset="-128"/>
              </a:rPr>
              <a:t>“</a:t>
            </a:r>
            <a:r>
              <a:rPr lang="en-US" altLang="ja-JP" sz="2000" b="1" dirty="0">
                <a:ea typeface="ＭＳ Ｐゴシック" panose="020B0600070205080204" pitchFamily="34" charset="-128"/>
              </a:rPr>
              <a:t>No Net Loss</a:t>
            </a:r>
            <a:r>
              <a:rPr lang="en-US" altLang="en-US" sz="2000" dirty="0">
                <a:ea typeface="ＭＳ Ｐゴシック" panose="020B0600070205080204" pitchFamily="34" charset="-128"/>
              </a:rPr>
              <a:t>”</a:t>
            </a:r>
            <a:r>
              <a:rPr lang="en-US" altLang="ja-JP" sz="2000" dirty="0">
                <a:ea typeface="ＭＳ Ｐゴシック" panose="020B0600070205080204" pitchFamily="34" charset="-128"/>
              </a:rPr>
              <a:t> by G. Bush Sr. </a:t>
            </a:r>
          </a:p>
          <a:p>
            <a:pPr>
              <a:lnSpc>
                <a:spcPct val="90000"/>
              </a:lnSpc>
              <a:defRPr/>
            </a:pPr>
            <a:r>
              <a:rPr lang="en-US" altLang="es-ES" sz="2000" dirty="0">
                <a:ea typeface="ＭＳ Ｐゴシック" panose="020B0600070205080204" pitchFamily="34" charset="-128"/>
              </a:rPr>
              <a:t>Solution: </a:t>
            </a:r>
            <a:r>
              <a:rPr lang="en-US" altLang="es-ES" sz="2000" b="1" dirty="0">
                <a:ea typeface="ＭＳ Ｐゴシック" panose="020B0600070205080204" pitchFamily="34" charset="-128"/>
              </a:rPr>
              <a:t>restoration wetlands</a:t>
            </a:r>
          </a:p>
          <a:p>
            <a:pPr>
              <a:lnSpc>
                <a:spcPct val="90000"/>
              </a:lnSpc>
              <a:defRPr/>
            </a:pPr>
            <a:r>
              <a:rPr lang="en-US" altLang="es-ES" sz="2000" dirty="0">
                <a:ea typeface="ＭＳ Ｐゴシック" panose="020B0600070205080204" pitchFamily="34" charset="-128"/>
              </a:rPr>
              <a:t>Robertson argues this is a case of “accumulation by dispossession” </a:t>
            </a:r>
            <a:r>
              <a:rPr lang="en-US" altLang="es-ES" sz="1600" dirty="0">
                <a:ea typeface="ＭＳ Ｐゴシック" panose="020B0600070205080204" pitchFamily="34" charset="-128"/>
              </a:rPr>
              <a:t>(next)</a:t>
            </a:r>
            <a:endParaRPr lang="en-US" altLang="es-ES" sz="2000" dirty="0">
              <a:ea typeface="ＭＳ Ｐゴシック" panose="020B0600070205080204" pitchFamily="34" charset="-128"/>
            </a:endParaRPr>
          </a:p>
          <a:p>
            <a:pPr lvl="1">
              <a:lnSpc>
                <a:spcPct val="90000"/>
              </a:lnSpc>
              <a:defRPr/>
            </a:pPr>
            <a:r>
              <a:rPr lang="en-US" altLang="es-ES" sz="1800" dirty="0" err="1">
                <a:ea typeface="ＭＳ Ｐゴシック" panose="020B0600070205080204" pitchFamily="34" charset="-128"/>
              </a:rPr>
              <a:t>Privatision</a:t>
            </a:r>
            <a:r>
              <a:rPr lang="en-US" altLang="es-ES" sz="1800" dirty="0">
                <a:ea typeface="ＭＳ Ｐゴシック" panose="020B0600070205080204" pitchFamily="34" charset="-128"/>
              </a:rPr>
              <a:t> of public assets </a:t>
            </a:r>
          </a:p>
          <a:p>
            <a:pPr lvl="1">
              <a:lnSpc>
                <a:spcPct val="90000"/>
              </a:lnSpc>
              <a:defRPr/>
            </a:pPr>
            <a:r>
              <a:rPr lang="en-US" altLang="es-ES" sz="1800" dirty="0">
                <a:ea typeface="ＭＳ Ｐゴシック" panose="020B0600070205080204" pitchFamily="34" charset="-128"/>
              </a:rPr>
              <a:t>That dispossesses public of its ecological wealth </a:t>
            </a:r>
          </a:p>
          <a:p>
            <a:pPr>
              <a:lnSpc>
                <a:spcPct val="90000"/>
              </a:lnSpc>
              <a:defRPr/>
            </a:pPr>
            <a:r>
              <a:rPr lang="en-US" altLang="es-ES" sz="2000" dirty="0">
                <a:solidFill>
                  <a:schemeClr val="accent6"/>
                </a:solidFill>
                <a:ea typeface="ＭＳ Ｐゴシック" panose="020B0600070205080204" pitchFamily="34" charset="-128"/>
              </a:rPr>
              <a:t>Dispossess: how? </a:t>
            </a:r>
            <a:r>
              <a:rPr lang="en-US" altLang="es-ES" sz="2000" dirty="0">
                <a:ea typeface="ＭＳ Ｐゴシック" panose="020B0600070205080204" pitchFamily="34" charset="-128"/>
              </a:rPr>
              <a:t>Biodiversity-ecosystem perspective of restored wetlands</a:t>
            </a:r>
          </a:p>
          <a:p>
            <a:pPr lvl="1">
              <a:lnSpc>
                <a:spcPct val="90000"/>
              </a:lnSpc>
              <a:defRPr/>
            </a:pPr>
            <a:r>
              <a:rPr lang="en-US" altLang="es-ES" sz="1800" b="1" dirty="0">
                <a:ea typeface="ＭＳ Ｐゴシック" panose="020B0600070205080204" pitchFamily="34" charset="-128"/>
              </a:rPr>
              <a:t>restored or created wetlands are often very different from natural</a:t>
            </a:r>
          </a:p>
          <a:p>
            <a:pPr lvl="1">
              <a:lnSpc>
                <a:spcPct val="90000"/>
              </a:lnSpc>
              <a:defRPr/>
            </a:pPr>
            <a:r>
              <a:rPr lang="en-US" altLang="es-ES" sz="1800" dirty="0">
                <a:ea typeface="ＭＳ Ｐゴシック" panose="020B0600070205080204" pitchFamily="34" charset="-128"/>
              </a:rPr>
              <a:t>They are coarser + have less organic matter</a:t>
            </a:r>
          </a:p>
          <a:p>
            <a:pPr lvl="1">
              <a:lnSpc>
                <a:spcPct val="90000"/>
              </a:lnSpc>
              <a:defRPr/>
            </a:pPr>
            <a:r>
              <a:rPr lang="en-US" altLang="es-ES" sz="1800" dirty="0">
                <a:ea typeface="ＭＳ Ｐゴシック" panose="020B0600070205080204" pitchFamily="34" charset="-128"/>
              </a:rPr>
              <a:t>Result: lower rate of </a:t>
            </a:r>
            <a:r>
              <a:rPr lang="en-US" altLang="es-ES" sz="1800" dirty="0" err="1">
                <a:ea typeface="ＭＳ Ｐゴシック" panose="020B0600070205080204" pitchFamily="34" charset="-128"/>
              </a:rPr>
              <a:t>colnisation</a:t>
            </a:r>
            <a:r>
              <a:rPr lang="en-US" altLang="es-ES" sz="1800" dirty="0">
                <a:ea typeface="ＭＳ Ｐゴシック" panose="020B0600070205080204" pitchFamily="34" charset="-128"/>
              </a:rPr>
              <a:t> by plants</a:t>
            </a:r>
          </a:p>
          <a:p>
            <a:pPr lvl="1">
              <a:lnSpc>
                <a:spcPct val="90000"/>
              </a:lnSpc>
              <a:defRPr/>
            </a:pPr>
            <a:r>
              <a:rPr lang="en-US" altLang="es-ES" sz="1800" dirty="0">
                <a:ea typeface="ＭＳ Ｐゴシック" panose="020B0600070205080204" pitchFamily="34" charset="-128"/>
              </a:rPr>
              <a:t>Lower capacity for nutrient cycling: </a:t>
            </a:r>
            <a:r>
              <a:rPr lang="en-US" altLang="es-ES" sz="1800" b="1" dirty="0">
                <a:ea typeface="ＭＳ Ｐゴシック" panose="020B0600070205080204" pitchFamily="34" charset="-128"/>
              </a:rPr>
              <a:t>key wetland ecological function</a:t>
            </a:r>
          </a:p>
        </p:txBody>
      </p:sp>
      <p:sp>
        <p:nvSpPr>
          <p:cNvPr id="39939" name="Slide Number Placeholder 4">
            <a:extLst>
              <a:ext uri="{FF2B5EF4-FFF2-40B4-BE49-F238E27FC236}">
                <a16:creationId xmlns:a16="http://schemas.microsoft.com/office/drawing/2014/main" id="{C4077560-C31C-944B-A9FF-65EFA9900E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FBDEBF5-64A6-E048-89A0-8D3954D2EE0A}" type="slidenum">
              <a:rPr lang="en-GB" altLang="es-ES" sz="1200" smtClean="0">
                <a:solidFill>
                  <a:srgbClr val="898989"/>
                </a:solidFill>
              </a:rPr>
              <a:pPr>
                <a:spcBef>
                  <a:spcPct val="0"/>
                </a:spcBef>
                <a:buFontTx/>
                <a:buNone/>
              </a:pPr>
              <a:t>29</a:t>
            </a:fld>
            <a:endParaRPr lang="en-GB" altLang="es-ES" sz="1200">
              <a:solidFill>
                <a:srgbClr val="898989"/>
              </a:solidFill>
            </a:endParaRPr>
          </a:p>
        </p:txBody>
      </p:sp>
      <p:pic>
        <p:nvPicPr>
          <p:cNvPr id="39940" name="Picture 4">
            <a:extLst>
              <a:ext uri="{FF2B5EF4-FFF2-40B4-BE49-F238E27FC236}">
                <a16:creationId xmlns:a16="http://schemas.microsoft.com/office/drawing/2014/main" id="{9F4E00AC-F574-3F4E-B86E-98A99E9F8F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401763"/>
            <a:ext cx="554355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a:extLst>
              <a:ext uri="{FF2B5EF4-FFF2-40B4-BE49-F238E27FC236}">
                <a16:creationId xmlns:a16="http://schemas.microsoft.com/office/drawing/2014/main" id="{D8E3BF9D-A5B1-7346-80C3-F092EDFE5CB3}"/>
              </a:ext>
            </a:extLst>
          </p:cNvPr>
          <p:cNvSpPr txBox="1">
            <a:spLocks noChangeArrowheads="1"/>
          </p:cNvSpPr>
          <p:nvPr/>
        </p:nvSpPr>
        <p:spPr bwMode="auto">
          <a:xfrm>
            <a:off x="1403350" y="1198563"/>
            <a:ext cx="3455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800">
                <a:latin typeface="Arial" panose="020B0604020202020204" pitchFamily="34" charset="0"/>
              </a:rPr>
              <a:t>Source: </a:t>
            </a:r>
            <a:r>
              <a:rPr lang="pl-PL" altLang="es-ES" sz="800">
                <a:latin typeface="Arial" panose="020B0604020202020204" pitchFamily="34" charset="0"/>
                <a:hlinkClick r:id="rId4"/>
              </a:rPr>
              <a:t>http://www.biodiversityoffsets.net/</a:t>
            </a:r>
            <a:r>
              <a:rPr lang="pl-PL" altLang="es-ES" sz="800">
                <a:latin typeface="Arial" panose="020B0604020202020204" pitchFamily="34" charset="0"/>
              </a:rPr>
              <a:t> </a:t>
            </a:r>
            <a:endParaRPr lang="en-US" altLang="es-ES" sz="800">
              <a:latin typeface="Arial" panose="020B0604020202020204" pitchFamily="34" charset="0"/>
            </a:endParaRPr>
          </a:p>
        </p:txBody>
      </p:sp>
    </p:spTree>
    <p:extLst>
      <p:ext uri="{BB962C8B-B14F-4D97-AF65-F5344CB8AC3E}">
        <p14:creationId xmlns:p14="http://schemas.microsoft.com/office/powerpoint/2010/main" val="25405120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914">
                                            <p:txEl>
                                              <p:pRg st="5" end="5"/>
                                            </p:txEl>
                                          </p:spTgt>
                                        </p:tgtEl>
                                        <p:attrNameLst>
                                          <p:attrName>style.visibility</p:attrName>
                                        </p:attrNameLst>
                                      </p:cBhvr>
                                      <p:to>
                                        <p:strVal val="visible"/>
                                      </p:to>
                                    </p:set>
                                    <p:animEffect transition="in" filter="wipe(down)">
                                      <p:cBhvr>
                                        <p:cTn id="7" dur="500"/>
                                        <p:tgtEl>
                                          <p:spTgt spid="38914">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8914">
                                            <p:txEl>
                                              <p:pRg st="6" end="6"/>
                                            </p:txEl>
                                          </p:spTgt>
                                        </p:tgtEl>
                                        <p:attrNameLst>
                                          <p:attrName>style.visibility</p:attrName>
                                        </p:attrNameLst>
                                      </p:cBhvr>
                                      <p:to>
                                        <p:strVal val="visible"/>
                                      </p:to>
                                    </p:set>
                                    <p:animEffect transition="in" filter="wipe(down)">
                                      <p:cBhvr>
                                        <p:cTn id="10" dur="500"/>
                                        <p:tgtEl>
                                          <p:spTgt spid="38914">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8914">
                                            <p:txEl>
                                              <p:pRg st="7" end="7"/>
                                            </p:txEl>
                                          </p:spTgt>
                                        </p:tgtEl>
                                        <p:attrNameLst>
                                          <p:attrName>style.visibility</p:attrName>
                                        </p:attrNameLst>
                                      </p:cBhvr>
                                      <p:to>
                                        <p:strVal val="visible"/>
                                      </p:to>
                                    </p:set>
                                    <p:animEffect transition="in" filter="wipe(down)">
                                      <p:cBhvr>
                                        <p:cTn id="13" dur="500"/>
                                        <p:tgtEl>
                                          <p:spTgt spid="38914">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8914">
                                            <p:txEl>
                                              <p:pRg st="8" end="8"/>
                                            </p:txEl>
                                          </p:spTgt>
                                        </p:tgtEl>
                                        <p:attrNameLst>
                                          <p:attrName>style.visibility</p:attrName>
                                        </p:attrNameLst>
                                      </p:cBhvr>
                                      <p:to>
                                        <p:strVal val="visible"/>
                                      </p:to>
                                    </p:set>
                                    <p:animEffect transition="in" filter="wipe(down)">
                                      <p:cBhvr>
                                        <p:cTn id="16" dur="500"/>
                                        <p:tgtEl>
                                          <p:spTgt spid="38914">
                                            <p:txEl>
                                              <p:pRg st="8" end="8"/>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8914">
                                            <p:txEl>
                                              <p:pRg st="9" end="9"/>
                                            </p:txEl>
                                          </p:spTgt>
                                        </p:tgtEl>
                                        <p:attrNameLst>
                                          <p:attrName>style.visibility</p:attrName>
                                        </p:attrNameLst>
                                      </p:cBhvr>
                                      <p:to>
                                        <p:strVal val="visible"/>
                                      </p:to>
                                    </p:set>
                                    <p:animEffect transition="in" filter="wipe(down)">
                                      <p:cBhvr>
                                        <p:cTn id="19" dur="500"/>
                                        <p:tgtEl>
                                          <p:spTgt spid="389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47124"/>
          </a:xfrm>
        </p:spPr>
        <p:txBody>
          <a:bodyPr>
            <a:normAutofit fontScale="90000"/>
          </a:bodyPr>
          <a:lstStyle/>
          <a:p>
            <a:r>
              <a:rPr lang="en-US" dirty="0"/>
              <a:t>Introductions: </a:t>
            </a:r>
            <a:br>
              <a:rPr lang="en-US" dirty="0"/>
            </a:br>
            <a:r>
              <a:rPr lang="en-US" dirty="0"/>
              <a:t>students introduce themselves</a:t>
            </a:r>
          </a:p>
        </p:txBody>
      </p:sp>
      <p:sp>
        <p:nvSpPr>
          <p:cNvPr id="3" name="Content Placeholder 2"/>
          <p:cNvSpPr>
            <a:spLocks noGrp="1"/>
          </p:cNvSpPr>
          <p:nvPr>
            <p:ph idx="1"/>
          </p:nvPr>
        </p:nvSpPr>
        <p:spPr>
          <a:xfrm>
            <a:off x="457200" y="1851949"/>
            <a:ext cx="8229600" cy="4274214"/>
          </a:xfrm>
        </p:spPr>
        <p:txBody>
          <a:bodyPr>
            <a:normAutofit/>
          </a:bodyPr>
          <a:lstStyle/>
          <a:p>
            <a:pPr lvl="1"/>
            <a:r>
              <a:rPr lang="en-US" sz="3600" dirty="0"/>
              <a:t>Name</a:t>
            </a:r>
          </a:p>
          <a:p>
            <a:pPr lvl="1"/>
            <a:r>
              <a:rPr lang="en-US" sz="3600" dirty="0"/>
              <a:t>Course you are doing at Masaryk Uni</a:t>
            </a:r>
          </a:p>
          <a:p>
            <a:pPr lvl="1"/>
            <a:r>
              <a:rPr lang="en-US" sz="3600" dirty="0"/>
              <a:t>Place of origin</a:t>
            </a:r>
          </a:p>
          <a:p>
            <a:pPr lvl="1"/>
            <a:r>
              <a:rPr lang="en-US" sz="3600" dirty="0"/>
              <a:t>First degree in … from … University </a:t>
            </a:r>
          </a:p>
          <a:p>
            <a:pPr lvl="1"/>
            <a:endParaRPr lang="en-US" sz="3600" dirty="0"/>
          </a:p>
        </p:txBody>
      </p:sp>
      <p:sp>
        <p:nvSpPr>
          <p:cNvPr id="4" name="Slide Number Placeholder 3"/>
          <p:cNvSpPr>
            <a:spLocks noGrp="1"/>
          </p:cNvSpPr>
          <p:nvPr>
            <p:ph type="sldNum" sz="quarter" idx="12"/>
          </p:nvPr>
        </p:nvSpPr>
        <p:spPr/>
        <p:txBody>
          <a:bodyPr/>
          <a:lstStyle/>
          <a:p>
            <a:fld id="{92A95DE6-DCE6-9B42-8136-488F24C06281}" type="slidenum">
              <a:rPr lang="en-US" smtClean="0"/>
              <a:t>3</a:t>
            </a:fld>
            <a:endParaRPr lang="en-US"/>
          </a:p>
        </p:txBody>
      </p:sp>
    </p:spTree>
    <p:extLst>
      <p:ext uri="{BB962C8B-B14F-4D97-AF65-F5344CB8AC3E}">
        <p14:creationId xmlns:p14="http://schemas.microsoft.com/office/powerpoint/2010/main" val="30009319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F406FF2-CE5D-D645-B782-FA40A6E60B48}"/>
              </a:ext>
            </a:extLst>
          </p:cNvPr>
          <p:cNvSpPr>
            <a:spLocks noGrp="1"/>
          </p:cNvSpPr>
          <p:nvPr>
            <p:ph type="title"/>
          </p:nvPr>
        </p:nvSpPr>
        <p:spPr/>
        <p:txBody>
          <a:bodyPr/>
          <a:lstStyle/>
          <a:p>
            <a:pPr eaLnBrk="1" hangingPunct="1"/>
            <a:r>
              <a:rPr lang="en-GB" altLang="es-ES">
                <a:ea typeface="ＭＳ Ｐゴシック" panose="020B0600070205080204" pitchFamily="34" charset="-128"/>
              </a:rPr>
              <a:t>Accumulation by dispossession</a:t>
            </a:r>
          </a:p>
        </p:txBody>
      </p:sp>
      <p:sp>
        <p:nvSpPr>
          <p:cNvPr id="41986" name="Content Placeholder 2">
            <a:extLst>
              <a:ext uri="{FF2B5EF4-FFF2-40B4-BE49-F238E27FC236}">
                <a16:creationId xmlns:a16="http://schemas.microsoft.com/office/drawing/2014/main" id="{604B3D29-9AA7-834D-B143-D2A156C44A3A}"/>
              </a:ext>
            </a:extLst>
          </p:cNvPr>
          <p:cNvSpPr>
            <a:spLocks noGrp="1"/>
          </p:cNvSpPr>
          <p:nvPr>
            <p:ph sz="half" idx="1"/>
          </p:nvPr>
        </p:nvSpPr>
        <p:spPr>
          <a:xfrm>
            <a:off x="457200" y="1600200"/>
            <a:ext cx="4876800" cy="4525963"/>
          </a:xfrm>
        </p:spPr>
        <p:txBody>
          <a:bodyPr/>
          <a:lstStyle/>
          <a:p>
            <a:pPr eaLnBrk="1" hangingPunct="1">
              <a:lnSpc>
                <a:spcPct val="80000"/>
              </a:lnSpc>
              <a:spcAft>
                <a:spcPts val="1200"/>
              </a:spcAft>
            </a:pPr>
            <a:r>
              <a:rPr lang="en-GB" altLang="es-ES">
                <a:ea typeface="ＭＳ Ｐゴシック" panose="020B0600070205080204" pitchFamily="34" charset="-128"/>
              </a:rPr>
              <a:t>David Harvey (2004): </a:t>
            </a:r>
          </a:p>
          <a:p>
            <a:pPr lvl="1" eaLnBrk="1" hangingPunct="1">
              <a:lnSpc>
                <a:spcPct val="80000"/>
              </a:lnSpc>
              <a:spcAft>
                <a:spcPts val="1200"/>
              </a:spcAft>
            </a:pPr>
            <a:r>
              <a:rPr lang="en-GB" altLang="es-ES" sz="2000">
                <a:ea typeface="ＭＳ Ｐゴシック" panose="020B0600070205080204" pitchFamily="34" charset="-128"/>
              </a:rPr>
              <a:t>Neoliberal </a:t>
            </a:r>
            <a:r>
              <a:rPr lang="en-GB" altLang="es-ES" sz="2000" b="1">
                <a:ea typeface="ＭＳ Ｐゴシック" panose="020B0600070205080204" pitchFamily="34" charset="-128"/>
              </a:rPr>
              <a:t>policies </a:t>
            </a:r>
            <a:r>
              <a:rPr lang="en-GB" altLang="es-ES" sz="2000">
                <a:ea typeface="ＭＳ Ｐゴシック" panose="020B0600070205080204" pitchFamily="34" charset="-128"/>
              </a:rPr>
              <a:t>in western nations from 1970s onwards…</a:t>
            </a:r>
          </a:p>
          <a:p>
            <a:pPr lvl="1" eaLnBrk="1" hangingPunct="1">
              <a:lnSpc>
                <a:spcPct val="80000"/>
              </a:lnSpc>
              <a:spcAft>
                <a:spcPts val="1200"/>
              </a:spcAft>
            </a:pPr>
            <a:r>
              <a:rPr lang="en-GB" altLang="es-ES" sz="2000">
                <a:ea typeface="ＭＳ Ｐゴシック" panose="020B0600070205080204" pitchFamily="34" charset="-128"/>
              </a:rPr>
              <a:t>…result in </a:t>
            </a:r>
            <a:r>
              <a:rPr lang="en-GB" altLang="es-ES" sz="2000" b="1">
                <a:ea typeface="ＭＳ Ｐゴシック" panose="020B0600070205080204" pitchFamily="34" charset="-128"/>
              </a:rPr>
              <a:t>centralization of wealth and power</a:t>
            </a:r>
            <a:r>
              <a:rPr lang="en-GB" altLang="es-ES" sz="2000">
                <a:ea typeface="ＭＳ Ｐゴシック" panose="020B0600070205080204" pitchFamily="34" charset="-128"/>
              </a:rPr>
              <a:t> in the hands of a few… </a:t>
            </a:r>
          </a:p>
          <a:p>
            <a:pPr lvl="1" eaLnBrk="1" hangingPunct="1">
              <a:lnSpc>
                <a:spcPct val="80000"/>
              </a:lnSpc>
              <a:spcAft>
                <a:spcPts val="1200"/>
              </a:spcAft>
            </a:pPr>
            <a:r>
              <a:rPr lang="en-GB" altLang="es-ES" sz="2000">
                <a:ea typeface="ＭＳ Ｐゴシック" panose="020B0600070205080204" pitchFamily="34" charset="-128"/>
              </a:rPr>
              <a:t>…by </a:t>
            </a:r>
            <a:r>
              <a:rPr lang="en-GB" altLang="es-ES" sz="2000" b="1">
                <a:ea typeface="ＭＳ Ｐゴシック" panose="020B0600070205080204" pitchFamily="34" charset="-128"/>
              </a:rPr>
              <a:t>dispossessing </a:t>
            </a:r>
            <a:r>
              <a:rPr lang="en-GB" altLang="es-ES" sz="2000" b="1" i="1">
                <a:ea typeface="ＭＳ Ｐゴシック" panose="020B0600070205080204" pitchFamily="34" charset="-128"/>
              </a:rPr>
              <a:t>the public </a:t>
            </a:r>
            <a:r>
              <a:rPr lang="en-GB" altLang="es-ES" sz="2000">
                <a:ea typeface="ＭＳ Ｐゴシック" panose="020B0600070205080204" pitchFamily="34" charset="-128"/>
              </a:rPr>
              <a:t>of their wealth or land (publicly-owned assets, e.g. water, forests, etc.)…</a:t>
            </a:r>
          </a:p>
          <a:p>
            <a:pPr lvl="1" eaLnBrk="1" hangingPunct="1">
              <a:lnSpc>
                <a:spcPct val="80000"/>
              </a:lnSpc>
              <a:spcAft>
                <a:spcPts val="1200"/>
              </a:spcAft>
            </a:pPr>
            <a:r>
              <a:rPr lang="en-GB" altLang="es-ES" sz="2000">
                <a:ea typeface="ＭＳ Ｐゴシック" panose="020B0600070205080204" pitchFamily="34" charset="-128"/>
              </a:rPr>
              <a:t>…that pass to become </a:t>
            </a:r>
            <a:r>
              <a:rPr lang="en-GB" altLang="es-ES" sz="2000" b="1">
                <a:ea typeface="ＭＳ Ｐゴシック" panose="020B0600070205080204" pitchFamily="34" charset="-128"/>
              </a:rPr>
              <a:t>private property</a:t>
            </a:r>
          </a:p>
          <a:p>
            <a:pPr eaLnBrk="1" hangingPunct="1">
              <a:lnSpc>
                <a:spcPct val="80000"/>
              </a:lnSpc>
              <a:spcAft>
                <a:spcPts val="1200"/>
              </a:spcAft>
            </a:pPr>
            <a:r>
              <a:rPr lang="en-GB" altLang="es-ES">
                <a:ea typeface="ＭＳ Ｐゴシック" panose="020B0600070205080204" pitchFamily="34" charset="-128"/>
              </a:rPr>
              <a:t>Privatisation: main practice</a:t>
            </a:r>
          </a:p>
        </p:txBody>
      </p:sp>
      <p:sp>
        <p:nvSpPr>
          <p:cNvPr id="41987" name="Slide Number Placeholder 3">
            <a:extLst>
              <a:ext uri="{FF2B5EF4-FFF2-40B4-BE49-F238E27FC236}">
                <a16:creationId xmlns:a16="http://schemas.microsoft.com/office/drawing/2014/main" id="{6F7C2FB2-8122-7445-B9D2-32471163F4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277E8D9-B5CC-F340-9C54-1F2D54E71180}" type="slidenum">
              <a:rPr lang="en-GB" altLang="es-ES" sz="1200" smtClean="0">
                <a:solidFill>
                  <a:srgbClr val="898989"/>
                </a:solidFill>
              </a:rPr>
              <a:pPr>
                <a:spcBef>
                  <a:spcPct val="0"/>
                </a:spcBef>
                <a:buFontTx/>
                <a:buNone/>
              </a:pPr>
              <a:t>30</a:t>
            </a:fld>
            <a:endParaRPr lang="en-GB" altLang="es-ES" sz="1200">
              <a:solidFill>
                <a:srgbClr val="898989"/>
              </a:solidFill>
            </a:endParaRPr>
          </a:p>
        </p:txBody>
      </p:sp>
      <p:sp>
        <p:nvSpPr>
          <p:cNvPr id="41988" name="Contenidor de contingut 9">
            <a:extLst>
              <a:ext uri="{FF2B5EF4-FFF2-40B4-BE49-F238E27FC236}">
                <a16:creationId xmlns:a16="http://schemas.microsoft.com/office/drawing/2014/main" id="{C24F9445-F180-F34D-BBDF-609E095E33C5}"/>
              </a:ext>
            </a:extLst>
          </p:cNvPr>
          <p:cNvSpPr txBox="1">
            <a:spLocks/>
          </p:cNvSpPr>
          <p:nvPr/>
        </p:nvSpPr>
        <p:spPr bwMode="auto">
          <a:xfrm>
            <a:off x="5638800" y="4673600"/>
            <a:ext cx="228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None/>
            </a:pPr>
            <a:r>
              <a:rPr lang="en-GB" altLang="es-ES" sz="800">
                <a:solidFill>
                  <a:srgbClr val="000000"/>
                </a:solidFill>
              </a:rPr>
              <a:t>Reuters: Roy Letkey (source: </a:t>
            </a:r>
            <a:r>
              <a:rPr lang="en-GB" altLang="es-ES" sz="800">
                <a:solidFill>
                  <a:srgbClr val="000000"/>
                </a:solidFill>
                <a:hlinkClick r:id="rId3"/>
              </a:rPr>
              <a:t>www.abc.net.au</a:t>
            </a:r>
            <a:r>
              <a:rPr lang="en-GB" altLang="es-ES" sz="800">
                <a:solidFill>
                  <a:srgbClr val="000000"/>
                </a:solidFill>
              </a:rPr>
              <a:t>) </a:t>
            </a:r>
          </a:p>
        </p:txBody>
      </p:sp>
      <p:pic>
        <p:nvPicPr>
          <p:cNvPr id="41989" name="Picture 6">
            <a:extLst>
              <a:ext uri="{FF2B5EF4-FFF2-40B4-BE49-F238E27FC236}">
                <a16:creationId xmlns:a16="http://schemas.microsoft.com/office/drawing/2014/main" id="{342F7544-0F9C-F648-AD97-698507A474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74850"/>
            <a:ext cx="20193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304694"/>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32D2B9D-5753-8E40-91A8-7DC66FB3F42A}"/>
              </a:ext>
            </a:extLst>
          </p:cNvPr>
          <p:cNvSpPr>
            <a:spLocks noGrp="1"/>
          </p:cNvSpPr>
          <p:nvPr>
            <p:ph type="title"/>
          </p:nvPr>
        </p:nvSpPr>
        <p:spPr/>
        <p:txBody>
          <a:bodyPr/>
          <a:lstStyle/>
          <a:p>
            <a:pPr eaLnBrk="1" hangingPunct="1"/>
            <a:r>
              <a:rPr lang="en-GB" altLang="es-ES" sz="3600">
                <a:ea typeface="ＭＳ Ｐゴシック" panose="020B0600070205080204" pitchFamily="34" charset="-128"/>
              </a:rPr>
              <a:t>Implications: environmental movements</a:t>
            </a:r>
          </a:p>
        </p:txBody>
      </p:sp>
      <p:sp>
        <p:nvSpPr>
          <p:cNvPr id="44034" name="Contenidor de contingut 4">
            <a:extLst>
              <a:ext uri="{FF2B5EF4-FFF2-40B4-BE49-F238E27FC236}">
                <a16:creationId xmlns:a16="http://schemas.microsoft.com/office/drawing/2014/main" id="{2A36B578-7BE0-0649-8F1A-2F7654BD7685}"/>
              </a:ext>
            </a:extLst>
          </p:cNvPr>
          <p:cNvSpPr>
            <a:spLocks noGrp="1"/>
          </p:cNvSpPr>
          <p:nvPr>
            <p:ph sz="half" idx="1"/>
          </p:nvPr>
        </p:nvSpPr>
        <p:spPr/>
        <p:txBody>
          <a:bodyPr/>
          <a:lstStyle/>
          <a:p>
            <a:r>
              <a:rPr lang="en-GB" altLang="es-ES">
                <a:solidFill>
                  <a:srgbClr val="000000"/>
                </a:solidFill>
                <a:ea typeface="ＭＳ Ｐゴシック" panose="020B0600070205080204" pitchFamily="34" charset="-128"/>
              </a:rPr>
              <a:t>Labour movement </a:t>
            </a:r>
          </a:p>
        </p:txBody>
      </p:sp>
      <p:sp>
        <p:nvSpPr>
          <p:cNvPr id="44035" name="Contenidor de contingut 5">
            <a:extLst>
              <a:ext uri="{FF2B5EF4-FFF2-40B4-BE49-F238E27FC236}">
                <a16:creationId xmlns:a16="http://schemas.microsoft.com/office/drawing/2014/main" id="{A547414F-CD57-9A48-9AF3-C5B47D03BB72}"/>
              </a:ext>
            </a:extLst>
          </p:cNvPr>
          <p:cNvSpPr>
            <a:spLocks noGrp="1"/>
          </p:cNvSpPr>
          <p:nvPr>
            <p:ph sz="half" idx="2"/>
          </p:nvPr>
        </p:nvSpPr>
        <p:spPr>
          <a:xfrm>
            <a:off x="4343400" y="1600200"/>
            <a:ext cx="4495800" cy="4525963"/>
          </a:xfrm>
        </p:spPr>
        <p:txBody>
          <a:bodyPr/>
          <a:lstStyle/>
          <a:p>
            <a:r>
              <a:rPr lang="en-GB" altLang="es-ES">
                <a:solidFill>
                  <a:srgbClr val="000000"/>
                </a:solidFill>
                <a:ea typeface="ＭＳ Ｐゴシック" panose="020B0600070205080204" pitchFamily="34" charset="-128"/>
              </a:rPr>
              <a:t>Environmental movement</a:t>
            </a:r>
          </a:p>
        </p:txBody>
      </p:sp>
      <p:sp>
        <p:nvSpPr>
          <p:cNvPr id="44036" name="Slide Number Placeholder 3">
            <a:extLst>
              <a:ext uri="{FF2B5EF4-FFF2-40B4-BE49-F238E27FC236}">
                <a16:creationId xmlns:a16="http://schemas.microsoft.com/office/drawing/2014/main" id="{CCFB83EB-8F34-454A-A0BC-F1E3E97899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C47BDB0-0A1E-F645-BFC5-7AB34C910B5B}" type="slidenum">
              <a:rPr lang="en-GB" altLang="es-ES" sz="1200" smtClean="0">
                <a:solidFill>
                  <a:srgbClr val="898989"/>
                </a:solidFill>
              </a:rPr>
              <a:pPr>
                <a:spcBef>
                  <a:spcPct val="0"/>
                </a:spcBef>
                <a:buFontTx/>
                <a:buNone/>
              </a:pPr>
              <a:t>31</a:t>
            </a:fld>
            <a:endParaRPr lang="en-GB" altLang="es-ES" sz="1200">
              <a:solidFill>
                <a:srgbClr val="898989"/>
              </a:solidFill>
            </a:endParaRPr>
          </a:p>
        </p:txBody>
      </p:sp>
      <p:pic>
        <p:nvPicPr>
          <p:cNvPr id="44037" name="Picture 5">
            <a:extLst>
              <a:ext uri="{FF2B5EF4-FFF2-40B4-BE49-F238E27FC236}">
                <a16:creationId xmlns:a16="http://schemas.microsoft.com/office/drawing/2014/main" id="{3D1613FB-816C-444D-BEE1-12B5C606FC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286000"/>
            <a:ext cx="2794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a:extLst>
              <a:ext uri="{FF2B5EF4-FFF2-40B4-BE49-F238E27FC236}">
                <a16:creationId xmlns:a16="http://schemas.microsoft.com/office/drawing/2014/main" id="{FD8CDF82-A536-EE41-983F-9C8799F3E1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89150"/>
            <a:ext cx="3810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7">
            <a:extLst>
              <a:ext uri="{FF2B5EF4-FFF2-40B4-BE49-F238E27FC236}">
                <a16:creationId xmlns:a16="http://schemas.microsoft.com/office/drawing/2014/main" id="{2A210D8D-FD26-934A-972E-762C36184F14}"/>
              </a:ext>
            </a:extLst>
          </p:cNvPr>
          <p:cNvSpPr txBox="1">
            <a:spLocks noChangeArrowheads="1"/>
          </p:cNvSpPr>
          <p:nvPr/>
        </p:nvSpPr>
        <p:spPr bwMode="auto">
          <a:xfrm>
            <a:off x="4648200" y="4813300"/>
            <a:ext cx="3505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800">
                <a:latin typeface="Arial" panose="020B0604020202020204" pitchFamily="34" charset="0"/>
              </a:rPr>
              <a:t>Image credit: america.gov/Flickr </a:t>
            </a:r>
            <a:endParaRPr lang="en-GB" altLang="es-ES" sz="800">
              <a:latin typeface="Arial" panose="020B0604020202020204" pitchFamily="34" charset="0"/>
            </a:endParaRPr>
          </a:p>
        </p:txBody>
      </p:sp>
    </p:spTree>
    <p:extLst>
      <p:ext uri="{BB962C8B-B14F-4D97-AF65-F5344CB8AC3E}">
        <p14:creationId xmlns:p14="http://schemas.microsoft.com/office/powerpoint/2010/main" val="481074143"/>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5">
            <a:extLst>
              <a:ext uri="{FF2B5EF4-FFF2-40B4-BE49-F238E27FC236}">
                <a16:creationId xmlns:a16="http://schemas.microsoft.com/office/drawing/2014/main" id="{1095C8DF-0676-F246-BC9E-219FBA75D860}"/>
              </a:ext>
            </a:extLst>
          </p:cNvPr>
          <p:cNvSpPr>
            <a:spLocks noGrp="1"/>
          </p:cNvSpPr>
          <p:nvPr>
            <p:ph type="title"/>
          </p:nvPr>
        </p:nvSpPr>
        <p:spPr/>
        <p:txBody>
          <a:bodyPr/>
          <a:lstStyle/>
          <a:p>
            <a:r>
              <a:rPr lang="en-GB" altLang="es-ES">
                <a:ea typeface="ＭＳ Ｐゴシック" panose="020B0600070205080204" pitchFamily="34" charset="-128"/>
              </a:rPr>
              <a:t>Accumulation by dispossession</a:t>
            </a:r>
          </a:p>
        </p:txBody>
      </p:sp>
      <p:sp>
        <p:nvSpPr>
          <p:cNvPr id="7" name="Content Placeholder 6">
            <a:extLst>
              <a:ext uri="{FF2B5EF4-FFF2-40B4-BE49-F238E27FC236}">
                <a16:creationId xmlns:a16="http://schemas.microsoft.com/office/drawing/2014/main" id="{46585B1E-2432-2540-AEE6-0FFE10EDDA67}"/>
              </a:ext>
            </a:extLst>
          </p:cNvPr>
          <p:cNvSpPr>
            <a:spLocks noGrp="1"/>
          </p:cNvSpPr>
          <p:nvPr>
            <p:ph idx="1"/>
          </p:nvPr>
        </p:nvSpPr>
        <p:spPr/>
        <p:txBody>
          <a:bodyPr/>
          <a:lstStyle/>
          <a:p>
            <a:r>
              <a:rPr lang="en-GB" altLang="es-ES">
                <a:ea typeface="ＭＳ Ｐゴシック" panose="020B0600070205080204" pitchFamily="34" charset="-128"/>
              </a:rPr>
              <a:t>The previous are contemporary examples of ways in which capitalism produces environmental degradation</a:t>
            </a:r>
          </a:p>
          <a:p>
            <a:pPr lvl="1"/>
            <a:r>
              <a:rPr lang="en-GB" altLang="es-ES" sz="2400">
                <a:ea typeface="ＭＳ Ｐゴシック" panose="020B0600070205080204" pitchFamily="34" charset="-128"/>
              </a:rPr>
              <a:t>Claim: </a:t>
            </a:r>
            <a:r>
              <a:rPr lang="en-GB" altLang="es-ES" sz="2400" i="1">
                <a:ea typeface="ＭＳ Ｐゴシック" panose="020B0600070205080204" pitchFamily="34" charset="-128"/>
              </a:rPr>
              <a:t>capitalism degrades the environment to generate the necessary profit (surplus value) in order to maintain the capital accumulation project running which is essential for the preservation and continuation of the system (capitalism)</a:t>
            </a:r>
          </a:p>
          <a:p>
            <a:r>
              <a:rPr lang="en-GB" altLang="es-ES">
                <a:ea typeface="ＭＳ Ｐゴシック" panose="020B0600070205080204" pitchFamily="34" charset="-128"/>
              </a:rPr>
              <a:t>But there are also historical examples</a:t>
            </a:r>
          </a:p>
        </p:txBody>
      </p:sp>
      <p:sp>
        <p:nvSpPr>
          <p:cNvPr id="46083" name="Slide Number Placeholder 4">
            <a:extLst>
              <a:ext uri="{FF2B5EF4-FFF2-40B4-BE49-F238E27FC236}">
                <a16:creationId xmlns:a16="http://schemas.microsoft.com/office/drawing/2014/main" id="{FEC87480-00BA-BB41-A20F-8B381A37F3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E09EEDA-190A-FF48-854C-917C0B36DC26}" type="slidenum">
              <a:rPr lang="en-GB" altLang="es-ES" sz="1200" smtClean="0">
                <a:solidFill>
                  <a:srgbClr val="898989"/>
                </a:solidFill>
              </a:rPr>
              <a:pPr>
                <a:spcBef>
                  <a:spcPct val="0"/>
                </a:spcBef>
                <a:buFontTx/>
                <a:buNone/>
              </a:pPr>
              <a:t>32</a:t>
            </a:fld>
            <a:endParaRPr lang="en-GB" altLang="es-ES" sz="1200">
              <a:solidFill>
                <a:srgbClr val="898989"/>
              </a:solidFill>
            </a:endParaRPr>
          </a:p>
        </p:txBody>
      </p:sp>
    </p:spTree>
    <p:extLst>
      <p:ext uri="{BB962C8B-B14F-4D97-AF65-F5344CB8AC3E}">
        <p14:creationId xmlns:p14="http://schemas.microsoft.com/office/powerpoint/2010/main" val="34292690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BC2F791-F972-9842-A656-48772A7899DA}"/>
              </a:ext>
            </a:extLst>
          </p:cNvPr>
          <p:cNvSpPr>
            <a:spLocks noGrp="1"/>
          </p:cNvSpPr>
          <p:nvPr>
            <p:ph type="title"/>
          </p:nvPr>
        </p:nvSpPr>
        <p:spPr/>
        <p:txBody>
          <a:bodyPr/>
          <a:lstStyle/>
          <a:p>
            <a:pPr eaLnBrk="1" hangingPunct="1"/>
            <a:r>
              <a:rPr lang="en-GB" altLang="es-ES">
                <a:ea typeface="ＭＳ Ｐゴシック" panose="020B0600070205080204" pitchFamily="34" charset="-128"/>
              </a:rPr>
              <a:t>Primitive accumulation</a:t>
            </a:r>
          </a:p>
        </p:txBody>
      </p:sp>
      <p:sp>
        <p:nvSpPr>
          <p:cNvPr id="47106" name="Content Placeholder 2">
            <a:extLst>
              <a:ext uri="{FF2B5EF4-FFF2-40B4-BE49-F238E27FC236}">
                <a16:creationId xmlns:a16="http://schemas.microsoft.com/office/drawing/2014/main" id="{05A4F647-D298-604A-8434-27FD5A33DD17}"/>
              </a:ext>
            </a:extLst>
          </p:cNvPr>
          <p:cNvSpPr>
            <a:spLocks noGrp="1"/>
          </p:cNvSpPr>
          <p:nvPr>
            <p:ph type="body" sz="half" idx="2"/>
          </p:nvPr>
        </p:nvSpPr>
        <p:spPr/>
        <p:txBody>
          <a:bodyPr/>
          <a:lstStyle/>
          <a:p>
            <a:pPr eaLnBrk="1" hangingPunct="1">
              <a:lnSpc>
                <a:spcPct val="80000"/>
              </a:lnSpc>
            </a:pPr>
            <a:r>
              <a:rPr lang="en-GB" altLang="es-ES" sz="2100">
                <a:ea typeface="ＭＳ Ｐゴシック" panose="020B0600070205080204" pitchFamily="34" charset="-128"/>
              </a:rPr>
              <a:t>The question: how did some people manage to accumulate capital in the first place?</a:t>
            </a:r>
          </a:p>
        </p:txBody>
      </p:sp>
      <p:sp>
        <p:nvSpPr>
          <p:cNvPr id="47107" name="Slide Number Placeholder 3">
            <a:extLst>
              <a:ext uri="{FF2B5EF4-FFF2-40B4-BE49-F238E27FC236}">
                <a16:creationId xmlns:a16="http://schemas.microsoft.com/office/drawing/2014/main" id="{1CEB9EF0-857C-4143-84A4-791D736A07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97EBD03-F748-294C-8A82-0E67D378E6D0}" type="slidenum">
              <a:rPr lang="en-GB" altLang="es-ES" sz="1200" smtClean="0">
                <a:solidFill>
                  <a:srgbClr val="898989"/>
                </a:solidFill>
              </a:rPr>
              <a:pPr>
                <a:spcBef>
                  <a:spcPct val="0"/>
                </a:spcBef>
                <a:buFontTx/>
                <a:buNone/>
              </a:pPr>
              <a:t>33</a:t>
            </a:fld>
            <a:endParaRPr lang="en-GB" altLang="es-ES" sz="1200">
              <a:solidFill>
                <a:srgbClr val="898989"/>
              </a:solidFill>
            </a:endParaRPr>
          </a:p>
        </p:txBody>
      </p:sp>
      <p:pic>
        <p:nvPicPr>
          <p:cNvPr id="47108" name="Picture 6">
            <a:extLst>
              <a:ext uri="{FF2B5EF4-FFF2-40B4-BE49-F238E27FC236}">
                <a16:creationId xmlns:a16="http://schemas.microsoft.com/office/drawing/2014/main" id="{17EEF708-4D3B-0947-AE18-4FF1A15194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8975"/>
            <a:ext cx="536733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7">
            <a:extLst>
              <a:ext uri="{FF2B5EF4-FFF2-40B4-BE49-F238E27FC236}">
                <a16:creationId xmlns:a16="http://schemas.microsoft.com/office/drawing/2014/main" id="{74503E98-0AFF-9140-8223-DA13F579CA82}"/>
              </a:ext>
            </a:extLst>
          </p:cNvPr>
          <p:cNvSpPr txBox="1">
            <a:spLocks noChangeArrowheads="1"/>
          </p:cNvSpPr>
          <p:nvPr/>
        </p:nvSpPr>
        <p:spPr bwMode="auto">
          <a:xfrm>
            <a:off x="1828800" y="4660900"/>
            <a:ext cx="444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s-ES" sz="800">
                <a:latin typeface="Arial" panose="020B0604020202020204" pitchFamily="34" charset="0"/>
              </a:rPr>
              <a:t>Source: </a:t>
            </a:r>
            <a:r>
              <a:rPr lang="en-GB" altLang="es-ES" sz="800">
                <a:latin typeface="Arial" panose="020B0604020202020204" pitchFamily="34" charset="0"/>
                <a:hlinkClick r:id="rId4"/>
              </a:rPr>
              <a:t>http://pixgood.com</a:t>
            </a:r>
            <a:r>
              <a:rPr lang="en-GB" altLang="es-ES" sz="800">
                <a:latin typeface="Arial" panose="020B0604020202020204" pitchFamily="34" charset="0"/>
              </a:rPr>
              <a:t> </a:t>
            </a:r>
          </a:p>
        </p:txBody>
      </p:sp>
    </p:spTree>
    <p:extLst>
      <p:ext uri="{BB962C8B-B14F-4D97-AF65-F5344CB8AC3E}">
        <p14:creationId xmlns:p14="http://schemas.microsoft.com/office/powerpoint/2010/main" val="956480460"/>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5EA1D5C-CDD5-6040-933B-390F0A5FB265}"/>
              </a:ext>
            </a:extLst>
          </p:cNvPr>
          <p:cNvSpPr>
            <a:spLocks noGrp="1"/>
          </p:cNvSpPr>
          <p:nvPr>
            <p:ph type="title"/>
          </p:nvPr>
        </p:nvSpPr>
        <p:spPr>
          <a:xfrm>
            <a:off x="2362200" y="4800600"/>
            <a:ext cx="5486400" cy="566738"/>
          </a:xfrm>
        </p:spPr>
        <p:txBody>
          <a:bodyPr/>
          <a:lstStyle/>
          <a:p>
            <a:pPr eaLnBrk="1" hangingPunct="1"/>
            <a:r>
              <a:rPr lang="en-GB" altLang="es-ES">
                <a:ea typeface="ＭＳ Ｐゴシック" panose="020B0600070205080204" pitchFamily="34" charset="-128"/>
              </a:rPr>
              <a:t>Primitive accumulation: example</a:t>
            </a:r>
          </a:p>
        </p:txBody>
      </p:sp>
      <p:sp>
        <p:nvSpPr>
          <p:cNvPr id="49154" name="Content Placeholder 2">
            <a:extLst>
              <a:ext uri="{FF2B5EF4-FFF2-40B4-BE49-F238E27FC236}">
                <a16:creationId xmlns:a16="http://schemas.microsoft.com/office/drawing/2014/main" id="{F4BB6CBA-F924-124E-95AC-50F040F35013}"/>
              </a:ext>
            </a:extLst>
          </p:cNvPr>
          <p:cNvSpPr>
            <a:spLocks noGrp="1"/>
          </p:cNvSpPr>
          <p:nvPr>
            <p:ph type="body" sz="half" idx="2"/>
          </p:nvPr>
        </p:nvSpPr>
        <p:spPr>
          <a:xfrm>
            <a:off x="2362200" y="5367338"/>
            <a:ext cx="5486400" cy="804862"/>
          </a:xfrm>
        </p:spPr>
        <p:txBody>
          <a:bodyPr/>
          <a:lstStyle/>
          <a:p>
            <a:pPr eaLnBrk="1" hangingPunct="1">
              <a:lnSpc>
                <a:spcPct val="80000"/>
              </a:lnSpc>
            </a:pPr>
            <a:r>
              <a:rPr lang="en-GB" altLang="es-ES" sz="2000">
                <a:ea typeface="ＭＳ Ｐゴシック" panose="020B0600070205080204" pitchFamily="34" charset="-128"/>
              </a:rPr>
              <a:t>English 16</a:t>
            </a:r>
            <a:r>
              <a:rPr lang="en-GB" altLang="es-ES" sz="2000" baseline="30000">
                <a:ea typeface="ＭＳ Ｐゴシック" panose="020B0600070205080204" pitchFamily="34" charset="-128"/>
              </a:rPr>
              <a:t>th</a:t>
            </a:r>
            <a:r>
              <a:rPr lang="en-GB" altLang="es-ES" sz="2000">
                <a:ea typeface="ＭＳ Ｐゴシック" panose="020B0600070205080204" pitchFamily="34" charset="-128"/>
              </a:rPr>
              <a:t> – 19</a:t>
            </a:r>
            <a:r>
              <a:rPr lang="en-GB" altLang="es-ES" sz="2000" baseline="30000">
                <a:ea typeface="ＭＳ Ｐゴシック" panose="020B0600070205080204" pitchFamily="34" charset="-128"/>
              </a:rPr>
              <a:t>th</a:t>
            </a:r>
            <a:r>
              <a:rPr lang="en-GB" altLang="es-ES" sz="2000">
                <a:ea typeface="ＭＳ Ｐゴシック" panose="020B0600070205080204" pitchFamily="34" charset="-128"/>
              </a:rPr>
              <a:t> century enclosures</a:t>
            </a:r>
          </a:p>
        </p:txBody>
      </p:sp>
      <p:sp>
        <p:nvSpPr>
          <p:cNvPr id="49155" name="Slide Number Placeholder 3">
            <a:extLst>
              <a:ext uri="{FF2B5EF4-FFF2-40B4-BE49-F238E27FC236}">
                <a16:creationId xmlns:a16="http://schemas.microsoft.com/office/drawing/2014/main" id="{28241AEC-8BF5-0941-9470-3DA4310B0F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FF52556-F24F-C447-BB95-E680479C7FDF}" type="slidenum">
              <a:rPr lang="en-GB" altLang="es-ES" sz="1200" smtClean="0">
                <a:solidFill>
                  <a:srgbClr val="898989"/>
                </a:solidFill>
              </a:rPr>
              <a:pPr>
                <a:spcBef>
                  <a:spcPct val="0"/>
                </a:spcBef>
                <a:buFontTx/>
                <a:buNone/>
              </a:pPr>
              <a:t>34</a:t>
            </a:fld>
            <a:endParaRPr lang="en-GB" altLang="es-ES" sz="1200">
              <a:solidFill>
                <a:srgbClr val="898989"/>
              </a:solidFill>
            </a:endParaRPr>
          </a:p>
        </p:txBody>
      </p:sp>
      <p:pic>
        <p:nvPicPr>
          <p:cNvPr id="49156" name="Picture 5">
            <a:extLst>
              <a:ext uri="{FF2B5EF4-FFF2-40B4-BE49-F238E27FC236}">
                <a16:creationId xmlns:a16="http://schemas.microsoft.com/office/drawing/2014/main" id="{5FEE7FE4-0095-904A-926B-3489C3816F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12775"/>
            <a:ext cx="407511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6">
            <a:extLst>
              <a:ext uri="{FF2B5EF4-FFF2-40B4-BE49-F238E27FC236}">
                <a16:creationId xmlns:a16="http://schemas.microsoft.com/office/drawing/2014/main" id="{099D5DC2-B75A-DD46-953C-88E97127E398}"/>
              </a:ext>
            </a:extLst>
          </p:cNvPr>
          <p:cNvSpPr txBox="1">
            <a:spLocks noChangeArrowheads="1"/>
          </p:cNvSpPr>
          <p:nvPr/>
        </p:nvSpPr>
        <p:spPr bwMode="auto">
          <a:xfrm>
            <a:off x="2417763" y="4432300"/>
            <a:ext cx="2744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s-ES" sz="800">
                <a:latin typeface="Arial" panose="020B0604020202020204" pitchFamily="34" charset="0"/>
              </a:rPr>
              <a:t>Source: </a:t>
            </a:r>
            <a:r>
              <a:rPr lang="en-GB" altLang="es-ES" sz="800">
                <a:latin typeface="Arial" panose="020B0604020202020204" pitchFamily="34" charset="0"/>
                <a:hlinkClick r:id="rId4"/>
              </a:rPr>
              <a:t>https://theliberi.wordpress.com</a:t>
            </a:r>
            <a:r>
              <a:rPr lang="en-GB" altLang="es-ES" sz="800">
                <a:latin typeface="Arial" panose="020B0604020202020204" pitchFamily="34" charset="0"/>
              </a:rPr>
              <a:t> </a:t>
            </a:r>
          </a:p>
        </p:txBody>
      </p:sp>
    </p:spTree>
    <p:extLst>
      <p:ext uri="{BB962C8B-B14F-4D97-AF65-F5344CB8AC3E}">
        <p14:creationId xmlns:p14="http://schemas.microsoft.com/office/powerpoint/2010/main" val="35783572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FCE05DB-B51A-3040-8190-6ECF7B007EF1}"/>
              </a:ext>
            </a:extLst>
          </p:cNvPr>
          <p:cNvSpPr>
            <a:spLocks noGrp="1"/>
          </p:cNvSpPr>
          <p:nvPr>
            <p:ph type="title"/>
          </p:nvPr>
        </p:nvSpPr>
        <p:spPr/>
        <p:txBody>
          <a:bodyPr/>
          <a:lstStyle/>
          <a:p>
            <a:r>
              <a:rPr lang="en-US" altLang="es-ES">
                <a:ea typeface="ＭＳ Ｐゴシック" panose="020B0600070205080204" pitchFamily="34" charset="-128"/>
              </a:rPr>
              <a:t>Ecological effects of sheep overgrazing </a:t>
            </a:r>
          </a:p>
        </p:txBody>
      </p:sp>
      <p:pic>
        <p:nvPicPr>
          <p:cNvPr id="51202" name="Picture Placeholder 5">
            <a:extLst>
              <a:ext uri="{FF2B5EF4-FFF2-40B4-BE49-F238E27FC236}">
                <a16:creationId xmlns:a16="http://schemas.microsoft.com/office/drawing/2014/main" id="{3488457D-8C30-4A48-894F-9821207A407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709" r="6709"/>
          <a:stretch>
            <a:fillRect/>
          </a:stretch>
        </p:blipFill>
        <p:spPr/>
      </p:pic>
      <p:sp>
        <p:nvSpPr>
          <p:cNvPr id="51203" name="Text Placeholder 3">
            <a:extLst>
              <a:ext uri="{FF2B5EF4-FFF2-40B4-BE49-F238E27FC236}">
                <a16:creationId xmlns:a16="http://schemas.microsoft.com/office/drawing/2014/main" id="{AF04E38B-FA35-5E42-8B98-EE3720A8645C}"/>
              </a:ext>
            </a:extLst>
          </p:cNvPr>
          <p:cNvSpPr>
            <a:spLocks noGrp="1"/>
          </p:cNvSpPr>
          <p:nvPr>
            <p:ph type="body" sz="half" idx="2"/>
          </p:nvPr>
        </p:nvSpPr>
        <p:spPr/>
        <p:txBody>
          <a:bodyPr/>
          <a:lstStyle/>
          <a:p>
            <a:r>
              <a:rPr lang="en-US" altLang="es-ES">
                <a:ea typeface="ＭＳ Ｐゴシック" panose="020B0600070205080204" pitchFamily="34" charset="-128"/>
              </a:rPr>
              <a:t>Ecological degradation: soil erosion and deforestation</a:t>
            </a:r>
          </a:p>
        </p:txBody>
      </p:sp>
      <p:sp>
        <p:nvSpPr>
          <p:cNvPr id="51204" name="Slide Number Placeholder 4">
            <a:extLst>
              <a:ext uri="{FF2B5EF4-FFF2-40B4-BE49-F238E27FC236}">
                <a16:creationId xmlns:a16="http://schemas.microsoft.com/office/drawing/2014/main" id="{2F31640E-8232-A24E-8FD9-87675E707B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7A775F2-7060-DF4B-88C0-6432A2CECCC6}" type="slidenum">
              <a:rPr lang="en-GB" altLang="es-ES" sz="1200" smtClean="0">
                <a:solidFill>
                  <a:srgbClr val="898989"/>
                </a:solidFill>
              </a:rPr>
              <a:pPr>
                <a:spcBef>
                  <a:spcPct val="0"/>
                </a:spcBef>
                <a:buFontTx/>
                <a:buNone/>
              </a:pPr>
              <a:t>35</a:t>
            </a:fld>
            <a:endParaRPr lang="en-GB" altLang="es-ES" sz="1200">
              <a:solidFill>
                <a:srgbClr val="898989"/>
              </a:solidFill>
            </a:endParaRPr>
          </a:p>
        </p:txBody>
      </p:sp>
      <p:sp>
        <p:nvSpPr>
          <p:cNvPr id="51205" name="TextBox 6">
            <a:extLst>
              <a:ext uri="{FF2B5EF4-FFF2-40B4-BE49-F238E27FC236}">
                <a16:creationId xmlns:a16="http://schemas.microsoft.com/office/drawing/2014/main" id="{B706FA47-A3E7-C247-92B4-AFC17843B877}"/>
              </a:ext>
            </a:extLst>
          </p:cNvPr>
          <p:cNvSpPr txBox="1">
            <a:spLocks noChangeArrowheads="1"/>
          </p:cNvSpPr>
          <p:nvPr/>
        </p:nvSpPr>
        <p:spPr bwMode="auto">
          <a:xfrm>
            <a:off x="1792288" y="4725988"/>
            <a:ext cx="1584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s-ES" sz="800">
                <a:latin typeface="Arial" panose="020B0604020202020204" pitchFamily="34" charset="0"/>
              </a:rPr>
              <a:t>Source: </a:t>
            </a:r>
            <a:r>
              <a:rPr lang="pl-PL" altLang="es-ES" sz="800">
                <a:latin typeface="Arial" panose="020B0604020202020204" pitchFamily="34" charset="0"/>
                <a:hlinkClick r:id="rId4"/>
              </a:rPr>
              <a:t>www.fs.fed.us</a:t>
            </a:r>
            <a:r>
              <a:rPr lang="pl-PL" altLang="es-ES" sz="800">
                <a:latin typeface="Arial" panose="020B0604020202020204" pitchFamily="34" charset="0"/>
              </a:rPr>
              <a:t> </a:t>
            </a:r>
            <a:endParaRPr lang="en-US" altLang="es-ES" sz="800">
              <a:latin typeface="Arial" panose="020B0604020202020204" pitchFamily="34" charset="0"/>
            </a:endParaRPr>
          </a:p>
        </p:txBody>
      </p:sp>
    </p:spTree>
    <p:extLst>
      <p:ext uri="{BB962C8B-B14F-4D97-AF65-F5344CB8AC3E}">
        <p14:creationId xmlns:p14="http://schemas.microsoft.com/office/powerpoint/2010/main" val="2322783914"/>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Calibri" charset="0"/>
                <a:ea typeface="ＭＳ Ｐゴシック" charset="0"/>
                <a:cs typeface="ＭＳ Ｐゴシック" charset="0"/>
              </a:rPr>
              <a:t>T</a:t>
            </a:r>
            <a:r>
              <a:rPr lang="en-GB">
                <a:latin typeface="Calibri" charset="0"/>
                <a:ea typeface="ＭＳ Ｐゴシック" charset="0"/>
                <a:cs typeface="ＭＳ Ｐゴシック" charset="0"/>
              </a:rPr>
              <a:t>ake away points</a:t>
            </a:r>
          </a:p>
        </p:txBody>
      </p:sp>
      <p:sp>
        <p:nvSpPr>
          <p:cNvPr id="33795" name="Content Placeholder 2"/>
          <p:cNvSpPr>
            <a:spLocks noGrp="1"/>
          </p:cNvSpPr>
          <p:nvPr>
            <p:ph idx="1"/>
          </p:nvPr>
        </p:nvSpPr>
        <p:spPr/>
        <p:txBody>
          <a:bodyPr>
            <a:normAutofit/>
          </a:bodyPr>
          <a:lstStyle/>
          <a:p>
            <a:r>
              <a:rPr lang="en-US" sz="2800" dirty="0"/>
              <a:t>Environmental change is </a:t>
            </a:r>
            <a:r>
              <a:rPr lang="en-US" sz="2800" b="1" dirty="0"/>
              <a:t>political </a:t>
            </a:r>
          </a:p>
          <a:p>
            <a:pPr lvl="1"/>
            <a:r>
              <a:rPr lang="en-US" sz="2400" b="1" dirty="0">
                <a:solidFill>
                  <a:schemeClr val="accent6"/>
                </a:solidFill>
              </a:rPr>
              <a:t>Winners and losers </a:t>
            </a:r>
            <a:r>
              <a:rPr lang="en-US" sz="2400" dirty="0"/>
              <a:t>from environmental change</a:t>
            </a:r>
          </a:p>
          <a:p>
            <a:pPr lvl="1"/>
            <a:r>
              <a:rPr lang="en-US" sz="2400" dirty="0"/>
              <a:t>Asymmetrical </a:t>
            </a:r>
            <a:r>
              <a:rPr lang="en-US" sz="2400" b="1" dirty="0">
                <a:solidFill>
                  <a:schemeClr val="accent6"/>
                </a:solidFill>
              </a:rPr>
              <a:t>power relations </a:t>
            </a:r>
            <a:r>
              <a:rPr lang="en-US" sz="2400" dirty="0"/>
              <a:t>(more, next classes)</a:t>
            </a:r>
          </a:p>
          <a:p>
            <a:pPr lvl="1"/>
            <a:r>
              <a:rPr lang="en-US" sz="2400" b="1" dirty="0">
                <a:solidFill>
                  <a:schemeClr val="accent6"/>
                </a:solidFill>
              </a:rPr>
              <a:t>Political economy</a:t>
            </a:r>
            <a:r>
              <a:rPr lang="en-US" sz="2400" dirty="0"/>
              <a:t>: role in producing change and injustice</a:t>
            </a:r>
          </a:p>
          <a:p>
            <a:pPr lvl="2"/>
            <a:endParaRPr lang="en-US" sz="2000" dirty="0"/>
          </a:p>
          <a:p>
            <a:pPr lvl="2"/>
            <a:endParaRPr lang="en-US" sz="2000" dirty="0"/>
          </a:p>
          <a:p>
            <a:r>
              <a:rPr lang="en-US" sz="2800" dirty="0">
                <a:latin typeface="Calibri" charset="0"/>
                <a:ea typeface="ＭＳ Ｐゴシック" charset="0"/>
                <a:cs typeface="ＭＳ Ｐゴシック" charset="0"/>
              </a:rPr>
              <a:t>Political economy </a:t>
            </a:r>
            <a:r>
              <a:rPr lang="en-US" sz="2800" i="1" dirty="0">
                <a:latin typeface="Calibri" charset="0"/>
                <a:ea typeface="ＭＳ Ｐゴシック" charset="0"/>
                <a:cs typeface="ＭＳ Ｐゴシック" charset="0"/>
              </a:rPr>
              <a:t>of capitalism </a:t>
            </a:r>
            <a:r>
              <a:rPr lang="en-US" sz="2800" dirty="0">
                <a:latin typeface="Calibri" charset="0"/>
                <a:ea typeface="ＭＳ Ｐゴシック" charset="0"/>
                <a:cs typeface="ＭＳ Ｐゴシック" charset="0"/>
              </a:rPr>
              <a:t>(capitalist natures)</a:t>
            </a:r>
          </a:p>
          <a:p>
            <a:pPr lvl="1"/>
            <a:r>
              <a:rPr lang="en-US" sz="2400" dirty="0">
                <a:latin typeface="Calibri" charset="0"/>
                <a:ea typeface="ＭＳ Ｐゴシック" charset="0"/>
                <a:cs typeface="ＭＳ Ｐゴシック" charset="0"/>
              </a:rPr>
              <a:t>C</a:t>
            </a:r>
            <a:r>
              <a:rPr lang="en-GB" sz="2400" dirty="0" err="1">
                <a:latin typeface="Calibri" charset="0"/>
                <a:ea typeface="ＭＳ Ｐゴシック" charset="0"/>
                <a:cs typeface="ＭＳ Ｐゴシック" charset="0"/>
              </a:rPr>
              <a:t>apital</a:t>
            </a:r>
            <a:r>
              <a:rPr lang="en-GB" sz="2400" dirty="0">
                <a:latin typeface="Calibri" charset="0"/>
                <a:ea typeface="ＭＳ Ｐゴシック" charset="0"/>
                <a:cs typeface="ＭＳ Ｐゴシック" charset="0"/>
              </a:rPr>
              <a:t> accumulation and the quest for value surplus are bound to (inevitably) </a:t>
            </a:r>
            <a:r>
              <a:rPr lang="en-GB" sz="2400" b="1" dirty="0">
                <a:latin typeface="Calibri" charset="0"/>
                <a:ea typeface="ＭＳ Ｐゴシック" charset="0"/>
                <a:cs typeface="ＭＳ Ｐゴシック" charset="0"/>
              </a:rPr>
              <a:t>produce</a:t>
            </a:r>
            <a:r>
              <a:rPr lang="en-GB" sz="2400" dirty="0">
                <a:latin typeface="Calibri" charset="0"/>
                <a:ea typeface="ＭＳ Ｐゴシック" charset="0"/>
                <a:cs typeface="ＭＳ Ｐゴシック" charset="0"/>
              </a:rPr>
              <a:t> environmental degradation</a:t>
            </a:r>
          </a:p>
          <a:p>
            <a:pPr lvl="1"/>
            <a:r>
              <a:rPr lang="en-GB" sz="2400" dirty="0">
                <a:latin typeface="Calibri" charset="0"/>
                <a:ea typeface="ＭＳ Ｐゴシック" charset="0"/>
                <a:cs typeface="ＭＳ Ｐゴシック" charset="0"/>
              </a:rPr>
              <a:t>Two forms of accumulation: primitive, by dispossession  </a:t>
            </a: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AE3592AC-7D23-314B-987E-D91481B1EF7F}" type="slidenum">
              <a:rPr lang="en-GB" sz="1200">
                <a:solidFill>
                  <a:srgbClr val="898989"/>
                </a:solidFill>
              </a:rPr>
              <a:pPr/>
              <a:t>36</a:t>
            </a:fld>
            <a:endParaRPr lang="en-GB" sz="1200">
              <a:solidFill>
                <a:srgbClr val="898989"/>
              </a:solidFill>
            </a:endParaRPr>
          </a:p>
        </p:txBody>
      </p:sp>
    </p:spTree>
    <p:extLst>
      <p:ext uri="{BB962C8B-B14F-4D97-AF65-F5344CB8AC3E}">
        <p14:creationId xmlns:p14="http://schemas.microsoft.com/office/powerpoint/2010/main" val="318416287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outline</a:t>
            </a:r>
          </a:p>
        </p:txBody>
      </p:sp>
      <p:sp>
        <p:nvSpPr>
          <p:cNvPr id="3" name="Content Placeholder 2"/>
          <p:cNvSpPr>
            <a:spLocks noGrp="1"/>
          </p:cNvSpPr>
          <p:nvPr>
            <p:ph idx="1"/>
          </p:nvPr>
        </p:nvSpPr>
        <p:spPr>
          <a:xfrm>
            <a:off x="457199" y="1600200"/>
            <a:ext cx="8229601" cy="4525963"/>
          </a:xfrm>
        </p:spPr>
        <p:txBody>
          <a:bodyPr>
            <a:normAutofit/>
          </a:bodyPr>
          <a:lstStyle/>
          <a:p>
            <a:pPr marL="514350" indent="-514350">
              <a:buFont typeface="+mj-lt"/>
              <a:buAutoNum type="arabicPeriod"/>
            </a:pPr>
            <a:r>
              <a:rPr lang="en-US" sz="2800" dirty="0"/>
              <a:t>Introduction</a:t>
            </a:r>
            <a:r>
              <a:rPr lang="en-US" sz="2800" baseline="0" dirty="0"/>
              <a:t> to course: </a:t>
            </a:r>
          </a:p>
          <a:p>
            <a:pPr lvl="1"/>
            <a:r>
              <a:rPr lang="en-US" sz="2000" baseline="0" dirty="0"/>
              <a:t>Logistics</a:t>
            </a:r>
          </a:p>
          <a:p>
            <a:pPr lvl="1"/>
            <a:r>
              <a:rPr lang="en-US" sz="2000" baseline="0" dirty="0"/>
              <a:t>Evaluations, etc</a:t>
            </a:r>
            <a:r>
              <a:rPr lang="en-US" sz="2000" dirty="0"/>
              <a:t>.</a:t>
            </a:r>
          </a:p>
          <a:p>
            <a:pPr lvl="1"/>
            <a:endParaRPr lang="en-US" sz="2000" baseline="0" dirty="0"/>
          </a:p>
          <a:p>
            <a:pPr marL="514350" indent="-514350">
              <a:buFont typeface="+mj-lt"/>
              <a:buAutoNum type="arabicPeriod"/>
            </a:pPr>
            <a:r>
              <a:rPr lang="en-US" sz="2800" baseline="0" dirty="0"/>
              <a:t>Introduction to some key terms for the course</a:t>
            </a:r>
          </a:p>
          <a:p>
            <a:pPr lvl="1"/>
            <a:r>
              <a:rPr lang="en-US" sz="2000" dirty="0"/>
              <a:t>Fields and sub-disciplines used in the course</a:t>
            </a:r>
          </a:p>
          <a:p>
            <a:pPr lvl="1"/>
            <a:r>
              <a:rPr lang="en-US" sz="2000" dirty="0"/>
              <a:t>Terms/ concepts: politics, power, political ecology, etc.</a:t>
            </a:r>
          </a:p>
          <a:p>
            <a:pPr lvl="1"/>
            <a:endParaRPr lang="en-US" sz="2000" dirty="0"/>
          </a:p>
          <a:p>
            <a:pPr lvl="1"/>
            <a:endParaRPr lang="en-US" sz="2000" dirty="0"/>
          </a:p>
          <a:p>
            <a:pPr marL="514350" indent="-514350">
              <a:buFont typeface="+mj-lt"/>
              <a:buAutoNum type="arabicPeriod"/>
            </a:pPr>
            <a:r>
              <a:rPr lang="en-US" sz="2800" dirty="0"/>
              <a:t>Class 1: Capitalism </a:t>
            </a:r>
            <a:r>
              <a:rPr lang="en-US" sz="1800" dirty="0"/>
              <a:t>and</a:t>
            </a:r>
            <a:r>
              <a:rPr lang="en-US" sz="2800" dirty="0"/>
              <a:t> environmental transformation</a:t>
            </a:r>
          </a:p>
        </p:txBody>
      </p:sp>
      <p:sp>
        <p:nvSpPr>
          <p:cNvPr id="4" name="3 Marcador de número de diapositiva"/>
          <p:cNvSpPr>
            <a:spLocks noGrp="1"/>
          </p:cNvSpPr>
          <p:nvPr>
            <p:ph type="sldNum" sz="quarter" idx="12"/>
          </p:nvPr>
        </p:nvSpPr>
        <p:spPr/>
        <p:txBody>
          <a:bodyPr/>
          <a:lstStyle/>
          <a:p>
            <a:fld id="{92A95DE6-DCE6-9B42-8136-488F24C06281}" type="slidenum">
              <a:rPr lang="en-US" smtClean="0"/>
              <a:t>4</a:t>
            </a:fld>
            <a:endParaRPr lang="en-US" dirty="0"/>
          </a:p>
        </p:txBody>
      </p:sp>
    </p:spTree>
    <p:extLst>
      <p:ext uri="{BB962C8B-B14F-4D97-AF65-F5344CB8AC3E}">
        <p14:creationId xmlns:p14="http://schemas.microsoft.com/office/powerpoint/2010/main" val="31827073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left)">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1. Introduction to the course</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2A95DE6-DCE6-9B42-8136-488F24C06281}" type="slidenum">
              <a:rPr lang="en-US" smtClean="0"/>
              <a:t>5</a:t>
            </a:fld>
            <a:endParaRPr lang="en-US"/>
          </a:p>
        </p:txBody>
      </p:sp>
    </p:spTree>
    <p:extLst>
      <p:ext uri="{BB962C8B-B14F-4D97-AF65-F5344CB8AC3E}">
        <p14:creationId xmlns:p14="http://schemas.microsoft.com/office/powerpoint/2010/main" val="224792676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structure</a:t>
            </a:r>
          </a:p>
        </p:txBody>
      </p:sp>
      <p:sp>
        <p:nvSpPr>
          <p:cNvPr id="3" name="Content Placeholder 2"/>
          <p:cNvSpPr>
            <a:spLocks noGrp="1"/>
          </p:cNvSpPr>
          <p:nvPr>
            <p:ph idx="1"/>
          </p:nvPr>
        </p:nvSpPr>
        <p:spPr/>
        <p:txBody>
          <a:bodyPr>
            <a:noAutofit/>
          </a:bodyPr>
          <a:lstStyle/>
          <a:p>
            <a:r>
              <a:rPr lang="en-US" sz="2800" dirty="0"/>
              <a:t>Course aims</a:t>
            </a:r>
          </a:p>
          <a:p>
            <a:pPr lvl="1"/>
            <a:r>
              <a:rPr lang="en-US" sz="1800" dirty="0"/>
              <a:t>How power influences </a:t>
            </a:r>
            <a:r>
              <a:rPr lang="en-US" sz="1800" b="1" dirty="0"/>
              <a:t>environmental change and governance</a:t>
            </a:r>
          </a:p>
          <a:p>
            <a:pPr lvl="1"/>
            <a:r>
              <a:rPr lang="en-US" sz="1800" dirty="0"/>
              <a:t>Environmental social science (political ecology) + environmental history</a:t>
            </a:r>
          </a:p>
          <a:p>
            <a:pPr lvl="1"/>
            <a:r>
              <a:rPr lang="en-US" sz="1800" dirty="0"/>
              <a:t>Develop critical understanding of environmental change and relevance of </a:t>
            </a:r>
            <a:r>
              <a:rPr lang="en-US" sz="1800" b="1" dirty="0"/>
              <a:t>power and politics </a:t>
            </a:r>
            <a:r>
              <a:rPr lang="en-US" sz="1800" dirty="0"/>
              <a:t>in producing it</a:t>
            </a:r>
          </a:p>
          <a:p>
            <a:r>
              <a:rPr lang="en-US" sz="2800" dirty="0"/>
              <a:t>Course logic</a:t>
            </a:r>
          </a:p>
          <a:p>
            <a:r>
              <a:rPr lang="en-US" sz="2800" dirty="0"/>
              <a:t>Structure of classes</a:t>
            </a:r>
          </a:p>
          <a:p>
            <a:pPr lvl="1"/>
            <a:r>
              <a:rPr lang="en-US" sz="1800" b="1" dirty="0"/>
              <a:t>Reading and assignment </a:t>
            </a:r>
            <a:r>
              <a:rPr lang="en-US" sz="1800" dirty="0"/>
              <a:t>(</a:t>
            </a:r>
            <a:r>
              <a:rPr lang="en-US" sz="1800" b="1" u="sng" dirty="0"/>
              <a:t>upload to IS: 2 hours before the class</a:t>
            </a:r>
            <a:r>
              <a:rPr lang="en-US" sz="1800" dirty="0"/>
              <a:t>)</a:t>
            </a:r>
          </a:p>
          <a:p>
            <a:pPr lvl="1"/>
            <a:r>
              <a:rPr lang="en-US" sz="1800" dirty="0"/>
              <a:t>Answer assignment in class (individually, small groups, whole class)</a:t>
            </a:r>
          </a:p>
          <a:p>
            <a:pPr lvl="1"/>
            <a:r>
              <a:rPr lang="en-US" sz="1800" dirty="0"/>
              <a:t>Classroom activities </a:t>
            </a:r>
          </a:p>
          <a:p>
            <a:pPr lvl="1"/>
            <a:r>
              <a:rPr lang="en-US" sz="1800" dirty="0"/>
              <a:t>Lecturing: expand points from reading; </a:t>
            </a:r>
            <a:r>
              <a:rPr lang="en-US" sz="1800" dirty="0" err="1"/>
              <a:t>summarise</a:t>
            </a:r>
            <a:r>
              <a:rPr lang="en-US" sz="1800" dirty="0"/>
              <a:t> class</a:t>
            </a:r>
          </a:p>
          <a:p>
            <a:pPr marL="457200" lvl="1" indent="0">
              <a:buNone/>
            </a:pPr>
            <a:r>
              <a:rPr lang="en-US" sz="1800" dirty="0"/>
              <a:t>	* Notes pages of </a:t>
            </a:r>
            <a:r>
              <a:rPr lang="en-US" sz="1800" dirty="0" err="1"/>
              <a:t>ppt</a:t>
            </a:r>
            <a:endParaRPr lang="en-US" sz="1800" dirty="0"/>
          </a:p>
          <a:p>
            <a:endParaRPr lang="en-US" dirty="0"/>
          </a:p>
        </p:txBody>
      </p:sp>
      <p:sp>
        <p:nvSpPr>
          <p:cNvPr id="11" name="10 Marcador de número de diapositiva"/>
          <p:cNvSpPr>
            <a:spLocks noGrp="1"/>
          </p:cNvSpPr>
          <p:nvPr>
            <p:ph type="sldNum" sz="quarter" idx="12"/>
          </p:nvPr>
        </p:nvSpPr>
        <p:spPr/>
        <p:txBody>
          <a:bodyPr/>
          <a:lstStyle/>
          <a:p>
            <a:fld id="{92A95DE6-DCE6-9B42-8136-488F24C06281}" type="slidenum">
              <a:rPr lang="en-US" smtClean="0"/>
              <a:pPr/>
              <a:t>6</a:t>
            </a:fld>
            <a:endParaRPr lang="en-US"/>
          </a:p>
        </p:txBody>
      </p:sp>
    </p:spTree>
    <p:extLst>
      <p:ext uri="{BB962C8B-B14F-4D97-AF65-F5344CB8AC3E}">
        <p14:creationId xmlns:p14="http://schemas.microsoft.com/office/powerpoint/2010/main" val="3079529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wipe(left)">
                                      <p:cBhvr>
                                        <p:cTn id="19" dur="500"/>
                                        <p:tgtEl>
                                          <p:spTgt spid="3">
                                            <p:txEl>
                                              <p:pRg st="9" end="9"/>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left)">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9pPr>
          </a:lstStyle>
          <a:p>
            <a:pPr algn="ctr">
              <a:lnSpc>
                <a:spcPct val="100000"/>
              </a:lnSpc>
              <a:buClrTx/>
              <a:buFontTx/>
              <a:buNone/>
              <a:defRPr/>
            </a:pPr>
            <a:r>
              <a:rPr lang="en-GB" sz="4400" b="1" dirty="0"/>
              <a:t>Course evaluation </a:t>
            </a:r>
          </a:p>
        </p:txBody>
      </p:sp>
      <p:sp>
        <p:nvSpPr>
          <p:cNvPr id="13314" name="Text Box 2"/>
          <p:cNvSpPr txBox="1">
            <a:spLocks noChangeArrowheads="1"/>
          </p:cNvSpPr>
          <p:nvPr/>
        </p:nvSpPr>
        <p:spPr bwMode="auto">
          <a:xfrm>
            <a:off x="304800" y="1206500"/>
            <a:ext cx="4216400" cy="55499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1pPr>
            <a:lvl2pPr marL="738188" indent="-28098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2pPr>
            <a:lvl3pPr marL="8842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9pPr>
          </a:lstStyle>
          <a:p>
            <a:pPr>
              <a:spcAft>
                <a:spcPts val="600"/>
              </a:spcAft>
              <a:buClrTx/>
              <a:buFontTx/>
              <a:buNone/>
              <a:defRPr/>
            </a:pPr>
            <a:r>
              <a:rPr lang="en-GB" b="1" dirty="0"/>
              <a:t>Essay (70%) </a:t>
            </a:r>
          </a:p>
          <a:p>
            <a:pPr marL="338138" indent="-333375">
              <a:spcBef>
                <a:spcPts val="300"/>
              </a:spcBef>
              <a:buFont typeface="Arial" charset="0"/>
              <a:buChar char="•"/>
              <a:defRPr/>
            </a:pPr>
            <a:r>
              <a:rPr lang="en-GB" sz="1600" dirty="0">
                <a:solidFill>
                  <a:srgbClr val="FF0000"/>
                </a:solidFill>
              </a:rPr>
              <a:t>Deadline: </a:t>
            </a:r>
            <a:r>
              <a:rPr lang="en-US" sz="1600" b="1" dirty="0">
                <a:solidFill>
                  <a:srgbClr val="FF0000"/>
                </a:solidFill>
              </a:rPr>
              <a:t>Thursday 17 December 2020</a:t>
            </a:r>
            <a:endParaRPr lang="en-GB" sz="1600" b="1" dirty="0">
              <a:solidFill>
                <a:srgbClr val="FF0000"/>
              </a:solidFill>
            </a:endParaRPr>
          </a:p>
          <a:p>
            <a:pPr lvl="1">
              <a:spcBef>
                <a:spcPts val="300"/>
              </a:spcBef>
              <a:buFont typeface="Arial" charset="0"/>
              <a:buChar char="–"/>
              <a:defRPr/>
            </a:pPr>
            <a:r>
              <a:rPr lang="en-GB" sz="1600" dirty="0"/>
              <a:t>Late submissions: </a:t>
            </a:r>
            <a:r>
              <a:rPr lang="en-GB" sz="1600" b="1" dirty="0"/>
              <a:t>‘Fail’</a:t>
            </a:r>
          </a:p>
          <a:p>
            <a:pPr lvl="1">
              <a:spcBef>
                <a:spcPts val="300"/>
              </a:spcBef>
              <a:buFont typeface="Arial" charset="0"/>
              <a:buChar char="–"/>
              <a:defRPr/>
            </a:pPr>
            <a:r>
              <a:rPr lang="en-US" sz="1600" dirty="0"/>
              <a:t>I</a:t>
            </a:r>
            <a:r>
              <a:rPr lang="en-GB" sz="1600" dirty="0"/>
              <a:t>f you get less than 50% overall mark, then chance for another short essay</a:t>
            </a:r>
          </a:p>
          <a:p>
            <a:pPr marL="338138" indent="-333375">
              <a:spcBef>
                <a:spcPts val="300"/>
              </a:spcBef>
              <a:buFont typeface="Arial" charset="0"/>
              <a:buChar char="•"/>
              <a:defRPr/>
            </a:pPr>
            <a:r>
              <a:rPr lang="en-GB" sz="1600" b="1" dirty="0"/>
              <a:t>Individual </a:t>
            </a:r>
            <a:r>
              <a:rPr lang="en-GB" sz="1600" dirty="0"/>
              <a:t>or </a:t>
            </a:r>
            <a:r>
              <a:rPr lang="en-GB" sz="1600" b="1" dirty="0"/>
              <a:t>Collective </a:t>
            </a:r>
            <a:r>
              <a:rPr lang="en-GB" sz="1600" i="1" dirty="0"/>
              <a:t>essay</a:t>
            </a:r>
          </a:p>
          <a:p>
            <a:pPr lvl="1">
              <a:spcBef>
                <a:spcPts val="300"/>
              </a:spcBef>
              <a:buFont typeface="Arial" charset="0"/>
              <a:buChar char="–"/>
              <a:defRPr/>
            </a:pPr>
            <a:r>
              <a:rPr lang="en-GB" sz="1600" dirty="0"/>
              <a:t>Collective: maximum </a:t>
            </a:r>
            <a:r>
              <a:rPr lang="en-GB" sz="1600" u="sng" dirty="0"/>
              <a:t>2 students </a:t>
            </a:r>
            <a:r>
              <a:rPr lang="en-GB" sz="1600" dirty="0"/>
              <a:t>per group </a:t>
            </a:r>
          </a:p>
          <a:p>
            <a:pPr lvl="1">
              <a:spcBef>
                <a:spcPts val="300"/>
              </a:spcBef>
              <a:buFont typeface="Arial" charset="0"/>
              <a:buChar char="–"/>
              <a:defRPr/>
            </a:pPr>
            <a:r>
              <a:rPr lang="en-GB" sz="1600" dirty="0"/>
              <a:t>Group will produce </a:t>
            </a:r>
            <a:r>
              <a:rPr lang="en-GB" sz="1600" i="1" dirty="0"/>
              <a:t>one </a:t>
            </a:r>
            <a:r>
              <a:rPr lang="en-GB" sz="1600" dirty="0"/>
              <a:t>essay</a:t>
            </a:r>
          </a:p>
          <a:p>
            <a:pPr lvl="1">
              <a:spcBef>
                <a:spcPts val="300"/>
              </a:spcBef>
              <a:buFont typeface="Arial" charset="0"/>
              <a:buChar char="–"/>
              <a:defRPr/>
            </a:pPr>
            <a:r>
              <a:rPr lang="en-GB" sz="1600" dirty="0"/>
              <a:t>I mark </a:t>
            </a:r>
            <a:r>
              <a:rPr lang="en-GB" sz="1600" u="sng" dirty="0"/>
              <a:t>the essay</a:t>
            </a:r>
            <a:r>
              <a:rPr lang="en-GB" sz="1600" dirty="0"/>
              <a:t>, i.e. both students get same mark</a:t>
            </a:r>
          </a:p>
          <a:p>
            <a:pPr lvl="1" indent="-276225">
              <a:spcBef>
                <a:spcPts val="300"/>
              </a:spcBef>
              <a:buClrTx/>
              <a:buFontTx/>
              <a:buNone/>
              <a:defRPr/>
            </a:pPr>
            <a:r>
              <a:rPr lang="en-GB" sz="1600" dirty="0"/>
              <a:t> </a:t>
            </a:r>
          </a:p>
          <a:p>
            <a:pPr marL="338138" indent="-333375">
              <a:spcBef>
                <a:spcPts val="300"/>
              </a:spcBef>
              <a:spcAft>
                <a:spcPts val="600"/>
              </a:spcAft>
              <a:buFont typeface="Wingdings" charset="2"/>
              <a:buChar char="v"/>
              <a:defRPr/>
            </a:pPr>
            <a:r>
              <a:rPr lang="en-GB" sz="1600" b="1" dirty="0"/>
              <a:t>Topic: </a:t>
            </a:r>
            <a:r>
              <a:rPr lang="en-GB" sz="1600" dirty="0"/>
              <a:t>Klein, N. 2016. </a:t>
            </a:r>
            <a:r>
              <a:rPr lang="en-GB" sz="1600" i="1" dirty="0"/>
              <a:t>Let Them Drown. The Violence of Othering in a Warming World. </a:t>
            </a:r>
          </a:p>
          <a:p>
            <a:pPr marL="733426" lvl="1" indent="-333375">
              <a:buFont typeface="Arial" panose="020B0604020202020204" pitchFamily="34" charset="0"/>
              <a:buChar char="•"/>
              <a:defRPr/>
            </a:pPr>
            <a:r>
              <a:rPr lang="en-GB" sz="1600" dirty="0"/>
              <a:t>Answer 3 questions </a:t>
            </a:r>
            <a:endParaRPr lang="en-US" sz="1600" dirty="0"/>
          </a:p>
          <a:p>
            <a:pPr marL="733426" lvl="1" indent="-333375">
              <a:buFont typeface="Arial" panose="020B0604020202020204" pitchFamily="34" charset="0"/>
              <a:buChar char="•"/>
              <a:defRPr/>
            </a:pPr>
            <a:r>
              <a:rPr lang="en-GB" sz="1600" dirty="0"/>
              <a:t>max 1,000 words (excluding references)</a:t>
            </a:r>
          </a:p>
          <a:p>
            <a:pPr marL="733426" lvl="1" indent="-333375">
              <a:buFont typeface="Arial" panose="020B0604020202020204" pitchFamily="34" charset="0"/>
              <a:buChar char="•"/>
              <a:defRPr/>
            </a:pPr>
            <a:r>
              <a:rPr lang="es-ES" sz="1600" dirty="0"/>
              <a:t>I</a:t>
            </a:r>
            <a:r>
              <a:rPr lang="es-ES" sz="1600" b="1" dirty="0"/>
              <a:t> </a:t>
            </a:r>
            <a:r>
              <a:rPr lang="es-ES" sz="1600" dirty="0" err="1"/>
              <a:t>will</a:t>
            </a:r>
            <a:r>
              <a:rPr lang="es-ES" sz="1600" dirty="0"/>
              <a:t> </a:t>
            </a:r>
            <a:r>
              <a:rPr lang="es-ES" sz="1600" dirty="0" err="1"/>
              <a:t>explain</a:t>
            </a:r>
            <a:r>
              <a:rPr lang="es-ES" sz="1600" dirty="0"/>
              <a:t> </a:t>
            </a:r>
            <a:r>
              <a:rPr lang="es-ES" sz="1600" dirty="0" err="1"/>
              <a:t>into</a:t>
            </a:r>
            <a:r>
              <a:rPr lang="es-ES" sz="1600" dirty="0"/>
              <a:t> more </a:t>
            </a:r>
            <a:r>
              <a:rPr lang="es-ES" sz="1600" dirty="0" err="1"/>
              <a:t>detail</a:t>
            </a:r>
            <a:r>
              <a:rPr lang="es-ES" sz="1600" dirty="0"/>
              <a:t> </a:t>
            </a:r>
            <a:r>
              <a:rPr lang="es-ES" sz="1600" dirty="0" err="1"/>
              <a:t>what</a:t>
            </a:r>
            <a:r>
              <a:rPr lang="es-ES" sz="1600" dirty="0"/>
              <a:t> </a:t>
            </a:r>
            <a:r>
              <a:rPr lang="es-ES" sz="1600" dirty="0" err="1"/>
              <a:t>you</a:t>
            </a:r>
            <a:r>
              <a:rPr lang="es-ES" sz="1600" dirty="0"/>
              <a:t> </a:t>
            </a:r>
            <a:r>
              <a:rPr lang="es-ES" sz="1600" dirty="0" err="1"/>
              <a:t>need</a:t>
            </a:r>
            <a:r>
              <a:rPr lang="es-ES" sz="1600" dirty="0"/>
              <a:t> to do </a:t>
            </a:r>
            <a:r>
              <a:rPr lang="es-ES" sz="1600" dirty="0" err="1"/>
              <a:t>for</a:t>
            </a:r>
            <a:r>
              <a:rPr lang="es-ES" sz="1600" dirty="0"/>
              <a:t> </a:t>
            </a:r>
            <a:r>
              <a:rPr lang="es-ES" sz="1600" dirty="0" err="1"/>
              <a:t>this</a:t>
            </a:r>
            <a:r>
              <a:rPr lang="es-ES" sz="1600" dirty="0"/>
              <a:t> </a:t>
            </a:r>
            <a:r>
              <a:rPr lang="es-ES" sz="1600" b="1" dirty="0">
                <a:solidFill>
                  <a:srgbClr val="0070C0"/>
                </a:solidFill>
              </a:rPr>
              <a:t>in </a:t>
            </a:r>
            <a:r>
              <a:rPr lang="es-ES" sz="1600" b="1" dirty="0" err="1">
                <a:solidFill>
                  <a:srgbClr val="0070C0"/>
                </a:solidFill>
              </a:rPr>
              <a:t>Class</a:t>
            </a:r>
            <a:r>
              <a:rPr lang="es-ES" sz="1600" b="1" dirty="0">
                <a:solidFill>
                  <a:srgbClr val="0070C0"/>
                </a:solidFill>
              </a:rPr>
              <a:t> 3</a:t>
            </a:r>
            <a:endParaRPr lang="en-GB" sz="1600" b="1" dirty="0">
              <a:solidFill>
                <a:srgbClr val="0070C0"/>
              </a:solidFill>
            </a:endParaRPr>
          </a:p>
        </p:txBody>
      </p:sp>
      <p:sp>
        <p:nvSpPr>
          <p:cNvPr id="13315"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9pPr>
          </a:lstStyle>
          <a:p>
            <a:pPr algn="r">
              <a:lnSpc>
                <a:spcPct val="100000"/>
              </a:lnSpc>
              <a:buClrTx/>
              <a:buFontTx/>
              <a:buNone/>
              <a:defRPr/>
            </a:pPr>
            <a:fld id="{7A071E47-AB9F-5043-8EAE-169C7BBFF036}" type="slidenum">
              <a:rPr lang="es-ES" sz="1200" smtClean="0">
                <a:solidFill>
                  <a:srgbClr val="898989"/>
                </a:solidFill>
              </a:rPr>
              <a:pPr algn="r">
                <a:lnSpc>
                  <a:spcPct val="100000"/>
                </a:lnSpc>
                <a:buClrTx/>
                <a:buFontTx/>
                <a:buNone/>
                <a:defRPr/>
              </a:pPr>
              <a:t>7</a:t>
            </a:fld>
            <a:endParaRPr lang="es-ES" sz="1200">
              <a:solidFill>
                <a:srgbClr val="898989"/>
              </a:solidFill>
            </a:endParaRPr>
          </a:p>
        </p:txBody>
      </p:sp>
      <p:sp>
        <p:nvSpPr>
          <p:cNvPr id="13316" name="Text Box 4"/>
          <p:cNvSpPr txBox="1">
            <a:spLocks noChangeArrowheads="1"/>
          </p:cNvSpPr>
          <p:nvPr/>
        </p:nvSpPr>
        <p:spPr bwMode="auto">
          <a:xfrm>
            <a:off x="4514012" y="1463675"/>
            <a:ext cx="4648200" cy="50112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charset="0"/>
                <a:ea typeface="ＭＳ Ｐゴシック" charset="0"/>
                <a:cs typeface="ＭＳ Ｐゴシック" charset="0"/>
              </a:defRPr>
            </a:lvl9pPr>
          </a:lstStyle>
          <a:p>
            <a:pPr>
              <a:lnSpc>
                <a:spcPct val="100000"/>
              </a:lnSpc>
              <a:spcBef>
                <a:spcPts val="450"/>
              </a:spcBef>
              <a:spcAft>
                <a:spcPts val="600"/>
              </a:spcAft>
              <a:buClrTx/>
              <a:buFontTx/>
              <a:buNone/>
              <a:defRPr/>
            </a:pPr>
            <a:endParaRPr lang="en-GB" sz="1800" b="1" dirty="0"/>
          </a:p>
          <a:p>
            <a:pPr>
              <a:lnSpc>
                <a:spcPct val="100000"/>
              </a:lnSpc>
              <a:spcBef>
                <a:spcPts val="450"/>
              </a:spcBef>
              <a:spcAft>
                <a:spcPts val="600"/>
              </a:spcAft>
              <a:buClrTx/>
              <a:buFontTx/>
              <a:buNone/>
              <a:defRPr/>
            </a:pPr>
            <a:endParaRPr lang="en-GB" sz="1800" b="1" dirty="0"/>
          </a:p>
          <a:p>
            <a:pPr>
              <a:lnSpc>
                <a:spcPct val="100000"/>
              </a:lnSpc>
              <a:spcBef>
                <a:spcPts val="450"/>
              </a:spcBef>
              <a:spcAft>
                <a:spcPts val="600"/>
              </a:spcAft>
              <a:buClrTx/>
              <a:buFontTx/>
              <a:buNone/>
              <a:defRPr/>
            </a:pPr>
            <a:endParaRPr lang="en-GB" sz="1800" b="1" dirty="0"/>
          </a:p>
          <a:p>
            <a:pPr>
              <a:lnSpc>
                <a:spcPct val="100000"/>
              </a:lnSpc>
              <a:spcBef>
                <a:spcPts val="450"/>
              </a:spcBef>
              <a:spcAft>
                <a:spcPts val="600"/>
              </a:spcAft>
              <a:buClrTx/>
              <a:buFontTx/>
              <a:buNone/>
              <a:defRPr/>
            </a:pPr>
            <a:r>
              <a:rPr lang="en-GB" sz="1800" b="1" dirty="0"/>
              <a:t>Class participation (30%) </a:t>
            </a:r>
          </a:p>
          <a:p>
            <a:pPr marL="338138" indent="-333375">
              <a:lnSpc>
                <a:spcPct val="100000"/>
              </a:lnSpc>
              <a:spcBef>
                <a:spcPts val="300"/>
              </a:spcBef>
              <a:buFont typeface="Arial" charset="0"/>
              <a:buChar char="•"/>
              <a:defRPr/>
            </a:pPr>
            <a:r>
              <a:rPr lang="en-GB" sz="1200" dirty="0"/>
              <a:t>Student commitment and performance in answering class assignment: 10% per assignment</a:t>
            </a:r>
          </a:p>
          <a:p>
            <a:pPr marL="338138" indent="-333375">
              <a:lnSpc>
                <a:spcPct val="100000"/>
              </a:lnSpc>
              <a:spcBef>
                <a:spcPts val="300"/>
              </a:spcBef>
              <a:buFont typeface="Arial" charset="0"/>
              <a:buChar char="•"/>
              <a:defRPr/>
            </a:pPr>
            <a:r>
              <a:rPr lang="en-US" sz="1200" dirty="0"/>
              <a:t>Y</a:t>
            </a:r>
            <a:r>
              <a:rPr lang="en-GB" sz="1200" dirty="0" err="1"/>
              <a:t>ou</a:t>
            </a:r>
            <a:r>
              <a:rPr lang="en-GB" sz="1200" dirty="0"/>
              <a:t> should upload (IS) each assignment 2 hours before class</a:t>
            </a:r>
          </a:p>
          <a:p>
            <a:pPr marL="338138" indent="-333375">
              <a:spcBef>
                <a:spcPts val="300"/>
              </a:spcBef>
              <a:buFont typeface="Arial" charset="0"/>
              <a:buChar char="•"/>
              <a:defRPr/>
            </a:pPr>
            <a:r>
              <a:rPr lang="en-US" sz="1200" dirty="0"/>
              <a:t>I</a:t>
            </a:r>
            <a:r>
              <a:rPr lang="en-GB" sz="1200" dirty="0"/>
              <a:t> provide brief feedback to each class assignment (IS Notebook) and you can also ask me in person after the class</a:t>
            </a:r>
          </a:p>
          <a:p>
            <a:pPr marL="338138" indent="-333375">
              <a:lnSpc>
                <a:spcPct val="100000"/>
              </a:lnSpc>
              <a:spcBef>
                <a:spcPts val="300"/>
              </a:spcBef>
              <a:buFont typeface="Arial" charset="0"/>
              <a:buChar char="•"/>
              <a:defRPr/>
            </a:pPr>
            <a:r>
              <a:rPr lang="en-GB" sz="1200" dirty="0"/>
              <a:t>10%: eager to participate and constructive comments in classroom</a:t>
            </a:r>
          </a:p>
          <a:p>
            <a:pPr>
              <a:lnSpc>
                <a:spcPct val="100000"/>
              </a:lnSpc>
              <a:spcBef>
                <a:spcPts val="450"/>
              </a:spcBef>
              <a:spcAft>
                <a:spcPts val="600"/>
              </a:spcAft>
              <a:buClrTx/>
              <a:buFontTx/>
              <a:buNone/>
              <a:defRPr/>
            </a:pPr>
            <a:endParaRPr lang="en-GB" sz="1800" b="1" dirty="0"/>
          </a:p>
          <a:p>
            <a:pPr>
              <a:lnSpc>
                <a:spcPct val="100000"/>
              </a:lnSpc>
              <a:spcBef>
                <a:spcPts val="450"/>
              </a:spcBef>
              <a:spcAft>
                <a:spcPts val="600"/>
              </a:spcAft>
              <a:buClrTx/>
              <a:buFontTx/>
              <a:buNone/>
              <a:defRPr/>
            </a:pPr>
            <a:r>
              <a:rPr lang="en-GB" sz="1800" b="1" dirty="0"/>
              <a:t>Grades: </a:t>
            </a:r>
          </a:p>
          <a:p>
            <a:pPr marL="909638" lvl="2" indent="-333375">
              <a:spcBef>
                <a:spcPts val="300"/>
              </a:spcBef>
              <a:buFont typeface="Wingdings" charset="2"/>
              <a:buChar char="§"/>
              <a:defRPr/>
            </a:pPr>
            <a:r>
              <a:rPr lang="en-GB" sz="1200" dirty="0"/>
              <a:t>FAIL</a:t>
            </a:r>
          </a:p>
          <a:p>
            <a:pPr marL="909638" lvl="2" indent="-333375">
              <a:spcBef>
                <a:spcPts val="300"/>
              </a:spcBef>
              <a:buFont typeface="Wingdings" charset="2"/>
              <a:buChar char="§"/>
              <a:defRPr/>
            </a:pPr>
            <a:r>
              <a:rPr lang="en-GB" sz="1200" dirty="0"/>
              <a:t>PASS</a:t>
            </a:r>
          </a:p>
          <a:p>
            <a:pPr marL="909638" lvl="2" indent="-333375">
              <a:spcBef>
                <a:spcPts val="300"/>
              </a:spcBef>
              <a:buFont typeface="Wingdings" charset="2"/>
              <a:buChar char="§"/>
              <a:defRPr/>
            </a:pPr>
            <a:r>
              <a:rPr lang="en-GB" sz="1200" dirty="0"/>
              <a:t>DISTINCTION</a:t>
            </a:r>
          </a:p>
          <a:p>
            <a:pPr marL="338138" indent="-333375">
              <a:lnSpc>
                <a:spcPct val="100000"/>
              </a:lnSpc>
              <a:spcBef>
                <a:spcPts val="300"/>
              </a:spcBef>
              <a:buFont typeface="Arial" charset="0"/>
              <a:buChar char="•"/>
              <a:defRPr/>
            </a:pPr>
            <a:r>
              <a:rPr lang="en-GB" sz="1200" dirty="0"/>
              <a:t>But: for </a:t>
            </a:r>
            <a:r>
              <a:rPr lang="en-GB" sz="1200" b="1" dirty="0"/>
              <a:t>MUNI system </a:t>
            </a:r>
            <a:r>
              <a:rPr lang="en-GB" sz="1200" dirty="0"/>
              <a:t>purposes I can only assign ‘Pass’ or ‘Fail’</a:t>
            </a:r>
          </a:p>
          <a:p>
            <a:pPr>
              <a:lnSpc>
                <a:spcPct val="100000"/>
              </a:lnSpc>
              <a:spcBef>
                <a:spcPts val="300"/>
              </a:spcBef>
              <a:spcAft>
                <a:spcPts val="600"/>
              </a:spcAft>
              <a:buClrTx/>
              <a:buFontTx/>
              <a:buNone/>
              <a:defRPr/>
            </a:pPr>
            <a:endParaRPr lang="en-GB" sz="1200" dirty="0"/>
          </a:p>
          <a:p>
            <a:pPr>
              <a:lnSpc>
                <a:spcPct val="100000"/>
              </a:lnSpc>
              <a:spcBef>
                <a:spcPts val="300"/>
              </a:spcBef>
              <a:buClrTx/>
              <a:buFontTx/>
              <a:buNone/>
              <a:defRPr/>
            </a:pPr>
            <a:r>
              <a:rPr lang="en-GB" sz="1200" b="1" dirty="0"/>
              <a:t> </a:t>
            </a:r>
          </a:p>
        </p:txBody>
      </p:sp>
      <p:graphicFrame>
        <p:nvGraphicFramePr>
          <p:cNvPr id="6" name="8 Marcador de contenido"/>
          <p:cNvGraphicFramePr>
            <a:graphicFrameLocks/>
          </p:cNvGraphicFramePr>
          <p:nvPr>
            <p:extLst>
              <p:ext uri="{D42A27DB-BD31-4B8C-83A1-F6EECF244321}">
                <p14:modId xmlns:p14="http://schemas.microsoft.com/office/powerpoint/2010/main" val="3449549673"/>
              </p:ext>
            </p:extLst>
          </p:nvPr>
        </p:nvGraphicFramePr>
        <p:xfrm>
          <a:off x="4521200" y="1937190"/>
          <a:ext cx="4038600" cy="473775"/>
        </p:xfrm>
        <a:graphic>
          <a:graphicData uri="http://schemas.openxmlformats.org/drawingml/2006/table">
            <a:tbl>
              <a:tblPr firstRow="1" firstCol="1" bandRow="1"/>
              <a:tblGrid>
                <a:gridCol w="2796587">
                  <a:extLst>
                    <a:ext uri="{9D8B030D-6E8A-4147-A177-3AD203B41FA5}">
                      <a16:colId xmlns:a16="http://schemas.microsoft.com/office/drawing/2014/main" val="20000"/>
                    </a:ext>
                  </a:extLst>
                </a:gridCol>
                <a:gridCol w="1242013">
                  <a:extLst>
                    <a:ext uri="{9D8B030D-6E8A-4147-A177-3AD203B41FA5}">
                      <a16:colId xmlns:a16="http://schemas.microsoft.com/office/drawing/2014/main" val="20001"/>
                    </a:ext>
                  </a:extLst>
                </a:gridCol>
              </a:tblGrid>
              <a:tr h="157925">
                <a:tc>
                  <a:txBody>
                    <a:bodyPr/>
                    <a:lstStyle/>
                    <a:p>
                      <a:pPr algn="just">
                        <a:spcAft>
                          <a:spcPts val="0"/>
                        </a:spcAft>
                      </a:pPr>
                      <a:r>
                        <a:rPr lang="en-GB" sz="1000" b="1" dirty="0">
                          <a:effectLst/>
                          <a:latin typeface="Times New Roman"/>
                          <a:ea typeface="Calibri"/>
                          <a:cs typeface="Times New Roman"/>
                        </a:rPr>
                        <a:t>Evaluation tool</a:t>
                      </a:r>
                      <a:endParaRPr lang="es-ES" sz="900" dirty="0">
                        <a:effectLst/>
                        <a:latin typeface="Calibri"/>
                        <a:ea typeface="Calibri"/>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Times New Roman"/>
                          <a:ea typeface="Calibri"/>
                          <a:cs typeface="Times New Roman"/>
                        </a:rPr>
                        <a:t>% of final mark</a:t>
                      </a:r>
                      <a:endParaRPr lang="es-ES" sz="900" dirty="0">
                        <a:effectLst/>
                        <a:latin typeface="Calibri"/>
                        <a:ea typeface="Calibri"/>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7925">
                <a:tc>
                  <a:txBody>
                    <a:bodyPr/>
                    <a:lstStyle/>
                    <a:p>
                      <a:pPr algn="just">
                        <a:spcAft>
                          <a:spcPts val="0"/>
                        </a:spcAft>
                      </a:pPr>
                      <a:r>
                        <a:rPr lang="en-US" sz="1000" dirty="0">
                          <a:effectLst/>
                          <a:latin typeface="Times New Roman"/>
                          <a:ea typeface="Calibri"/>
                          <a:cs typeface="Times New Roman"/>
                        </a:rPr>
                        <a:t>A</a:t>
                      </a:r>
                      <a:r>
                        <a:rPr lang="en-GB" sz="1000" dirty="0" err="1">
                          <a:effectLst/>
                          <a:latin typeface="Times New Roman"/>
                          <a:ea typeface="Calibri"/>
                          <a:cs typeface="Times New Roman"/>
                        </a:rPr>
                        <a:t>ssignments</a:t>
                      </a:r>
                      <a:r>
                        <a:rPr lang="en-GB" sz="1000" dirty="0">
                          <a:effectLst/>
                          <a:latin typeface="Times New Roman"/>
                          <a:ea typeface="Calibri"/>
                          <a:cs typeface="Times New Roman"/>
                        </a:rPr>
                        <a:t> and participation in classroom</a:t>
                      </a:r>
                      <a:endParaRPr lang="es-ES" sz="900" dirty="0">
                        <a:effectLst/>
                        <a:latin typeface="Calibri"/>
                        <a:ea typeface="Calibri"/>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Times New Roman"/>
                          <a:ea typeface="Calibri"/>
                          <a:cs typeface="Times New Roman"/>
                        </a:rPr>
                        <a:t>30%</a:t>
                      </a:r>
                      <a:endParaRPr lang="es-ES" sz="900" dirty="0">
                        <a:effectLst/>
                        <a:latin typeface="Calibri"/>
                        <a:ea typeface="Calibri"/>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925">
                <a:tc>
                  <a:txBody>
                    <a:bodyPr/>
                    <a:lstStyle/>
                    <a:p>
                      <a:pPr algn="just">
                        <a:spcAft>
                          <a:spcPts val="0"/>
                        </a:spcAft>
                      </a:pPr>
                      <a:r>
                        <a:rPr lang="en-GB" sz="1000" dirty="0">
                          <a:effectLst/>
                          <a:latin typeface="Times New Roman"/>
                          <a:ea typeface="Calibri"/>
                          <a:cs typeface="Times New Roman"/>
                        </a:rPr>
                        <a:t>Final Essay </a:t>
                      </a:r>
                      <a:endParaRPr lang="es-ES" sz="900" dirty="0">
                        <a:effectLst/>
                        <a:latin typeface="Calibri"/>
                        <a:ea typeface="Calibri"/>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Times New Roman"/>
                          <a:ea typeface="Calibri"/>
                          <a:cs typeface="Times New Roman"/>
                        </a:rPr>
                        <a:t>70%</a:t>
                      </a:r>
                      <a:endParaRPr lang="es-ES" sz="900" dirty="0">
                        <a:effectLst/>
                        <a:latin typeface="Calibri"/>
                        <a:ea typeface="Calibri"/>
                        <a:cs typeface="Times New Roman"/>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2688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animEffect transition="in" filter="wipe(left)">
                                      <p:cBhvr additive="repl">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3316">
                                            <p:txEl>
                                              <p:pRg st="3" end="3"/>
                                            </p:txEl>
                                          </p:spTgt>
                                        </p:tgtEl>
                                        <p:attrNameLst>
                                          <p:attrName>style.visibility</p:attrName>
                                        </p:attrNameLst>
                                      </p:cBhvr>
                                      <p:to>
                                        <p:strVal val="visible"/>
                                      </p:to>
                                    </p:set>
                                    <p:animEffect transition="in" filter="wipe(left)">
                                      <p:cBhvr additive="repl">
                                        <p:cTn id="12" dur="500"/>
                                        <p:tgtEl>
                                          <p:spTgt spid="13316">
                                            <p:txEl>
                                              <p:pRg st="3" end="3"/>
                                            </p:txEl>
                                          </p:spTgt>
                                        </p:tgtEl>
                                      </p:cBhvr>
                                    </p:animEffect>
                                  </p:childTnLst>
                                </p:cTn>
                              </p:par>
                              <p:par>
                                <p:cTn id="13" presetID="22" presetClass="entr" presetSubtype="8" fill="hold" nodeType="withEffect">
                                  <p:stCondLst>
                                    <p:cond delay="0"/>
                                  </p:stCondLst>
                                  <p:childTnLst>
                                    <p:set>
                                      <p:cBhvr additive="repl">
                                        <p:cTn id="14" dur="1" fill="hold">
                                          <p:stCondLst>
                                            <p:cond delay="0"/>
                                          </p:stCondLst>
                                        </p:cTn>
                                        <p:tgtEl>
                                          <p:spTgt spid="13316">
                                            <p:txEl>
                                              <p:pRg st="4" end="4"/>
                                            </p:txEl>
                                          </p:spTgt>
                                        </p:tgtEl>
                                        <p:attrNameLst>
                                          <p:attrName>style.visibility</p:attrName>
                                        </p:attrNameLst>
                                      </p:cBhvr>
                                      <p:to>
                                        <p:strVal val="visible"/>
                                      </p:to>
                                    </p:set>
                                    <p:animEffect transition="in" filter="wipe(left)">
                                      <p:cBhvr additive="repl">
                                        <p:cTn id="15" dur="500"/>
                                        <p:tgtEl>
                                          <p:spTgt spid="13316">
                                            <p:txEl>
                                              <p:pRg st="4" end="4"/>
                                            </p:txEl>
                                          </p:spTgt>
                                        </p:tgtEl>
                                      </p:cBhvr>
                                    </p:animEffect>
                                  </p:childTnLst>
                                </p:cTn>
                              </p:par>
                              <p:par>
                                <p:cTn id="16" presetID="22" presetClass="entr" presetSubtype="8" fill="hold" nodeType="withEffect">
                                  <p:stCondLst>
                                    <p:cond delay="0"/>
                                  </p:stCondLst>
                                  <p:childTnLst>
                                    <p:set>
                                      <p:cBhvr additive="repl">
                                        <p:cTn id="17" dur="1" fill="hold">
                                          <p:stCondLst>
                                            <p:cond delay="0"/>
                                          </p:stCondLst>
                                        </p:cTn>
                                        <p:tgtEl>
                                          <p:spTgt spid="13316">
                                            <p:txEl>
                                              <p:pRg st="5" end="5"/>
                                            </p:txEl>
                                          </p:spTgt>
                                        </p:tgtEl>
                                        <p:attrNameLst>
                                          <p:attrName>style.visibility</p:attrName>
                                        </p:attrNameLst>
                                      </p:cBhvr>
                                      <p:to>
                                        <p:strVal val="visible"/>
                                      </p:to>
                                    </p:set>
                                    <p:animEffect transition="in" filter="wipe(left)">
                                      <p:cBhvr additive="repl">
                                        <p:cTn id="18" dur="500"/>
                                        <p:tgtEl>
                                          <p:spTgt spid="13316">
                                            <p:txEl>
                                              <p:pRg st="5" end="5"/>
                                            </p:txEl>
                                          </p:spTgt>
                                        </p:tgtEl>
                                      </p:cBhvr>
                                    </p:animEffect>
                                  </p:childTnLst>
                                </p:cTn>
                              </p:par>
                              <p:par>
                                <p:cTn id="19" presetID="22" presetClass="entr" presetSubtype="8" fill="hold" nodeType="withEffect">
                                  <p:stCondLst>
                                    <p:cond delay="0"/>
                                  </p:stCondLst>
                                  <p:childTnLst>
                                    <p:set>
                                      <p:cBhvr additive="repl">
                                        <p:cTn id="20" dur="1" fill="hold">
                                          <p:stCondLst>
                                            <p:cond delay="0"/>
                                          </p:stCondLst>
                                        </p:cTn>
                                        <p:tgtEl>
                                          <p:spTgt spid="13316">
                                            <p:txEl>
                                              <p:pRg st="7" end="7"/>
                                            </p:txEl>
                                          </p:spTgt>
                                        </p:tgtEl>
                                        <p:attrNameLst>
                                          <p:attrName>style.visibility</p:attrName>
                                        </p:attrNameLst>
                                      </p:cBhvr>
                                      <p:to>
                                        <p:strVal val="visible"/>
                                      </p:to>
                                    </p:set>
                                    <p:animEffect transition="in" filter="wipe(left)">
                                      <p:cBhvr additive="repl">
                                        <p:cTn id="21" dur="500"/>
                                        <p:tgtEl>
                                          <p:spTgt spid="13316">
                                            <p:txEl>
                                              <p:pRg st="7" end="7"/>
                                            </p:txEl>
                                          </p:spTgt>
                                        </p:tgtEl>
                                      </p:cBhvr>
                                    </p:animEffect>
                                  </p:childTnLst>
                                </p:cTn>
                              </p:par>
                              <p:par>
                                <p:cTn id="22" presetID="22" presetClass="entr" presetSubtype="8" fill="hold" nodeType="withEffect">
                                  <p:stCondLst>
                                    <p:cond delay="0"/>
                                  </p:stCondLst>
                                  <p:childTnLst>
                                    <p:set>
                                      <p:cBhvr additive="repl">
                                        <p:cTn id="23" dur="1" fill="hold">
                                          <p:stCondLst>
                                            <p:cond delay="0"/>
                                          </p:stCondLst>
                                        </p:cTn>
                                        <p:tgtEl>
                                          <p:spTgt spid="13316">
                                            <p:txEl>
                                              <p:pRg st="6" end="6"/>
                                            </p:txEl>
                                          </p:spTgt>
                                        </p:tgtEl>
                                        <p:attrNameLst>
                                          <p:attrName>style.visibility</p:attrName>
                                        </p:attrNameLst>
                                      </p:cBhvr>
                                      <p:to>
                                        <p:strVal val="visible"/>
                                      </p:to>
                                    </p:set>
                                    <p:animEffect transition="in" filter="wipe(left)">
                                      <p:cBhvr additive="repl">
                                        <p:cTn id="24" dur="500"/>
                                        <p:tgtEl>
                                          <p:spTgt spid="13316">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additive="repl">
                                        <p:cTn id="28" dur="1" fill="hold">
                                          <p:stCondLst>
                                            <p:cond delay="0"/>
                                          </p:stCondLst>
                                        </p:cTn>
                                        <p:tgtEl>
                                          <p:spTgt spid="13316">
                                            <p:txEl>
                                              <p:pRg st="9" end="9"/>
                                            </p:txEl>
                                          </p:spTgt>
                                        </p:tgtEl>
                                        <p:attrNameLst>
                                          <p:attrName>style.visibility</p:attrName>
                                        </p:attrNameLst>
                                      </p:cBhvr>
                                      <p:to>
                                        <p:strVal val="visible"/>
                                      </p:to>
                                    </p:set>
                                    <p:animEffect transition="in" filter="wipe(left)">
                                      <p:cBhvr additive="repl">
                                        <p:cTn id="29" dur="500"/>
                                        <p:tgtEl>
                                          <p:spTgt spid="13316">
                                            <p:txEl>
                                              <p:pRg st="9" end="9"/>
                                            </p:txEl>
                                          </p:spTgt>
                                        </p:tgtEl>
                                      </p:cBhvr>
                                    </p:animEffect>
                                  </p:childTnLst>
                                </p:cTn>
                              </p:par>
                              <p:par>
                                <p:cTn id="30" presetID="22" presetClass="entr" presetSubtype="8" fill="hold" nodeType="withEffect">
                                  <p:stCondLst>
                                    <p:cond delay="0"/>
                                  </p:stCondLst>
                                  <p:childTnLst>
                                    <p:set>
                                      <p:cBhvr additive="repl">
                                        <p:cTn id="31" dur="1" fill="hold">
                                          <p:stCondLst>
                                            <p:cond delay="0"/>
                                          </p:stCondLst>
                                        </p:cTn>
                                        <p:tgtEl>
                                          <p:spTgt spid="13316">
                                            <p:txEl>
                                              <p:pRg st="10" end="10"/>
                                            </p:txEl>
                                          </p:spTgt>
                                        </p:tgtEl>
                                        <p:attrNameLst>
                                          <p:attrName>style.visibility</p:attrName>
                                        </p:attrNameLst>
                                      </p:cBhvr>
                                      <p:to>
                                        <p:strVal val="visible"/>
                                      </p:to>
                                    </p:set>
                                    <p:animEffect transition="in" filter="wipe(left)">
                                      <p:cBhvr additive="repl">
                                        <p:cTn id="32" dur="500"/>
                                        <p:tgtEl>
                                          <p:spTgt spid="13316">
                                            <p:txEl>
                                              <p:pRg st="10" end="10"/>
                                            </p:txEl>
                                          </p:spTgt>
                                        </p:tgtEl>
                                      </p:cBhvr>
                                    </p:animEffect>
                                  </p:childTnLst>
                                </p:cTn>
                              </p:par>
                              <p:par>
                                <p:cTn id="33" presetID="22" presetClass="entr" presetSubtype="8" fill="hold" nodeType="withEffect">
                                  <p:stCondLst>
                                    <p:cond delay="0"/>
                                  </p:stCondLst>
                                  <p:childTnLst>
                                    <p:set>
                                      <p:cBhvr additive="repl">
                                        <p:cTn id="34" dur="1" fill="hold">
                                          <p:stCondLst>
                                            <p:cond delay="0"/>
                                          </p:stCondLst>
                                        </p:cTn>
                                        <p:tgtEl>
                                          <p:spTgt spid="13316">
                                            <p:txEl>
                                              <p:pRg st="11" end="11"/>
                                            </p:txEl>
                                          </p:spTgt>
                                        </p:tgtEl>
                                        <p:attrNameLst>
                                          <p:attrName>style.visibility</p:attrName>
                                        </p:attrNameLst>
                                      </p:cBhvr>
                                      <p:to>
                                        <p:strVal val="visible"/>
                                      </p:to>
                                    </p:set>
                                    <p:animEffect transition="in" filter="wipe(left)">
                                      <p:cBhvr additive="repl">
                                        <p:cTn id="35" dur="500"/>
                                        <p:tgtEl>
                                          <p:spTgt spid="13316">
                                            <p:txEl>
                                              <p:pRg st="11" end="11"/>
                                            </p:txEl>
                                          </p:spTgt>
                                        </p:tgtEl>
                                      </p:cBhvr>
                                    </p:animEffect>
                                  </p:childTnLst>
                                </p:cTn>
                              </p:par>
                              <p:par>
                                <p:cTn id="36" presetID="22" presetClass="entr" presetSubtype="8" fill="hold" nodeType="withEffect">
                                  <p:stCondLst>
                                    <p:cond delay="0"/>
                                  </p:stCondLst>
                                  <p:childTnLst>
                                    <p:set>
                                      <p:cBhvr additive="repl">
                                        <p:cTn id="37" dur="1" fill="hold">
                                          <p:stCondLst>
                                            <p:cond delay="0"/>
                                          </p:stCondLst>
                                        </p:cTn>
                                        <p:tgtEl>
                                          <p:spTgt spid="13316">
                                            <p:txEl>
                                              <p:pRg st="12" end="12"/>
                                            </p:txEl>
                                          </p:spTgt>
                                        </p:tgtEl>
                                        <p:attrNameLst>
                                          <p:attrName>style.visibility</p:attrName>
                                        </p:attrNameLst>
                                      </p:cBhvr>
                                      <p:to>
                                        <p:strVal val="visible"/>
                                      </p:to>
                                    </p:set>
                                    <p:animEffect transition="in" filter="wipe(left)">
                                      <p:cBhvr additive="repl">
                                        <p:cTn id="38" dur="500"/>
                                        <p:tgtEl>
                                          <p:spTgt spid="13316">
                                            <p:txEl>
                                              <p:pRg st="12" end="12"/>
                                            </p:txEl>
                                          </p:spTgt>
                                        </p:tgtEl>
                                      </p:cBhvr>
                                    </p:animEffect>
                                  </p:childTnLst>
                                </p:cTn>
                              </p:par>
                              <p:par>
                                <p:cTn id="39" presetID="22" presetClass="entr" presetSubtype="8" fill="hold" nodeType="withEffect">
                                  <p:stCondLst>
                                    <p:cond delay="0"/>
                                  </p:stCondLst>
                                  <p:childTnLst>
                                    <p:set>
                                      <p:cBhvr additive="repl">
                                        <p:cTn id="40" dur="1" fill="hold">
                                          <p:stCondLst>
                                            <p:cond delay="0"/>
                                          </p:stCondLst>
                                        </p:cTn>
                                        <p:tgtEl>
                                          <p:spTgt spid="13316">
                                            <p:txEl>
                                              <p:pRg st="13" end="13"/>
                                            </p:txEl>
                                          </p:spTgt>
                                        </p:tgtEl>
                                        <p:attrNameLst>
                                          <p:attrName>style.visibility</p:attrName>
                                        </p:attrNameLst>
                                      </p:cBhvr>
                                      <p:to>
                                        <p:strVal val="visible"/>
                                      </p:to>
                                    </p:set>
                                    <p:animEffect transition="in" filter="wipe(left)">
                                      <p:cBhvr additive="repl">
                                        <p:cTn id="41" dur="500"/>
                                        <p:tgtEl>
                                          <p:spTgt spid="13316">
                                            <p:txEl>
                                              <p:pRg st="13" end="13"/>
                                            </p:txEl>
                                          </p:spTgt>
                                        </p:tgtEl>
                                      </p:cBhvr>
                                    </p:animEffect>
                                  </p:childTnLst>
                                </p:cTn>
                              </p:par>
                              <p:par>
                                <p:cTn id="42" presetID="22" presetClass="entr" presetSubtype="8" fill="hold" nodeType="withEffect">
                                  <p:stCondLst>
                                    <p:cond delay="0"/>
                                  </p:stCondLst>
                                  <p:childTnLst>
                                    <p:set>
                                      <p:cBhvr additive="repl">
                                        <p:cTn id="43" dur="1" fill="hold">
                                          <p:stCondLst>
                                            <p:cond delay="0"/>
                                          </p:stCondLst>
                                        </p:cTn>
                                        <p:tgtEl>
                                          <p:spTgt spid="13316">
                                            <p:txEl>
                                              <p:pRg st="15" end="15"/>
                                            </p:txEl>
                                          </p:spTgt>
                                        </p:tgtEl>
                                        <p:attrNameLst>
                                          <p:attrName>style.visibility</p:attrName>
                                        </p:attrNameLst>
                                      </p:cBhvr>
                                      <p:to>
                                        <p:strVal val="visible"/>
                                      </p:to>
                                    </p:set>
                                    <p:animEffect transition="in" filter="wipe(left)">
                                      <p:cBhvr additive="repl">
                                        <p:cTn id="44" dur="500"/>
                                        <p:tgtEl>
                                          <p:spTgt spid="133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9pPr>
          </a:lstStyle>
          <a:p>
            <a:pPr algn="ctr">
              <a:lnSpc>
                <a:spcPct val="100000"/>
              </a:lnSpc>
              <a:buClrTx/>
              <a:buFontTx/>
              <a:buNone/>
              <a:defRPr/>
            </a:pPr>
            <a:r>
              <a:rPr lang="en-GB" sz="3600"/>
              <a:t>A note on answering assignments</a:t>
            </a:r>
          </a:p>
        </p:txBody>
      </p:sp>
      <p:sp>
        <p:nvSpPr>
          <p:cNvPr id="14338" name="Text Box 2"/>
          <p:cNvSpPr txBox="1">
            <a:spLocks noChangeArrowheads="1"/>
          </p:cNvSpPr>
          <p:nvPr/>
        </p:nvSpPr>
        <p:spPr bwMode="auto">
          <a:xfrm>
            <a:off x="457200" y="1417637"/>
            <a:ext cx="8229600" cy="4852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9pPr>
          </a:lstStyle>
          <a:p>
            <a:pPr>
              <a:lnSpc>
                <a:spcPct val="100000"/>
              </a:lnSpc>
              <a:spcBef>
                <a:spcPts val="700"/>
              </a:spcBef>
              <a:buFont typeface="Arial" charset="0"/>
              <a:buChar char="•"/>
              <a:defRPr/>
            </a:pPr>
            <a:r>
              <a:rPr lang="en-GB" sz="1800" dirty="0"/>
              <a:t>File name of your assignments</a:t>
            </a:r>
          </a:p>
          <a:p>
            <a:pPr lvl="1">
              <a:lnSpc>
                <a:spcPct val="100000"/>
              </a:lnSpc>
              <a:spcBef>
                <a:spcPts val="500"/>
              </a:spcBef>
              <a:buFont typeface="Arial" charset="0"/>
              <a:buChar char="–"/>
              <a:defRPr/>
            </a:pPr>
            <a:r>
              <a:rPr lang="en-GB" sz="1800" u="sng" dirty="0" err="1"/>
              <a:t>Your_name_assignmentnumber</a:t>
            </a:r>
            <a:endParaRPr lang="en-GB" sz="1800" u="sng" dirty="0"/>
          </a:p>
          <a:p>
            <a:pPr lvl="1">
              <a:lnSpc>
                <a:spcPct val="100000"/>
              </a:lnSpc>
              <a:spcBef>
                <a:spcPts val="500"/>
              </a:spcBef>
              <a:buFont typeface="Arial" charset="0"/>
              <a:buChar char="–"/>
              <a:defRPr/>
            </a:pPr>
            <a:r>
              <a:rPr lang="en-GB" sz="1800" dirty="0"/>
              <a:t>E.g. </a:t>
            </a:r>
            <a:r>
              <a:rPr lang="en-GB" sz="1800" b="1" dirty="0"/>
              <a:t>Zografos_Christos_2</a:t>
            </a:r>
          </a:p>
          <a:p>
            <a:pPr algn="ctr">
              <a:lnSpc>
                <a:spcPct val="100000"/>
              </a:lnSpc>
              <a:spcBef>
                <a:spcPts val="500"/>
              </a:spcBef>
              <a:spcAft>
                <a:spcPts val="1800"/>
              </a:spcAft>
              <a:buClrTx/>
              <a:buSzTx/>
              <a:buFontTx/>
              <a:buNone/>
              <a:defRPr/>
            </a:pPr>
            <a:r>
              <a:rPr lang="en-GB" sz="1800" dirty="0"/>
              <a:t>NOTHING ELSE PLEASE!</a:t>
            </a:r>
          </a:p>
          <a:p>
            <a:pPr>
              <a:lnSpc>
                <a:spcPct val="100000"/>
              </a:lnSpc>
              <a:spcBef>
                <a:spcPts val="500"/>
              </a:spcBef>
              <a:spcAft>
                <a:spcPts val="1800"/>
              </a:spcAft>
              <a:buClrTx/>
              <a:buSzTx/>
              <a:buFontTx/>
              <a:buNone/>
              <a:defRPr/>
            </a:pPr>
            <a:endParaRPr lang="en-GB" sz="1800" dirty="0"/>
          </a:p>
          <a:p>
            <a:pPr>
              <a:lnSpc>
                <a:spcPct val="100000"/>
              </a:lnSpc>
              <a:spcBef>
                <a:spcPts val="700"/>
              </a:spcBef>
              <a:buClrTx/>
              <a:buSzTx/>
              <a:buFontTx/>
              <a:buNone/>
              <a:defRPr/>
            </a:pPr>
            <a:r>
              <a:rPr lang="en-GB" sz="1800" dirty="0"/>
              <a:t>How to answer your assignment:</a:t>
            </a:r>
          </a:p>
          <a:p>
            <a:pPr lvl="1">
              <a:lnSpc>
                <a:spcPct val="100000"/>
              </a:lnSpc>
              <a:spcBef>
                <a:spcPts val="550"/>
              </a:spcBef>
              <a:buFont typeface="Arial" charset="0"/>
              <a:buChar char="–"/>
              <a:defRPr/>
            </a:pPr>
            <a:r>
              <a:rPr lang="en-GB" sz="1800" dirty="0"/>
              <a:t>First, </a:t>
            </a:r>
            <a:r>
              <a:rPr lang="en-GB" sz="1800" dirty="0">
                <a:solidFill>
                  <a:srgbClr val="0000FF"/>
                </a:solidFill>
              </a:rPr>
              <a:t>answer</a:t>
            </a:r>
            <a:r>
              <a:rPr lang="en-GB" sz="1800" dirty="0"/>
              <a:t> the question, e.g. in one sentence</a:t>
            </a:r>
          </a:p>
          <a:p>
            <a:pPr lvl="1">
              <a:lnSpc>
                <a:spcPct val="100000"/>
              </a:lnSpc>
              <a:spcBef>
                <a:spcPts val="550"/>
              </a:spcBef>
              <a:buFont typeface="Arial" charset="0"/>
              <a:buChar char="–"/>
              <a:defRPr/>
            </a:pPr>
            <a:r>
              <a:rPr lang="en-GB" sz="1800" dirty="0"/>
              <a:t>Then, substantiate, </a:t>
            </a:r>
            <a:r>
              <a:rPr lang="en-GB" sz="1800" dirty="0">
                <a:solidFill>
                  <a:srgbClr val="0000FF"/>
                </a:solidFill>
              </a:rPr>
              <a:t>support</a:t>
            </a:r>
            <a:r>
              <a:rPr lang="en-GB" sz="1800" dirty="0"/>
              <a:t> your answer with </a:t>
            </a:r>
            <a:r>
              <a:rPr lang="en-GB" sz="1800" b="1" dirty="0"/>
              <a:t>arguments</a:t>
            </a:r>
            <a:r>
              <a:rPr lang="en-GB" sz="1800" dirty="0"/>
              <a:t> (reasoning) + </a:t>
            </a:r>
            <a:r>
              <a:rPr lang="en-GB" sz="1800" b="1" dirty="0"/>
              <a:t>evidence</a:t>
            </a:r>
            <a:r>
              <a:rPr lang="en-GB" sz="1800" dirty="0"/>
              <a:t> from the text</a:t>
            </a:r>
          </a:p>
          <a:p>
            <a:pPr lvl="2">
              <a:lnSpc>
                <a:spcPct val="100000"/>
              </a:lnSpc>
              <a:buFont typeface="Arial" charset="0"/>
              <a:buChar char="•"/>
              <a:defRPr/>
            </a:pPr>
            <a:r>
              <a:rPr lang="en-GB" sz="1800" dirty="0"/>
              <a:t> Avoid being descriptive: don’t answer by simply describing a situation and don’t re-state what the question says!</a:t>
            </a:r>
          </a:p>
          <a:p>
            <a:pPr lvl="1">
              <a:lnSpc>
                <a:spcPct val="100000"/>
              </a:lnSpc>
              <a:spcBef>
                <a:spcPts val="550"/>
              </a:spcBef>
              <a:buFont typeface="Arial" charset="0"/>
              <a:buChar char="–"/>
              <a:defRPr/>
            </a:pPr>
            <a:r>
              <a:rPr lang="en-GB" sz="1800" dirty="0"/>
              <a:t>Finally, you can say whether you </a:t>
            </a:r>
            <a:r>
              <a:rPr lang="en-GB" sz="1800" dirty="0">
                <a:solidFill>
                  <a:srgbClr val="0000FF"/>
                </a:solidFill>
              </a:rPr>
              <a:t>agree-disagree</a:t>
            </a:r>
            <a:r>
              <a:rPr lang="en-GB" sz="1800" dirty="0"/>
              <a:t> with author, and why</a:t>
            </a:r>
          </a:p>
          <a:p>
            <a:pPr lvl="2">
              <a:lnSpc>
                <a:spcPct val="100000"/>
              </a:lnSpc>
              <a:buFont typeface="Arial" charset="0"/>
              <a:buChar char="•"/>
              <a:defRPr/>
            </a:pPr>
            <a:endParaRPr lang="en-GB" sz="1800" dirty="0"/>
          </a:p>
          <a:p>
            <a:pPr lvl="2">
              <a:lnSpc>
                <a:spcPct val="100000"/>
              </a:lnSpc>
              <a:defRPr/>
            </a:pPr>
            <a:endParaRPr lang="en-GB" sz="1800" dirty="0"/>
          </a:p>
        </p:txBody>
      </p:sp>
      <p:sp>
        <p:nvSpPr>
          <p:cNvPr id="14339"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9pPr>
          </a:lstStyle>
          <a:p>
            <a:pPr algn="r">
              <a:lnSpc>
                <a:spcPct val="100000"/>
              </a:lnSpc>
              <a:buClrTx/>
              <a:buFontTx/>
              <a:buNone/>
              <a:defRPr/>
            </a:pPr>
            <a:fld id="{B9BC65F8-CD67-694B-AE66-AE3757CFB731}" type="slidenum">
              <a:rPr lang="es-ES" sz="1200" smtClean="0">
                <a:solidFill>
                  <a:srgbClr val="898989"/>
                </a:solidFill>
              </a:rPr>
              <a:pPr algn="r">
                <a:lnSpc>
                  <a:spcPct val="100000"/>
                </a:lnSpc>
                <a:buClrTx/>
                <a:buFontTx/>
                <a:buNone/>
                <a:defRPr/>
              </a:pPr>
              <a:t>8</a:t>
            </a:fld>
            <a:endParaRPr lang="es-ES" sz="1200">
              <a:solidFill>
                <a:srgbClr val="898989"/>
              </a:solidFill>
            </a:endParaRPr>
          </a:p>
        </p:txBody>
      </p:sp>
    </p:spTree>
    <p:extLst>
      <p:ext uri="{BB962C8B-B14F-4D97-AF65-F5344CB8AC3E}">
        <p14:creationId xmlns:p14="http://schemas.microsoft.com/office/powerpoint/2010/main" val="3024940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pRg st="5" end="5"/>
                                            </p:txEl>
                                          </p:spTgt>
                                        </p:tgtEl>
                                        <p:attrNameLst>
                                          <p:attrName>style.visibility</p:attrName>
                                        </p:attrNameLst>
                                      </p:cBhvr>
                                      <p:to>
                                        <p:strVal val="visible"/>
                                      </p:to>
                                    </p:set>
                                    <p:animEffect transition="in" filter="wipe(left)">
                                      <p:cBhvr>
                                        <p:cTn id="7" dur="500"/>
                                        <p:tgtEl>
                                          <p:spTgt spid="14338">
                                            <p:txEl>
                                              <p:pRg st="5" end="5"/>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8">
                                            <p:txEl>
                                              <p:pRg st="6" end="6"/>
                                            </p:txEl>
                                          </p:spTgt>
                                        </p:tgtEl>
                                        <p:attrNameLst>
                                          <p:attrName>style.visibility</p:attrName>
                                        </p:attrNameLst>
                                      </p:cBhvr>
                                      <p:to>
                                        <p:strVal val="visible"/>
                                      </p:to>
                                    </p:set>
                                    <p:animEffect transition="in" filter="wipe(left)">
                                      <p:cBhvr>
                                        <p:cTn id="10" dur="500"/>
                                        <p:tgtEl>
                                          <p:spTgt spid="14338">
                                            <p:txEl>
                                              <p:pRg st="6" end="6"/>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338">
                                            <p:txEl>
                                              <p:pRg st="7" end="7"/>
                                            </p:txEl>
                                          </p:spTgt>
                                        </p:tgtEl>
                                        <p:attrNameLst>
                                          <p:attrName>style.visibility</p:attrName>
                                        </p:attrNameLst>
                                      </p:cBhvr>
                                      <p:to>
                                        <p:strVal val="visible"/>
                                      </p:to>
                                    </p:set>
                                    <p:animEffect transition="in" filter="wipe(left)">
                                      <p:cBhvr>
                                        <p:cTn id="13" dur="500"/>
                                        <p:tgtEl>
                                          <p:spTgt spid="14338">
                                            <p:txEl>
                                              <p:pRg st="7" end="7"/>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338">
                                            <p:txEl>
                                              <p:pRg st="8" end="8"/>
                                            </p:txEl>
                                          </p:spTgt>
                                        </p:tgtEl>
                                        <p:attrNameLst>
                                          <p:attrName>style.visibility</p:attrName>
                                        </p:attrNameLst>
                                      </p:cBhvr>
                                      <p:to>
                                        <p:strVal val="visible"/>
                                      </p:to>
                                    </p:set>
                                    <p:animEffect transition="in" filter="wipe(left)">
                                      <p:cBhvr>
                                        <p:cTn id="16" dur="500"/>
                                        <p:tgtEl>
                                          <p:spTgt spid="14338">
                                            <p:txEl>
                                              <p:pRg st="8" end="8"/>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338">
                                            <p:txEl>
                                              <p:pRg st="9" end="9"/>
                                            </p:txEl>
                                          </p:spTgt>
                                        </p:tgtEl>
                                        <p:attrNameLst>
                                          <p:attrName>style.visibility</p:attrName>
                                        </p:attrNameLst>
                                      </p:cBhvr>
                                      <p:to>
                                        <p:strVal val="visible"/>
                                      </p:to>
                                    </p:set>
                                    <p:animEffect transition="in" filter="wipe(left)">
                                      <p:cBhvr>
                                        <p:cTn id="19" dur="500"/>
                                        <p:tgtEl>
                                          <p:spTgt spid="143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9pPr>
          </a:lstStyle>
          <a:p>
            <a:pPr algn="ctr">
              <a:lnSpc>
                <a:spcPct val="100000"/>
              </a:lnSpc>
              <a:buClrTx/>
              <a:buFontTx/>
              <a:buNone/>
              <a:defRPr/>
            </a:pPr>
            <a:r>
              <a:rPr lang="en-GB" sz="4400"/>
              <a:t>Other</a:t>
            </a:r>
          </a:p>
        </p:txBody>
      </p:sp>
      <p:sp>
        <p:nvSpPr>
          <p:cNvPr id="1536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charset="0"/>
                <a:ea typeface="ＭＳ Ｐゴシック" charset="0"/>
                <a:cs typeface="ＭＳ Ｐゴシック" charset="0"/>
              </a:defRPr>
            </a:lvl9pPr>
          </a:lstStyle>
          <a:p>
            <a:pPr>
              <a:lnSpc>
                <a:spcPct val="100000"/>
              </a:lnSpc>
              <a:spcBef>
                <a:spcPts val="800"/>
              </a:spcBef>
              <a:buFont typeface="Arial" charset="0"/>
              <a:buChar char="•"/>
              <a:defRPr/>
            </a:pPr>
            <a:r>
              <a:rPr lang="en-GB" sz="3200" dirty="0"/>
              <a:t>Can reach me through my email </a:t>
            </a:r>
            <a:r>
              <a:rPr lang="en-GB" sz="3200" dirty="0">
                <a:solidFill>
                  <a:srgbClr val="CCCCFF"/>
                </a:solidFill>
                <a:hlinkClick r:id="rId3"/>
              </a:rPr>
              <a:t>christos.zografos@upf.edu</a:t>
            </a:r>
          </a:p>
          <a:p>
            <a:pPr marL="342900">
              <a:lnSpc>
                <a:spcPct val="100000"/>
              </a:lnSpc>
              <a:spcBef>
                <a:spcPts val="800"/>
              </a:spcBef>
              <a:buClrTx/>
              <a:buFontTx/>
              <a:buNone/>
              <a:defRPr/>
            </a:pPr>
            <a:r>
              <a:rPr lang="en-GB" sz="3200" dirty="0"/>
              <a:t> </a:t>
            </a:r>
          </a:p>
          <a:p>
            <a:pPr>
              <a:lnSpc>
                <a:spcPct val="100000"/>
              </a:lnSpc>
              <a:spcBef>
                <a:spcPts val="800"/>
              </a:spcBef>
              <a:buFont typeface="Arial" charset="0"/>
              <a:buChar char="•"/>
              <a:defRPr/>
            </a:pPr>
            <a:r>
              <a:rPr lang="en-GB" sz="3200" dirty="0"/>
              <a:t>Help with English (unknown words): </a:t>
            </a:r>
            <a:r>
              <a:rPr lang="en-GB" sz="3200" dirty="0">
                <a:solidFill>
                  <a:srgbClr val="CCCCFF"/>
                </a:solidFill>
                <a:hlinkClick r:id="rId4"/>
              </a:rPr>
              <a:t>http://dictionary.cambridge.org/</a:t>
            </a:r>
          </a:p>
          <a:p>
            <a:pPr marL="341313">
              <a:lnSpc>
                <a:spcPct val="100000"/>
              </a:lnSpc>
              <a:spcBef>
                <a:spcPts val="800"/>
              </a:spcBef>
              <a:buClrTx/>
              <a:buFontTx/>
              <a:buNone/>
              <a:defRPr/>
            </a:pPr>
            <a:endParaRPr lang="en-GB" sz="3200" dirty="0"/>
          </a:p>
          <a:p>
            <a:pPr>
              <a:lnSpc>
                <a:spcPct val="100000"/>
              </a:lnSpc>
              <a:spcBef>
                <a:spcPts val="800"/>
              </a:spcBef>
              <a:buFont typeface="Arial" charset="0"/>
              <a:buChar char="•"/>
              <a:defRPr/>
            </a:pPr>
            <a:r>
              <a:rPr lang="en-GB" sz="3200" dirty="0"/>
              <a:t>Do you have any questions re: course programme, structure, outputs, etc.? </a:t>
            </a:r>
          </a:p>
        </p:txBody>
      </p:sp>
      <p:sp>
        <p:nvSpPr>
          <p:cNvPr id="15363"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5pPr>
            <a:lvl6pPr marL="25146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6pPr>
            <a:lvl7pPr marL="29718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7pPr>
            <a:lvl8pPr marL="34290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8pPr>
            <a:lvl9pPr marL="3886200" indent="-228600" fontAlgn="base">
              <a:lnSpc>
                <a:spcPct val="90000"/>
              </a:lnSpc>
              <a:spcBef>
                <a:spcPts val="6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0"/>
                <a:cs typeface="ＭＳ Ｐゴシック" charset="0"/>
              </a:defRPr>
            </a:lvl9pPr>
          </a:lstStyle>
          <a:p>
            <a:pPr algn="r">
              <a:lnSpc>
                <a:spcPct val="100000"/>
              </a:lnSpc>
              <a:buClrTx/>
              <a:buFontTx/>
              <a:buNone/>
              <a:defRPr/>
            </a:pPr>
            <a:fld id="{C03D5956-9F33-7849-AC39-73958816376C}" type="slidenum">
              <a:rPr lang="es-ES" sz="1200" smtClean="0">
                <a:solidFill>
                  <a:srgbClr val="898989"/>
                </a:solidFill>
              </a:rPr>
              <a:pPr algn="r">
                <a:lnSpc>
                  <a:spcPct val="100000"/>
                </a:lnSpc>
                <a:buClrTx/>
                <a:buFontTx/>
                <a:buNone/>
                <a:defRPr/>
              </a:pPr>
              <a:t>9</a:t>
            </a:fld>
            <a:endParaRPr lang="es-ES" sz="1200">
              <a:solidFill>
                <a:srgbClr val="898989"/>
              </a:solidFill>
            </a:endParaRPr>
          </a:p>
        </p:txBody>
      </p:sp>
    </p:spTree>
    <p:extLst>
      <p:ext uri="{BB962C8B-B14F-4D97-AF65-F5344CB8AC3E}">
        <p14:creationId xmlns:p14="http://schemas.microsoft.com/office/powerpoint/2010/main" val="4227943949"/>
      </p:ext>
    </p:extLst>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5580</TotalTime>
  <Words>6910</Words>
  <Application>Microsoft Macintosh PowerPoint</Application>
  <PresentationFormat>On-screen Show (4:3)</PresentationFormat>
  <Paragraphs>706</Paragraphs>
  <Slides>36</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MS PGothic</vt:lpstr>
      <vt:lpstr>MS PGothic</vt:lpstr>
      <vt:lpstr>Arial</vt:lpstr>
      <vt:lpstr>Calibri</vt:lpstr>
      <vt:lpstr>Times New Roman</vt:lpstr>
      <vt:lpstr>Wingdings</vt:lpstr>
      <vt:lpstr>Office Theme</vt:lpstr>
      <vt:lpstr>Tema de Office</vt:lpstr>
      <vt:lpstr>Class 1 Introduction: capitalist natures </vt:lpstr>
      <vt:lpstr>Introductions: a bit about me</vt:lpstr>
      <vt:lpstr>Introductions:  students introduce themselves</vt:lpstr>
      <vt:lpstr>Class outline</vt:lpstr>
      <vt:lpstr>1. Introduction to the course</vt:lpstr>
      <vt:lpstr>Course structure</vt:lpstr>
      <vt:lpstr>PowerPoint Presentation</vt:lpstr>
      <vt:lpstr>PowerPoint Presentation</vt:lpstr>
      <vt:lpstr>PowerPoint Presentation</vt:lpstr>
      <vt:lpstr>2. Introduction to key terms</vt:lpstr>
      <vt:lpstr>ACTIVITY 1: pollution </vt:lpstr>
      <vt:lpstr>Fields and disciplines</vt:lpstr>
      <vt:lpstr>Political ecology (Simsik, 2007)</vt:lpstr>
      <vt:lpstr>Politics</vt:lpstr>
      <vt:lpstr>What do we mean by “political” in PE?</vt:lpstr>
      <vt:lpstr>Defining Power</vt:lpstr>
      <vt:lpstr>Two types of power</vt:lpstr>
      <vt:lpstr>The political economy</vt:lpstr>
      <vt:lpstr>3. Capitalist natures: capitalism and environmental degradation</vt:lpstr>
      <vt:lpstr>ACTIVITY 2: Debate </vt:lpstr>
      <vt:lpstr>The green materialist claim</vt:lpstr>
      <vt:lpstr>Value surplus: what is it?</vt:lpstr>
      <vt:lpstr>How is it generated?</vt:lpstr>
      <vt:lpstr>Why is it necessary?</vt:lpstr>
      <vt:lpstr>Extracting surplus from nature</vt:lpstr>
      <vt:lpstr>Second contradiction of capitalism</vt:lpstr>
      <vt:lpstr>Why Inevitable? </vt:lpstr>
      <vt:lpstr>The 2nd contradiction in action (example): environmental impact and profit (surplus)</vt:lpstr>
      <vt:lpstr>[Contemporary experiences with enclosing NRs: privatising wetlands (Robertson, 2000)]</vt:lpstr>
      <vt:lpstr>Accumulation by dispossession</vt:lpstr>
      <vt:lpstr>Implications: environmental movements</vt:lpstr>
      <vt:lpstr>Accumulation by dispossession</vt:lpstr>
      <vt:lpstr>Primitive accumulation</vt:lpstr>
      <vt:lpstr>Primitive accumulation: example</vt:lpstr>
      <vt:lpstr>Ecological effects of sheep overgrazing </vt:lpstr>
      <vt:lpstr>Take away points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cz</dc:creator>
  <cp:lastModifiedBy>cz</cp:lastModifiedBy>
  <cp:revision>896</cp:revision>
  <cp:lastPrinted>2017-09-26T12:10:56Z</cp:lastPrinted>
  <dcterms:created xsi:type="dcterms:W3CDTF">2017-08-01T07:59:44Z</dcterms:created>
  <dcterms:modified xsi:type="dcterms:W3CDTF">2020-12-04T11:19:32Z</dcterms:modified>
</cp:coreProperties>
</file>