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p:sldMasterIdLst>
    <p:sldMasterId id="2147483648" r:id="rId1"/>
  </p:sldMasterIdLst>
  <p:notesMasterIdLst>
    <p:notesMasterId r:id="rId35"/>
  </p:notesMasterIdLst>
  <p:handoutMasterIdLst>
    <p:handoutMasterId r:id="rId36"/>
  </p:handoutMasterIdLst>
  <p:sldIdLst>
    <p:sldId id="258" r:id="rId2"/>
    <p:sldId id="372" r:id="rId3"/>
    <p:sldId id="338" r:id="rId4"/>
    <p:sldId id="270" r:id="rId5"/>
    <p:sldId id="316" r:id="rId6"/>
    <p:sldId id="318" r:id="rId7"/>
    <p:sldId id="317" r:id="rId8"/>
    <p:sldId id="276" r:id="rId9"/>
    <p:sldId id="312" r:id="rId10"/>
    <p:sldId id="339" r:id="rId11"/>
    <p:sldId id="325" r:id="rId12"/>
    <p:sldId id="341" r:id="rId13"/>
    <p:sldId id="343" r:id="rId14"/>
    <p:sldId id="375" r:id="rId15"/>
    <p:sldId id="347" r:id="rId16"/>
    <p:sldId id="380" r:id="rId17"/>
    <p:sldId id="346" r:id="rId18"/>
    <p:sldId id="264" r:id="rId19"/>
    <p:sldId id="349" r:id="rId20"/>
    <p:sldId id="290" r:id="rId21"/>
    <p:sldId id="350" r:id="rId22"/>
    <p:sldId id="352" r:id="rId23"/>
    <p:sldId id="357" r:id="rId24"/>
    <p:sldId id="371" r:id="rId25"/>
    <p:sldId id="377" r:id="rId26"/>
    <p:sldId id="378" r:id="rId27"/>
    <p:sldId id="383" r:id="rId28"/>
    <p:sldId id="382" r:id="rId29"/>
    <p:sldId id="373" r:id="rId30"/>
    <p:sldId id="379" r:id="rId31"/>
    <p:sldId id="309" r:id="rId32"/>
    <p:sldId id="367" r:id="rId33"/>
    <p:sldId id="359" r:id="rId34"/>
  </p:sldIdLst>
  <p:sldSz cx="9144000" cy="6858000" type="screen4x3"/>
  <p:notesSz cx="6797675" cy="9926638"/>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64D5957B-6EC7-C641-A6A5-DA063EF13407}">
          <p14:sldIdLst>
            <p14:sldId id="258"/>
            <p14:sldId id="372"/>
          </p14:sldIdLst>
        </p14:section>
        <p14:section name="Racism and environmental degradation" id="{1F019714-E872-7645-9828-A796D118ACAA}">
          <p14:sldIdLst>
            <p14:sldId id="338"/>
            <p14:sldId id="270"/>
            <p14:sldId id="316"/>
            <p14:sldId id="318"/>
            <p14:sldId id="317"/>
            <p14:sldId id="276"/>
            <p14:sldId id="312"/>
          </p14:sldIdLst>
        </p14:section>
        <p14:section name="Environmental racism" id="{6FF20C07-9398-CC4E-A602-3B1A57E79A59}">
          <p14:sldIdLst>
            <p14:sldId id="339"/>
            <p14:sldId id="325"/>
            <p14:sldId id="341"/>
            <p14:sldId id="343"/>
          </p14:sldIdLst>
        </p14:section>
        <p14:section name="Environmental Justice" id="{9F377D44-002D-BF48-A39F-50BB7F9D1F7F}">
          <p14:sldIdLst>
            <p14:sldId id="375"/>
            <p14:sldId id="347"/>
            <p14:sldId id="380"/>
            <p14:sldId id="346"/>
            <p14:sldId id="264"/>
            <p14:sldId id="349"/>
            <p14:sldId id="290"/>
            <p14:sldId id="350"/>
          </p14:sldIdLst>
        </p14:section>
        <p14:section name="Other dimensions of EJ: participation, capacities, and recognition" id="{79D9C412-78FF-B54A-950C-455CAB438BF8}">
          <p14:sldIdLst>
            <p14:sldId id="352"/>
            <p14:sldId id="357"/>
            <p14:sldId id="371"/>
            <p14:sldId id="377"/>
            <p14:sldId id="378"/>
            <p14:sldId id="383"/>
            <p14:sldId id="382"/>
            <p14:sldId id="373"/>
            <p14:sldId id="379"/>
            <p14:sldId id="309"/>
            <p14:sldId id="367"/>
            <p14:sldId id="359"/>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27">
          <p15:clr>
            <a:srgbClr val="A4A3A4"/>
          </p15:clr>
        </p15:guide>
        <p15:guide id="2" pos="214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70"/>
    <p:restoredTop sz="68269" autoAdjust="0"/>
  </p:normalViewPr>
  <p:slideViewPr>
    <p:cSldViewPr>
      <p:cViewPr varScale="1">
        <p:scale>
          <a:sx n="84" d="100"/>
          <a:sy n="84" d="100"/>
        </p:scale>
        <p:origin x="1000" y="184"/>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snapToObjects="1">
      <p:cViewPr>
        <p:scale>
          <a:sx n="75" d="100"/>
          <a:sy n="75" d="100"/>
        </p:scale>
        <p:origin x="4160" y="584"/>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2C514D1A-2BCD-AF4D-AFEF-1D2BE37F3590}" type="datetimeFigureOut">
              <a:rPr lang="en-US" smtClean="0"/>
              <a:t>12/7/20</a:t>
            </a:fld>
            <a:endParaRPr lang="en-US"/>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2188CE83-2FC8-9647-8AD0-5665F40BD254}" type="slidenum">
              <a:rPr lang="en-US" smtClean="0"/>
              <a:t>‹#›</a:t>
            </a:fld>
            <a:endParaRPr lang="en-US"/>
          </a:p>
        </p:txBody>
      </p:sp>
    </p:spTree>
    <p:extLst>
      <p:ext uri="{BB962C8B-B14F-4D97-AF65-F5344CB8AC3E}">
        <p14:creationId xmlns:p14="http://schemas.microsoft.com/office/powerpoint/2010/main" val="242772786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2186F4B9-BA8D-4A36-BA68-EBD0DE874B58}" type="datetimeFigureOut">
              <a:rPr lang="es-ES" smtClean="0"/>
              <a:t>7/12/20</a:t>
            </a:fld>
            <a:endParaRPr lang="es-ES"/>
          </a:p>
        </p:txBody>
      </p:sp>
      <p:sp>
        <p:nvSpPr>
          <p:cNvPr id="4" name="3 Marcador de imagen de diapositiva"/>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79768" y="4715153"/>
            <a:ext cx="5438140" cy="4466987"/>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32CBE1C-C4F8-4A1B-BA6E-48E4EB09B375}" type="slidenum">
              <a:rPr lang="es-ES" smtClean="0"/>
              <a:t>‹#›</a:t>
            </a:fld>
            <a:endParaRPr lang="es-ES"/>
          </a:p>
        </p:txBody>
      </p:sp>
    </p:spTree>
    <p:extLst>
      <p:ext uri="{BB962C8B-B14F-4D97-AF65-F5344CB8AC3E}">
        <p14:creationId xmlns:p14="http://schemas.microsoft.com/office/powerpoint/2010/main" val="3846314469"/>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youtube.com/watch?v=qPmDITU9fqQ"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www.youtube.com/watch?v=5r1X_G7cWak" TargetMode="Externa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conference.otheringandbelonging.org/keynote-address-naomi-klein"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yiannisgabriel.com/2012/09/the-other-and-othering-short.html"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6386"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s-ES">
              <a:latin typeface="Calibri" charset="0"/>
              <a:ea typeface="ＭＳ Ｐゴシック" charset="0"/>
              <a:cs typeface="ＭＳ Ｐゴシック" charset="0"/>
            </a:endParaRPr>
          </a:p>
        </p:txBody>
      </p:sp>
      <p:sp>
        <p:nvSpPr>
          <p:cNvPr id="16387"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705D862A-45FE-3840-8289-D37253D5D16B}" type="slidenum">
              <a:rPr lang="es-ES" sz="1300">
                <a:latin typeface="Calibri" charset="0"/>
              </a:rPr>
              <a:pPr eaLnBrk="1" hangingPunct="1"/>
              <a:t>0</a:t>
            </a:fld>
            <a:endParaRPr lang="es-ES" sz="13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A32CBE1C-C4F8-4A1B-BA6E-48E4EB09B375}" type="slidenum">
              <a:rPr lang="es-ES" smtClean="0"/>
              <a:t>9</a:t>
            </a:fld>
            <a:endParaRPr lang="es-ES"/>
          </a:p>
        </p:txBody>
      </p:sp>
    </p:spTree>
    <p:extLst>
      <p:ext uri="{BB962C8B-B14F-4D97-AF65-F5344CB8AC3E}">
        <p14:creationId xmlns:p14="http://schemas.microsoft.com/office/powerpoint/2010/main" val="10361660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1368425" cy="1025525"/>
          </a:xfrm>
        </p:spPr>
      </p:sp>
      <p:sp>
        <p:nvSpPr>
          <p:cNvPr id="3" name="Notes Placeholder 2"/>
          <p:cNvSpPr>
            <a:spLocks noGrp="1"/>
          </p:cNvSpPr>
          <p:nvPr>
            <p:ph type="body" idx="1"/>
          </p:nvPr>
        </p:nvSpPr>
        <p:spPr>
          <a:xfrm>
            <a:off x="679768" y="1913364"/>
            <a:ext cx="5438140" cy="7670391"/>
          </a:xfrm>
        </p:spPr>
        <p:txBody>
          <a:bodyPr/>
          <a:lstStyle/>
          <a:p>
            <a:r>
              <a:rPr lang="en-GB" dirty="0"/>
              <a:t>THE TERM</a:t>
            </a:r>
          </a:p>
          <a:p>
            <a:pPr marL="171450" indent="-171450">
              <a:buFont typeface="Arial" panose="020B0604020202020204" pitchFamily="34" charset="0"/>
              <a:buChar char="•"/>
            </a:pPr>
            <a:r>
              <a:rPr lang="es-ES" sz="1200" b="0" i="0" u="none" strike="noStrike" kern="1200" baseline="0" dirty="0">
                <a:solidFill>
                  <a:schemeClr val="tx1"/>
                </a:solidFill>
                <a:latin typeface="+mn-lt"/>
                <a:ea typeface="+mn-ea"/>
                <a:cs typeface="+mn-cs"/>
              </a:rPr>
              <a:t>Civil </a:t>
            </a:r>
            <a:r>
              <a:rPr lang="es-ES" sz="1200" b="0" i="0" u="none" strike="noStrike" kern="1200" baseline="0" dirty="0" err="1">
                <a:solidFill>
                  <a:schemeClr val="tx1"/>
                </a:solidFill>
                <a:latin typeface="+mn-lt"/>
                <a:ea typeface="+mn-ea"/>
                <a:cs typeface="+mn-cs"/>
              </a:rPr>
              <a:t>rights</a:t>
            </a:r>
            <a:r>
              <a:rPr lang="es-ES" sz="1200" b="0" i="0" u="none" strike="noStrike" kern="1200" baseline="0" dirty="0">
                <a:solidFill>
                  <a:schemeClr val="tx1"/>
                </a:solidFill>
                <a:latin typeface="+mn-lt"/>
                <a:ea typeface="+mn-ea"/>
                <a:cs typeface="+mn-cs"/>
              </a:rPr>
              <a:t> leader </a:t>
            </a:r>
            <a:r>
              <a:rPr lang="es-ES" sz="1200" b="0" i="0" u="none" strike="noStrike" kern="1200" baseline="0" dirty="0" err="1">
                <a:solidFill>
                  <a:schemeClr val="tx1"/>
                </a:solidFill>
                <a:latin typeface="+mn-lt"/>
                <a:ea typeface="+mn-ea"/>
                <a:cs typeface="+mn-cs"/>
              </a:rPr>
              <a:t>Reverend</a:t>
            </a:r>
            <a:r>
              <a:rPr lang="es-ES" sz="1200" b="0" i="0"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Dr. Benjamin F. </a:t>
            </a:r>
            <a:r>
              <a:rPr lang="en-US" sz="1200" b="0" i="0" u="none" strike="noStrike" kern="1200" baseline="0" dirty="0" err="1">
                <a:solidFill>
                  <a:schemeClr val="tx1"/>
                </a:solidFill>
                <a:latin typeface="+mn-lt"/>
                <a:ea typeface="+mn-ea"/>
                <a:cs typeface="+mn-cs"/>
              </a:rPr>
              <a:t>Chavis</a:t>
            </a:r>
            <a:r>
              <a:rPr lang="en-US" sz="1200" b="0" i="0" u="none" strike="noStrike" kern="1200" baseline="0" dirty="0">
                <a:solidFill>
                  <a:schemeClr val="tx1"/>
                </a:solidFill>
                <a:latin typeface="+mn-lt"/>
                <a:ea typeface="+mn-ea"/>
                <a:cs typeface="+mn-cs"/>
              </a:rPr>
              <a:t>, Jr. first articulated the term </a:t>
            </a:r>
            <a:r>
              <a:rPr lang="en-US" sz="1200" b="0" i="1" u="none" strike="noStrike" kern="1200" baseline="0" dirty="0">
                <a:solidFill>
                  <a:schemeClr val="tx1"/>
                </a:solidFill>
                <a:latin typeface="+mn-lt"/>
                <a:ea typeface="+mn-ea"/>
                <a:cs typeface="+mn-cs"/>
              </a:rPr>
              <a:t>environmental racism </a:t>
            </a:r>
            <a:r>
              <a:rPr lang="en-US" sz="1200" b="0" i="0" u="none" strike="noStrike" kern="1200" baseline="0" dirty="0">
                <a:solidFill>
                  <a:schemeClr val="tx1"/>
                </a:solidFill>
                <a:latin typeface="+mn-lt"/>
                <a:ea typeface="+mn-ea"/>
                <a:cs typeface="+mn-cs"/>
              </a:rPr>
              <a:t>for a US audience during the presentation of the 1987 report </a:t>
            </a:r>
            <a:r>
              <a:rPr lang="en-US" sz="1200" b="0" i="1" u="none" strike="noStrike" kern="1200" baseline="0" dirty="0">
                <a:solidFill>
                  <a:schemeClr val="tx1"/>
                </a:solidFill>
                <a:latin typeface="+mn-lt"/>
                <a:ea typeface="+mn-ea"/>
                <a:cs typeface="+mn-cs"/>
              </a:rPr>
              <a:t>Toxic Waste and Race in the United States (</a:t>
            </a:r>
            <a:r>
              <a:rPr lang="en-US" sz="1200" b="0" i="0" u="none" strike="noStrike" kern="1200" baseline="0" dirty="0">
                <a:solidFill>
                  <a:schemeClr val="tx1"/>
                </a:solidFill>
                <a:latin typeface="+mn-lt"/>
                <a:ea typeface="+mn-ea"/>
                <a:cs typeface="+mn-cs"/>
              </a:rPr>
              <a:t>at the National Press Club in </a:t>
            </a:r>
            <a:r>
              <a:rPr lang="es-ES" sz="1200" b="0" i="0" u="none" strike="noStrike" kern="1200" baseline="0" dirty="0">
                <a:solidFill>
                  <a:schemeClr val="tx1"/>
                </a:solidFill>
                <a:latin typeface="+mn-lt"/>
                <a:ea typeface="+mn-ea"/>
                <a:cs typeface="+mn-cs"/>
              </a:rPr>
              <a:t>Washington D. C.)</a:t>
            </a:r>
          </a:p>
          <a:p>
            <a:pPr marL="171450" indent="-171450">
              <a:buFont typeface="Arial" panose="020B0604020202020204" pitchFamily="34" charset="0"/>
              <a:buChar char="•"/>
            </a:pPr>
            <a:r>
              <a:rPr lang="en-GB" sz="1200" b="0" i="0" u="none" strike="noStrike" kern="1200" baseline="0" dirty="0">
                <a:solidFill>
                  <a:schemeClr val="tx1"/>
                </a:solidFill>
                <a:latin typeface="+mn-lt"/>
                <a:ea typeface="+mn-ea"/>
                <a:cs typeface="+mn-cs"/>
              </a:rPr>
              <a:t>THE REPORT </a:t>
            </a:r>
            <a:r>
              <a:rPr lang="en-US" sz="1200" b="0" i="0" u="none" strike="noStrike" kern="1200" baseline="0" dirty="0">
                <a:solidFill>
                  <a:schemeClr val="tx1"/>
                </a:solidFill>
                <a:latin typeface="+mn-lt"/>
                <a:ea typeface="+mn-ea"/>
                <a:cs typeface="+mn-cs"/>
              </a:rPr>
              <a:t>done</a:t>
            </a:r>
            <a:r>
              <a:rPr lang="en-US" sz="1200" b="0" i="1" u="none" strike="noStrike" kern="1200" baseline="0" dirty="0">
                <a:solidFill>
                  <a:schemeClr val="tx1"/>
                </a:solidFill>
                <a:latin typeface="+mn-lt"/>
                <a:ea typeface="+mn-ea"/>
                <a:cs typeface="+mn-cs"/>
              </a:rPr>
              <a:t> </a:t>
            </a:r>
            <a:r>
              <a:rPr lang="en-US" sz="1200" b="0" i="0" u="none" strike="noStrike" kern="1200" baseline="0" dirty="0">
                <a:solidFill>
                  <a:schemeClr val="tx1"/>
                </a:solidFill>
                <a:latin typeface="+mn-lt"/>
                <a:ea typeface="+mn-ea"/>
                <a:cs typeface="+mn-cs"/>
              </a:rPr>
              <a:t> by the United Church of Christ Commission on Racial Justice (UCCCRJ) was the first national study to document the strong correlation between race and hazardous landfill locations at a national level.</a:t>
            </a:r>
            <a:endParaRPr lang="es-E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r>
              <a:rPr lang="es-ES" sz="1200" b="0" i="0" u="none" strike="noStrike" kern="1200" baseline="0" dirty="0">
                <a:solidFill>
                  <a:schemeClr val="tx1"/>
                </a:solidFill>
                <a:latin typeface="+mn-lt"/>
                <a:ea typeface="+mn-ea"/>
                <a:cs typeface="+mn-cs"/>
              </a:rPr>
              <a:t>In 1982, popular </a:t>
            </a:r>
            <a:r>
              <a:rPr lang="en-US" sz="1200" b="0" i="0" u="none" strike="noStrike" kern="1200" baseline="0" dirty="0">
                <a:solidFill>
                  <a:schemeClr val="tx1"/>
                </a:solidFill>
                <a:latin typeface="+mn-lt"/>
                <a:ea typeface="+mn-ea"/>
                <a:cs typeface="+mn-cs"/>
              </a:rPr>
              <a:t>protest and mobilization against the planned hazardous waste dump for 40 thousand cubic yards of polychlorinated biphenyls (PCB)-contaminated soil in Warren County, a predominantly African-American community in North Carolina, is widely viewed the transformative event in the environmental </a:t>
            </a:r>
            <a:r>
              <a:rPr lang="es-ES" sz="1200" b="0" i="0" u="none" strike="noStrike" kern="1200" baseline="0" dirty="0" err="1">
                <a:solidFill>
                  <a:schemeClr val="tx1"/>
                </a:solidFill>
                <a:latin typeface="+mn-lt"/>
                <a:ea typeface="+mn-ea"/>
                <a:cs typeface="+mn-cs"/>
              </a:rPr>
              <a:t>justice</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movement</a:t>
            </a:r>
            <a:r>
              <a:rPr lang="es-ES" sz="1200" b="0" i="0" u="none" strike="noStrike" kern="1200" baseline="0" dirty="0">
                <a:solidFill>
                  <a:schemeClr val="tx1"/>
                </a:solidFill>
                <a:latin typeface="+mn-lt"/>
                <a:ea typeface="+mn-ea"/>
                <a:cs typeface="+mn-cs"/>
              </a:rPr>
              <a:t>.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During the Warren County struggle over the planned waste dump, church activists and </a:t>
            </a:r>
            <a:r>
              <a:rPr lang="en-US" sz="1200" b="0" i="0" u="none" strike="noStrike" kern="1200" baseline="0" dirty="0" err="1">
                <a:solidFill>
                  <a:schemeClr val="tx1"/>
                </a:solidFill>
                <a:latin typeface="+mn-lt"/>
                <a:ea typeface="+mn-ea"/>
                <a:cs typeface="+mn-cs"/>
              </a:rPr>
              <a:t>Chavis</a:t>
            </a:r>
            <a:r>
              <a:rPr lang="en-US" sz="1200" b="0" i="0" u="none" strike="noStrike" kern="1200" baseline="0" dirty="0">
                <a:solidFill>
                  <a:schemeClr val="tx1"/>
                </a:solidFill>
                <a:latin typeface="+mn-lt"/>
                <a:ea typeface="+mn-ea"/>
                <a:cs typeface="+mn-cs"/>
              </a:rPr>
              <a:t>, drew widespread attention to the unequal burden of African Americans to hazardous waste storage sites and the community’s </a:t>
            </a:r>
            <a:r>
              <a:rPr lang="es-ES" sz="1200" b="0" i="0" u="none" strike="noStrike" kern="1200" baseline="0" dirty="0" err="1">
                <a:solidFill>
                  <a:schemeClr val="tx1"/>
                </a:solidFill>
                <a:latin typeface="+mn-lt"/>
                <a:ea typeface="+mn-ea"/>
                <a:cs typeface="+mn-cs"/>
              </a:rPr>
              <a:t>marginalization</a:t>
            </a:r>
            <a:r>
              <a:rPr lang="es-ES" sz="1200" b="0" i="0" u="none" strike="noStrike" kern="1200" baseline="0" dirty="0">
                <a:solidFill>
                  <a:schemeClr val="tx1"/>
                </a:solidFill>
                <a:latin typeface="+mn-lt"/>
                <a:ea typeface="+mn-ea"/>
                <a:cs typeface="+mn-cs"/>
              </a:rPr>
              <a:t> in </a:t>
            </a:r>
            <a:r>
              <a:rPr lang="es-ES" sz="1200" b="0" i="0" u="none" strike="noStrike" kern="1200" baseline="0" dirty="0" err="1">
                <a:solidFill>
                  <a:schemeClr val="tx1"/>
                </a:solidFill>
                <a:latin typeface="+mn-lt"/>
                <a:ea typeface="+mn-ea"/>
                <a:cs typeface="+mn-cs"/>
              </a:rPr>
              <a:t>environmental</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decision</a:t>
            </a:r>
            <a:r>
              <a:rPr lang="es-ES" sz="1200" b="0" i="0" u="none" strike="noStrike" kern="1200" baseline="0" dirty="0">
                <a:solidFill>
                  <a:schemeClr val="tx1"/>
                </a:solidFill>
                <a:latin typeface="+mn-lt"/>
                <a:ea typeface="+mn-ea"/>
                <a:cs typeface="+mn-cs"/>
              </a:rPr>
              <a:t> </a:t>
            </a:r>
            <a:r>
              <a:rPr lang="es-ES" sz="1200" b="0" i="0" u="none" strike="noStrike" kern="1200" baseline="0" dirty="0" err="1">
                <a:solidFill>
                  <a:schemeClr val="tx1"/>
                </a:solidFill>
                <a:latin typeface="+mn-lt"/>
                <a:ea typeface="+mn-ea"/>
                <a:cs typeface="+mn-cs"/>
              </a:rPr>
              <a:t>making</a:t>
            </a:r>
            <a:endParaRPr lang="es-ES" sz="1200" b="0" i="0" u="none" strike="noStrike" kern="1200" baseline="0" dirty="0">
              <a:solidFill>
                <a:schemeClr val="tx1"/>
              </a:solidFill>
              <a:latin typeface="+mn-lt"/>
              <a:ea typeface="+mn-ea"/>
              <a:cs typeface="+mn-cs"/>
            </a:endParaRPr>
          </a:p>
          <a:p>
            <a:pPr marL="171450" indent="-171450">
              <a:buFont typeface="Arial" panose="020B0604020202020204" pitchFamily="34" charset="0"/>
              <a:buChar char="•"/>
            </a:pPr>
            <a:endParaRPr lang="en-GB" sz="1200" b="0" i="0" u="none" strike="noStrike" kern="1200" baseline="0" dirty="0">
              <a:solidFill>
                <a:schemeClr val="tx1"/>
              </a:solidFill>
              <a:latin typeface="+mn-lt"/>
              <a:ea typeface="+mn-ea"/>
              <a:cs typeface="+mn-cs"/>
            </a:endParaRPr>
          </a:p>
          <a:p>
            <a:pPr marL="0" indent="0">
              <a:buFont typeface="Arial" panose="020B0604020202020204" pitchFamily="34" charset="0"/>
              <a:buNone/>
            </a:pPr>
            <a:r>
              <a:rPr lang="en-GB" sz="1200" b="0" i="0" u="none" strike="noStrike" kern="1200" baseline="0" dirty="0">
                <a:solidFill>
                  <a:schemeClr val="tx1"/>
                </a:solidFill>
                <a:latin typeface="+mn-lt"/>
                <a:ea typeface="+mn-ea"/>
                <a:cs typeface="+mn-cs"/>
              </a:rPr>
              <a:t>ENDEMIC TO US HISTORY: </a:t>
            </a:r>
            <a:r>
              <a:rPr lang="en-US" dirty="0"/>
              <a:t>Parallel story deeply rooted in ideological constructions of race, nature, and society</a:t>
            </a:r>
          </a:p>
          <a:p>
            <a:pPr marL="171450" indent="-171450">
              <a:buFont typeface="Arial" panose="020B0604020202020204" pitchFamily="34" charset="0"/>
              <a:buChar char="•"/>
            </a:pPr>
            <a:r>
              <a:rPr lang="en-US" dirty="0"/>
              <a:t>Colonial dispossession of Native American homelands to their expulsion from national parks and wilderness areas for the benefit of 19th century white, middle-class tourists and environmentalists, such as John Muir. </a:t>
            </a:r>
          </a:p>
          <a:p>
            <a:pPr marL="171450" indent="-171450">
              <a:buFont typeface="Arial" panose="020B0604020202020204" pitchFamily="34" charset="0"/>
              <a:buChar char="•"/>
            </a:pPr>
            <a:r>
              <a:rPr lang="en-US" dirty="0"/>
              <a:t>For the African-American community, slavery’s expropriation of environmental knowledge, reconstruction-era land loss, and consequent rural exodus to segregated urban centers, forcibly reconfiguring the community’s relationship to the natural world. </a:t>
            </a:r>
          </a:p>
          <a:p>
            <a:pPr marL="171450" indent="-171450">
              <a:buFont typeface="Arial" panose="020B0604020202020204" pitchFamily="34" charset="0"/>
              <a:buChar char="•"/>
            </a:pPr>
            <a:r>
              <a:rPr lang="en-US" dirty="0"/>
              <a:t>In the 20th century, racial and ethnic minorities [e.g. Hispanos] have faced increasing environmental hazards as they represent large percentages of the urban working class exposed to the toxic threats of industrial society in the workplace to neighborhoods yet excluded from the mainstream environmental </a:t>
            </a:r>
            <a:r>
              <a:rPr lang="es-ES" dirty="0" err="1"/>
              <a:t>movement</a:t>
            </a:r>
            <a:r>
              <a:rPr lang="es-ES" dirty="0"/>
              <a:t>. </a:t>
            </a:r>
          </a:p>
        </p:txBody>
      </p:sp>
      <p:sp>
        <p:nvSpPr>
          <p:cNvPr id="4" name="Slide Number Placeholder 3"/>
          <p:cNvSpPr>
            <a:spLocks noGrp="1"/>
          </p:cNvSpPr>
          <p:nvPr>
            <p:ph type="sldNum" sz="quarter" idx="10"/>
          </p:nvPr>
        </p:nvSpPr>
        <p:spPr/>
        <p:txBody>
          <a:bodyPr/>
          <a:lstStyle/>
          <a:p>
            <a:fld id="{A32CBE1C-C4F8-4A1B-BA6E-48E4EB09B375}" type="slidenum">
              <a:rPr lang="es-ES" smtClean="0"/>
              <a:t>10</a:t>
            </a:fld>
            <a:endParaRPr lang="es-ES"/>
          </a:p>
        </p:txBody>
      </p:sp>
    </p:spTree>
    <p:extLst>
      <p:ext uri="{BB962C8B-B14F-4D97-AF65-F5344CB8AC3E}">
        <p14:creationId xmlns:p14="http://schemas.microsoft.com/office/powerpoint/2010/main" val="17868469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A32CBE1C-C4F8-4A1B-BA6E-48E4EB09B375}" type="slidenum">
              <a:rPr lang="es-ES" smtClean="0"/>
              <a:t>11</a:t>
            </a:fld>
            <a:endParaRPr lang="es-ES"/>
          </a:p>
        </p:txBody>
      </p:sp>
    </p:spTree>
    <p:extLst>
      <p:ext uri="{BB962C8B-B14F-4D97-AF65-F5344CB8AC3E}">
        <p14:creationId xmlns:p14="http://schemas.microsoft.com/office/powerpoint/2010/main" val="2618911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3973512" cy="2979737"/>
          </a:xfrm>
        </p:spPr>
      </p:sp>
      <p:sp>
        <p:nvSpPr>
          <p:cNvPr id="3" name="Notes Placeholder 2"/>
          <p:cNvSpPr>
            <a:spLocks noGrp="1"/>
          </p:cNvSpPr>
          <p:nvPr>
            <p:ph type="body" idx="1"/>
          </p:nvPr>
        </p:nvSpPr>
        <p:spPr>
          <a:xfrm>
            <a:off x="679768" y="3911600"/>
            <a:ext cx="5438140" cy="5516983"/>
          </a:xfrm>
        </p:spPr>
        <p:txBody>
          <a:bodyPr/>
          <a:lstStyle/>
          <a:p>
            <a:r>
              <a:rPr lang="en-GB" dirty="0"/>
              <a:t>DEFINITION (from </a:t>
            </a:r>
            <a:r>
              <a:rPr lang="en-GB" dirty="0" err="1"/>
              <a:t>encyclopeadia</a:t>
            </a:r>
            <a:r>
              <a:rPr lang="en-GB" dirty="0"/>
              <a:t> of Environment &amp; Society): </a:t>
            </a:r>
            <a:r>
              <a:rPr lang="en-US" dirty="0"/>
              <a:t>intentional or unintentional racial discrimination in environmental decision-making, systematic exclusion of people of color from the mainstream environmental movement negligent enforcement of environmental protections, laws and regulations along racial lines, and disproportionate distribution of environmental burdens on racial and ethnic minorities where they live, work, and play.</a:t>
            </a:r>
            <a:endParaRPr lang="en-GB" dirty="0"/>
          </a:p>
          <a:p>
            <a:endParaRPr lang="en-GB" dirty="0"/>
          </a:p>
        </p:txBody>
      </p:sp>
      <p:sp>
        <p:nvSpPr>
          <p:cNvPr id="4" name="Slide Number Placeholder 3"/>
          <p:cNvSpPr>
            <a:spLocks noGrp="1"/>
          </p:cNvSpPr>
          <p:nvPr>
            <p:ph type="sldNum" sz="quarter" idx="10"/>
          </p:nvPr>
        </p:nvSpPr>
        <p:spPr/>
        <p:txBody>
          <a:bodyPr/>
          <a:lstStyle/>
          <a:p>
            <a:fld id="{A32CBE1C-C4F8-4A1B-BA6E-48E4EB09B375}" type="slidenum">
              <a:rPr lang="es-ES" smtClean="0"/>
              <a:t>12</a:t>
            </a:fld>
            <a:endParaRPr lang="es-ES"/>
          </a:p>
        </p:txBody>
      </p:sp>
    </p:spTree>
    <p:extLst>
      <p:ext uri="{BB962C8B-B14F-4D97-AF65-F5344CB8AC3E}">
        <p14:creationId xmlns:p14="http://schemas.microsoft.com/office/powerpoint/2010/main" val="1786846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32CBE1C-C4F8-4A1B-BA6E-48E4EB09B375}" type="slidenum">
              <a:rPr lang="es-ES" smtClean="0"/>
              <a:t>13</a:t>
            </a:fld>
            <a:endParaRPr lang="es-ES"/>
          </a:p>
        </p:txBody>
      </p:sp>
    </p:spTree>
    <p:extLst>
      <p:ext uri="{BB962C8B-B14F-4D97-AF65-F5344CB8AC3E}">
        <p14:creationId xmlns:p14="http://schemas.microsoft.com/office/powerpoint/2010/main" val="7032771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a:t>
            </a:r>
            <a:r>
              <a:rPr lang="nl-NL" sz="1200" dirty="0" err="1"/>
              <a:t>xpand</a:t>
            </a:r>
            <a:r>
              <a:rPr lang="nl-NL" sz="1200" dirty="0"/>
              <a:t> </a:t>
            </a:r>
            <a:r>
              <a:rPr lang="nl-NL" sz="1200" dirty="0" err="1"/>
              <a:t>to</a:t>
            </a:r>
            <a:r>
              <a:rPr lang="nl-NL" sz="1200" dirty="0"/>
              <a:t> cover </a:t>
            </a:r>
            <a:r>
              <a:rPr lang="nl-NL" sz="1200" dirty="0" err="1"/>
              <a:t>other</a:t>
            </a:r>
            <a:r>
              <a:rPr lang="nl-NL" sz="1200" dirty="0"/>
              <a:t> </a:t>
            </a:r>
            <a:r>
              <a:rPr lang="nl-NL" sz="1200" dirty="0" err="1"/>
              <a:t>groups</a:t>
            </a:r>
            <a:r>
              <a:rPr lang="nl-NL" sz="1200" dirty="0"/>
              <a:t> </a:t>
            </a:r>
            <a:r>
              <a:rPr lang="nl-NL" sz="1200" dirty="0" err="1"/>
              <a:t>and</a:t>
            </a:r>
            <a:r>
              <a:rPr lang="nl-NL" sz="1200" dirty="0"/>
              <a:t> </a:t>
            </a:r>
            <a:r>
              <a:rPr lang="nl-NL" sz="1200" dirty="0" err="1"/>
              <a:t>minorities</a:t>
            </a:r>
            <a:r>
              <a:rPr lang="es-ES" sz="1200" dirty="0"/>
              <a:t> </a:t>
            </a:r>
            <a:r>
              <a:rPr lang="es-ES" sz="1200" dirty="0" err="1"/>
              <a:t>that</a:t>
            </a:r>
            <a:r>
              <a:rPr lang="es-ES" sz="1200" dirty="0"/>
              <a:t> can be </a:t>
            </a:r>
            <a:r>
              <a:rPr lang="es-ES" sz="1200" dirty="0" err="1"/>
              <a:t>disproportionally</a:t>
            </a:r>
            <a:r>
              <a:rPr lang="es-ES" sz="1200" dirty="0"/>
              <a:t> </a:t>
            </a:r>
            <a:r>
              <a:rPr lang="es-ES" sz="1200" dirty="0" err="1"/>
              <a:t>burdened</a:t>
            </a:r>
            <a:endParaRPr lang="nl-NL" sz="1200" dirty="0"/>
          </a:p>
        </p:txBody>
      </p:sp>
      <p:sp>
        <p:nvSpPr>
          <p:cNvPr id="4" name="3 Marcador de número de diapositiva"/>
          <p:cNvSpPr>
            <a:spLocks noGrp="1"/>
          </p:cNvSpPr>
          <p:nvPr>
            <p:ph type="sldNum" sz="quarter" idx="10"/>
          </p:nvPr>
        </p:nvSpPr>
        <p:spPr/>
        <p:txBody>
          <a:bodyPr/>
          <a:lstStyle/>
          <a:p>
            <a:fld id="{A32CBE1C-C4F8-4A1B-BA6E-48E4EB09B375}" type="slidenum">
              <a:rPr lang="es-ES" smtClean="0"/>
              <a:t>14</a:t>
            </a:fld>
            <a:endParaRPr lang="es-ES"/>
          </a:p>
        </p:txBody>
      </p:sp>
    </p:spTree>
    <p:extLst>
      <p:ext uri="{BB962C8B-B14F-4D97-AF65-F5344CB8AC3E}">
        <p14:creationId xmlns:p14="http://schemas.microsoft.com/office/powerpoint/2010/main" val="10011903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3570288" cy="2678112"/>
          </a:xfrm>
        </p:spPr>
      </p:sp>
      <p:sp>
        <p:nvSpPr>
          <p:cNvPr id="3" name="Notes Placeholder 2"/>
          <p:cNvSpPr>
            <a:spLocks noGrp="1"/>
          </p:cNvSpPr>
          <p:nvPr>
            <p:ph type="body" idx="1"/>
          </p:nvPr>
        </p:nvSpPr>
        <p:spPr>
          <a:xfrm>
            <a:off x="679768" y="3623734"/>
            <a:ext cx="5438140" cy="5804850"/>
          </a:xfrm>
        </p:spPr>
        <p:txBody>
          <a:bodyPr/>
          <a:lstStyle/>
          <a:p>
            <a:r>
              <a:rPr lang="es-ES" sz="1200" b="1" i="0" kern="1200" dirty="0" err="1">
                <a:solidFill>
                  <a:schemeClr val="tx1"/>
                </a:solidFill>
                <a:effectLst/>
                <a:latin typeface="+mn-lt"/>
                <a:ea typeface="+mn-ea"/>
                <a:cs typeface="+mn-cs"/>
              </a:rPr>
              <a:t>Why</a:t>
            </a:r>
            <a:r>
              <a:rPr lang="es-ES" sz="1200" b="1" i="0" kern="1200" dirty="0">
                <a:solidFill>
                  <a:schemeClr val="tx1"/>
                </a:solidFill>
                <a:effectLst/>
                <a:latin typeface="+mn-lt"/>
                <a:ea typeface="+mn-ea"/>
                <a:cs typeface="+mn-cs"/>
              </a:rPr>
              <a:t> </a:t>
            </a:r>
            <a:r>
              <a:rPr lang="es-ES" sz="1200" b="1" i="0" kern="1200" dirty="0" err="1">
                <a:solidFill>
                  <a:schemeClr val="tx1"/>
                </a:solidFill>
                <a:effectLst/>
                <a:latin typeface="+mn-lt"/>
                <a:ea typeface="+mn-ea"/>
                <a:cs typeface="+mn-cs"/>
              </a:rPr>
              <a:t>women</a:t>
            </a:r>
            <a:r>
              <a:rPr lang="es-ES" sz="1200" b="1" i="0" kern="1200" dirty="0">
                <a:solidFill>
                  <a:schemeClr val="tx1"/>
                </a:solidFill>
                <a:effectLst/>
                <a:latin typeface="+mn-lt"/>
                <a:ea typeface="+mn-ea"/>
                <a:cs typeface="+mn-cs"/>
              </a:rPr>
              <a:t> are more vulnerable</a:t>
            </a:r>
            <a:br>
              <a:rPr lang="es-ES" sz="1200" b="0" i="0" kern="1200" dirty="0">
                <a:solidFill>
                  <a:schemeClr val="tx1"/>
                </a:solidFill>
                <a:effectLst/>
                <a:latin typeface="+mn-lt"/>
                <a:ea typeface="+mn-ea"/>
                <a:cs typeface="+mn-cs"/>
              </a:rPr>
            </a:br>
            <a:r>
              <a:rPr lang="es-ES" sz="1200" b="0" i="0" kern="1200" dirty="0" err="1">
                <a:solidFill>
                  <a:schemeClr val="tx1"/>
                </a:solidFill>
                <a:effectLst/>
                <a:latin typeface="+mn-lt"/>
                <a:ea typeface="+mn-ea"/>
                <a:cs typeface="+mn-cs"/>
              </a:rPr>
              <a:t>Women's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vulnerability</a:t>
            </a:r>
            <a:r>
              <a:rPr lang="es-ES" sz="1200" b="0" i="0" kern="1200" dirty="0">
                <a:solidFill>
                  <a:schemeClr val="tx1"/>
                </a:solidFill>
                <a:effectLst/>
                <a:latin typeface="+mn-lt"/>
                <a:ea typeface="+mn-ea"/>
                <a:cs typeface="+mn-cs"/>
              </a:rPr>
              <a:t> to </a:t>
            </a:r>
            <a:r>
              <a:rPr lang="es-ES" sz="1200" b="0" i="0" kern="1200" dirty="0" err="1">
                <a:solidFill>
                  <a:schemeClr val="tx1"/>
                </a:solidFill>
                <a:effectLst/>
                <a:latin typeface="+mn-lt"/>
                <a:ea typeface="+mn-ea"/>
                <a:cs typeface="+mn-cs"/>
              </a:rPr>
              <a:t>climate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change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stems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from</a:t>
            </a:r>
            <a:r>
              <a:rPr lang="es-ES" sz="1200" b="0" i="0" kern="1200" dirty="0">
                <a:solidFill>
                  <a:schemeClr val="tx1"/>
                </a:solidFill>
                <a:effectLst/>
                <a:latin typeface="+mn-lt"/>
                <a:ea typeface="+mn-ea"/>
                <a:cs typeface="+mn-cs"/>
              </a:rPr>
              <a:t> a </a:t>
            </a:r>
            <a:r>
              <a:rPr lang="es-ES" sz="1200" b="0" i="0" kern="1200" dirty="0" err="1">
                <a:solidFill>
                  <a:schemeClr val="tx1"/>
                </a:solidFill>
                <a:effectLst/>
                <a:latin typeface="+mn-lt"/>
                <a:ea typeface="+mn-ea"/>
                <a:cs typeface="+mn-cs"/>
              </a:rPr>
              <a:t>number</a:t>
            </a:r>
            <a:r>
              <a:rPr lang="es-ES" sz="1200" b="0" i="0" kern="1200" dirty="0">
                <a:solidFill>
                  <a:schemeClr val="tx1"/>
                </a:solidFill>
                <a:effectLst/>
                <a:latin typeface="+mn-lt"/>
                <a:ea typeface="+mn-ea"/>
                <a:cs typeface="+mn-cs"/>
              </a:rPr>
              <a:t> of </a:t>
            </a:r>
            <a:r>
              <a:rPr lang="es-ES" sz="1200" b="0" i="0" kern="1200" dirty="0" err="1">
                <a:solidFill>
                  <a:schemeClr val="tx1"/>
                </a:solidFill>
                <a:effectLst/>
                <a:latin typeface="+mn-lt"/>
                <a:ea typeface="+mn-ea"/>
                <a:cs typeface="+mn-cs"/>
              </a:rPr>
              <a:t>factors</a:t>
            </a:r>
            <a:r>
              <a:rPr lang="es-ES" sz="1200" b="0" i="0" kern="1200" dirty="0">
                <a:solidFill>
                  <a:schemeClr val="tx1"/>
                </a:solidFill>
                <a:effectLst/>
                <a:latin typeface="+mn-lt"/>
                <a:ea typeface="+mn-ea"/>
                <a:cs typeface="+mn-cs"/>
              </a:rPr>
              <a:t> -- social, </a:t>
            </a:r>
            <a:r>
              <a:rPr lang="es-ES" sz="1200" b="0" i="0" kern="1200" dirty="0" err="1">
                <a:solidFill>
                  <a:schemeClr val="tx1"/>
                </a:solidFill>
                <a:effectLst/>
                <a:latin typeface="+mn-lt"/>
                <a:ea typeface="+mn-ea"/>
                <a:cs typeface="+mn-cs"/>
              </a:rPr>
              <a:t>economic</a:t>
            </a:r>
            <a:r>
              <a:rPr lang="es-ES" sz="1200" b="0" i="0" kern="1200" dirty="0">
                <a:solidFill>
                  <a:schemeClr val="tx1"/>
                </a:solidFill>
                <a:effectLst/>
                <a:latin typeface="+mn-lt"/>
                <a:ea typeface="+mn-ea"/>
                <a:cs typeface="+mn-cs"/>
              </a:rPr>
              <a:t> and cultural.</a:t>
            </a:r>
          </a:p>
          <a:p>
            <a:endParaRPr lang="es-ES" sz="1200" b="0" i="0" kern="1200" dirty="0">
              <a:solidFill>
                <a:schemeClr val="tx1"/>
              </a:solidFill>
              <a:effectLst/>
              <a:latin typeface="+mn-lt"/>
              <a:ea typeface="+mn-ea"/>
              <a:cs typeface="+mn-cs"/>
            </a:endParaRPr>
          </a:p>
          <a:p>
            <a:r>
              <a:rPr lang="es-ES" sz="1200" b="0" i="0" kern="1200" dirty="0" err="1">
                <a:solidFill>
                  <a:schemeClr val="tx1"/>
                </a:solidFill>
                <a:effectLst/>
                <a:latin typeface="+mn-lt"/>
                <a:ea typeface="+mn-ea"/>
                <a:cs typeface="+mn-cs"/>
              </a:rPr>
              <a:t>Seventy</a:t>
            </a:r>
            <a:r>
              <a:rPr lang="es-ES" sz="1200" b="0" i="0" kern="1200" dirty="0">
                <a:solidFill>
                  <a:schemeClr val="tx1"/>
                </a:solidFill>
                <a:effectLst/>
                <a:latin typeface="+mn-lt"/>
                <a:ea typeface="+mn-ea"/>
                <a:cs typeface="+mn-cs"/>
              </a:rPr>
              <a:t> per cent of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1.3 </a:t>
            </a:r>
            <a:r>
              <a:rPr lang="es-ES" sz="1200" b="0" i="0" kern="1200" dirty="0" err="1">
                <a:solidFill>
                  <a:schemeClr val="tx1"/>
                </a:solidFill>
                <a:effectLst/>
                <a:latin typeface="+mn-lt"/>
                <a:ea typeface="+mn-ea"/>
                <a:cs typeface="+mn-cs"/>
              </a:rPr>
              <a:t>billion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people</a:t>
            </a:r>
            <a:r>
              <a:rPr lang="es-ES" sz="1200" b="0" i="0" kern="1200" dirty="0">
                <a:solidFill>
                  <a:schemeClr val="tx1"/>
                </a:solidFill>
                <a:effectLst/>
                <a:latin typeface="+mn-lt"/>
                <a:ea typeface="+mn-ea"/>
                <a:cs typeface="+mn-cs"/>
              </a:rPr>
              <a:t> living in </a:t>
            </a:r>
            <a:r>
              <a:rPr lang="es-ES" sz="1200" b="0" i="0" kern="1200" dirty="0" err="1">
                <a:solidFill>
                  <a:schemeClr val="tx1"/>
                </a:solidFill>
                <a:effectLst/>
                <a:latin typeface="+mn-lt"/>
                <a:ea typeface="+mn-ea"/>
                <a:cs typeface="+mn-cs"/>
              </a:rPr>
              <a:t>conditions</a:t>
            </a:r>
            <a:r>
              <a:rPr lang="es-ES" sz="1200" b="0" i="0" kern="1200" dirty="0">
                <a:solidFill>
                  <a:schemeClr val="tx1"/>
                </a:solidFill>
                <a:effectLst/>
                <a:latin typeface="+mn-lt"/>
                <a:ea typeface="+mn-ea"/>
                <a:cs typeface="+mn-cs"/>
              </a:rPr>
              <a:t> of </a:t>
            </a:r>
            <a:r>
              <a:rPr lang="es-ES" sz="1200" b="0" i="0" kern="1200" dirty="0" err="1">
                <a:solidFill>
                  <a:schemeClr val="tx1"/>
                </a:solidFill>
                <a:effectLst/>
                <a:latin typeface="+mn-lt"/>
                <a:ea typeface="+mn-ea"/>
                <a:cs typeface="+mn-cs"/>
              </a:rPr>
              <a:t>poverty</a:t>
            </a:r>
            <a:r>
              <a:rPr lang="es-ES" sz="1200" b="0" i="0" kern="1200" dirty="0">
                <a:solidFill>
                  <a:schemeClr val="tx1"/>
                </a:solidFill>
                <a:effectLst/>
                <a:latin typeface="+mn-lt"/>
                <a:ea typeface="+mn-ea"/>
                <a:cs typeface="+mn-cs"/>
              </a:rPr>
              <a:t> are </a:t>
            </a:r>
            <a:r>
              <a:rPr lang="es-ES" sz="1200" b="0" i="0" kern="1200" dirty="0" err="1">
                <a:solidFill>
                  <a:schemeClr val="tx1"/>
                </a:solidFill>
                <a:effectLst/>
                <a:latin typeface="+mn-lt"/>
                <a:ea typeface="+mn-ea"/>
                <a:cs typeface="+mn-cs"/>
              </a:rPr>
              <a:t>women</a:t>
            </a:r>
            <a:r>
              <a:rPr lang="es-ES" sz="1200" b="0" i="0" kern="1200" dirty="0">
                <a:solidFill>
                  <a:schemeClr val="tx1"/>
                </a:solidFill>
                <a:effectLst/>
                <a:latin typeface="+mn-lt"/>
                <a:ea typeface="+mn-ea"/>
                <a:cs typeface="+mn-cs"/>
              </a:rPr>
              <a:t>. In </a:t>
            </a:r>
            <a:r>
              <a:rPr lang="es-ES" sz="1200" b="0" i="0" kern="1200" dirty="0" err="1">
                <a:solidFill>
                  <a:schemeClr val="tx1"/>
                </a:solidFill>
                <a:effectLst/>
                <a:latin typeface="+mn-lt"/>
                <a:ea typeface="+mn-ea"/>
                <a:cs typeface="+mn-cs"/>
              </a:rPr>
              <a:t>urban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areas</a:t>
            </a:r>
            <a:r>
              <a:rPr lang="es-ES" sz="1200" b="0" i="0" kern="1200" dirty="0">
                <a:solidFill>
                  <a:schemeClr val="tx1"/>
                </a:solidFill>
                <a:effectLst/>
                <a:latin typeface="+mn-lt"/>
                <a:ea typeface="+mn-ea"/>
                <a:cs typeface="+mn-cs"/>
              </a:rPr>
              <a:t>, 40 per cent of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poorest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households</a:t>
            </a:r>
            <a:r>
              <a:rPr lang="es-ES" sz="1200" b="0" i="0" kern="1200" dirty="0">
                <a:solidFill>
                  <a:schemeClr val="tx1"/>
                </a:solidFill>
                <a:effectLst/>
                <a:latin typeface="+mn-lt"/>
                <a:ea typeface="+mn-ea"/>
                <a:cs typeface="+mn-cs"/>
              </a:rPr>
              <a:t> are </a:t>
            </a:r>
            <a:r>
              <a:rPr lang="es-ES" sz="1200" b="0" i="0" kern="1200" dirty="0" err="1">
                <a:solidFill>
                  <a:schemeClr val="tx1"/>
                </a:solidFill>
                <a:effectLst/>
                <a:latin typeface="+mn-lt"/>
                <a:ea typeface="+mn-ea"/>
                <a:cs typeface="+mn-cs"/>
              </a:rPr>
              <a:t>headed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by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women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Women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predominate</a:t>
            </a:r>
            <a:r>
              <a:rPr lang="es-ES" sz="1200" b="0" i="0" kern="1200" dirty="0">
                <a:solidFill>
                  <a:schemeClr val="tx1"/>
                </a:solidFill>
                <a:effectLst/>
                <a:latin typeface="+mn-lt"/>
                <a:ea typeface="+mn-ea"/>
                <a:cs typeface="+mn-cs"/>
              </a:rPr>
              <a:t> in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world's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food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production</a:t>
            </a:r>
            <a:r>
              <a:rPr lang="es-ES" sz="1200" b="0" i="0" kern="1200" dirty="0">
                <a:solidFill>
                  <a:schemeClr val="tx1"/>
                </a:solidFill>
                <a:effectLst/>
                <a:latin typeface="+mn-lt"/>
                <a:ea typeface="+mn-ea"/>
                <a:cs typeface="+mn-cs"/>
              </a:rPr>
              <a:t> (50-80 per cent), </a:t>
            </a:r>
            <a:r>
              <a:rPr lang="es-ES" sz="1200" b="0" i="0" kern="1200" dirty="0" err="1">
                <a:solidFill>
                  <a:schemeClr val="tx1"/>
                </a:solidFill>
                <a:effectLst/>
                <a:latin typeface="+mn-lt"/>
                <a:ea typeface="+mn-ea"/>
                <a:cs typeface="+mn-cs"/>
              </a:rPr>
              <a:t>but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own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less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than</a:t>
            </a:r>
            <a:r>
              <a:rPr lang="es-ES" sz="1200" b="0" i="0" kern="1200" dirty="0">
                <a:solidFill>
                  <a:schemeClr val="tx1"/>
                </a:solidFill>
                <a:effectLst/>
                <a:latin typeface="+mn-lt"/>
                <a:ea typeface="+mn-ea"/>
                <a:cs typeface="+mn-cs"/>
              </a:rPr>
              <a:t> 10 per cent of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land</a:t>
            </a:r>
            <a:r>
              <a:rPr lang="es-ES" sz="1200" b="0" i="0" kern="1200" dirty="0">
                <a:solidFill>
                  <a:schemeClr val="tx1"/>
                </a:solidFill>
                <a:effectLst/>
                <a:latin typeface="+mn-lt"/>
                <a:ea typeface="+mn-ea"/>
                <a:cs typeface="+mn-cs"/>
              </a:rPr>
              <a:t>.</a:t>
            </a:r>
          </a:p>
          <a:p>
            <a:r>
              <a:rPr lang="es-ES" sz="1200" b="0" i="0" kern="1200" dirty="0" err="1">
                <a:solidFill>
                  <a:schemeClr val="tx1"/>
                </a:solidFill>
                <a:effectLst/>
                <a:latin typeface="+mn-lt"/>
                <a:ea typeface="+mn-ea"/>
                <a:cs typeface="+mn-cs"/>
              </a:rPr>
              <a:t>Women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represent</a:t>
            </a:r>
            <a:r>
              <a:rPr lang="es-ES" sz="1200" b="0" i="0" kern="1200" dirty="0">
                <a:solidFill>
                  <a:schemeClr val="tx1"/>
                </a:solidFill>
                <a:effectLst/>
                <a:latin typeface="+mn-lt"/>
                <a:ea typeface="+mn-ea"/>
                <a:cs typeface="+mn-cs"/>
              </a:rPr>
              <a:t> a </a:t>
            </a:r>
            <a:r>
              <a:rPr lang="es-ES" sz="1200" b="0" i="0" kern="1200" dirty="0" err="1">
                <a:solidFill>
                  <a:schemeClr val="tx1"/>
                </a:solidFill>
                <a:effectLst/>
                <a:latin typeface="+mn-lt"/>
                <a:ea typeface="+mn-ea"/>
                <a:cs typeface="+mn-cs"/>
              </a:rPr>
              <a:t>high</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percentage</a:t>
            </a:r>
            <a:r>
              <a:rPr lang="es-ES" sz="1200" b="0" i="0" kern="1200" dirty="0">
                <a:solidFill>
                  <a:schemeClr val="tx1"/>
                </a:solidFill>
                <a:effectLst/>
                <a:latin typeface="+mn-lt"/>
                <a:ea typeface="+mn-ea"/>
                <a:cs typeface="+mn-cs"/>
              </a:rPr>
              <a:t> of </a:t>
            </a:r>
            <a:r>
              <a:rPr lang="es-ES" sz="1200" b="0" i="0" kern="1200" dirty="0" err="1">
                <a:solidFill>
                  <a:schemeClr val="tx1"/>
                </a:solidFill>
                <a:effectLst/>
                <a:latin typeface="+mn-lt"/>
                <a:ea typeface="+mn-ea"/>
                <a:cs typeface="+mn-cs"/>
              </a:rPr>
              <a:t>poor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communities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that</a:t>
            </a:r>
            <a:r>
              <a:rPr lang="es-ES" sz="1200" b="0" i="0" kern="1200" dirty="0">
                <a:solidFill>
                  <a:schemeClr val="tx1"/>
                </a:solidFill>
                <a:effectLst/>
                <a:latin typeface="+mn-lt"/>
                <a:ea typeface="+mn-ea"/>
                <a:cs typeface="+mn-cs"/>
              </a:rPr>
              <a:t> are </a:t>
            </a:r>
            <a:r>
              <a:rPr lang="es-ES" sz="1200" b="0" i="0" kern="1200" dirty="0" err="1">
                <a:solidFill>
                  <a:schemeClr val="tx1"/>
                </a:solidFill>
                <a:effectLst/>
                <a:latin typeface="+mn-lt"/>
                <a:ea typeface="+mn-ea"/>
                <a:cs typeface="+mn-cs"/>
              </a:rPr>
              <a:t>highly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dependent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on</a:t>
            </a:r>
            <a:r>
              <a:rPr lang="es-ES" sz="1200" b="0" i="0" kern="1200" dirty="0">
                <a:solidFill>
                  <a:schemeClr val="tx1"/>
                </a:solidFill>
                <a:effectLst/>
                <a:latin typeface="+mn-lt"/>
                <a:ea typeface="+mn-ea"/>
                <a:cs typeface="+mn-cs"/>
              </a:rPr>
              <a:t> local natural </a:t>
            </a:r>
            <a:r>
              <a:rPr lang="es-ES" sz="1200" b="0" i="0" kern="1200" dirty="0" err="1">
                <a:solidFill>
                  <a:schemeClr val="tx1"/>
                </a:solidFill>
                <a:effectLst/>
                <a:latin typeface="+mn-lt"/>
                <a:ea typeface="+mn-ea"/>
                <a:cs typeface="+mn-cs"/>
              </a:rPr>
              <a:t>resources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for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their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livelihood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particularly</a:t>
            </a:r>
            <a:r>
              <a:rPr lang="es-ES" sz="1200" b="0" i="0" kern="1200" dirty="0">
                <a:solidFill>
                  <a:schemeClr val="tx1"/>
                </a:solidFill>
                <a:effectLst/>
                <a:latin typeface="+mn-lt"/>
                <a:ea typeface="+mn-ea"/>
                <a:cs typeface="+mn-cs"/>
              </a:rPr>
              <a:t> in rural </a:t>
            </a:r>
            <a:r>
              <a:rPr lang="es-ES" sz="1200" b="0" i="0" kern="1200" dirty="0" err="1">
                <a:solidFill>
                  <a:schemeClr val="tx1"/>
                </a:solidFill>
                <a:effectLst/>
                <a:latin typeface="+mn-lt"/>
                <a:ea typeface="+mn-ea"/>
                <a:cs typeface="+mn-cs"/>
              </a:rPr>
              <a:t>areas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where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shoulder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major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responsibility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for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household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water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supply</a:t>
            </a:r>
            <a:r>
              <a:rPr lang="es-ES" sz="1200" b="0" i="0" kern="1200" dirty="0">
                <a:solidFill>
                  <a:schemeClr val="tx1"/>
                </a:solidFill>
                <a:effectLst/>
                <a:latin typeface="+mn-lt"/>
                <a:ea typeface="+mn-ea"/>
                <a:cs typeface="+mn-cs"/>
              </a:rPr>
              <a:t> and </a:t>
            </a:r>
            <a:r>
              <a:rPr lang="es-ES" sz="1200" b="0" i="0" kern="1200" dirty="0" err="1">
                <a:solidFill>
                  <a:schemeClr val="tx1"/>
                </a:solidFill>
                <a:effectLst/>
                <a:latin typeface="+mn-lt"/>
                <a:ea typeface="+mn-ea"/>
                <a:cs typeface="+mn-cs"/>
              </a:rPr>
              <a:t>energy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for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cooking</a:t>
            </a:r>
            <a:r>
              <a:rPr lang="es-ES" sz="1200" b="0" i="0" kern="1200" dirty="0">
                <a:solidFill>
                  <a:schemeClr val="tx1"/>
                </a:solidFill>
                <a:effectLst/>
                <a:latin typeface="+mn-lt"/>
                <a:ea typeface="+mn-ea"/>
                <a:cs typeface="+mn-cs"/>
              </a:rPr>
              <a:t> and </a:t>
            </a:r>
            <a:r>
              <a:rPr lang="es-ES" sz="1200" b="0" i="0" kern="1200" dirty="0" err="1">
                <a:solidFill>
                  <a:schemeClr val="tx1"/>
                </a:solidFill>
                <a:effectLst/>
                <a:latin typeface="+mn-lt"/>
                <a:ea typeface="+mn-ea"/>
                <a:cs typeface="+mn-cs"/>
              </a:rPr>
              <a:t>heating</a:t>
            </a:r>
            <a:r>
              <a:rPr lang="es-ES" sz="1200" b="0" i="0" kern="1200" dirty="0">
                <a:solidFill>
                  <a:schemeClr val="tx1"/>
                </a:solidFill>
                <a:effectLst/>
                <a:latin typeface="+mn-lt"/>
                <a:ea typeface="+mn-ea"/>
                <a:cs typeface="+mn-cs"/>
              </a:rPr>
              <a:t>, as </a:t>
            </a:r>
            <a:r>
              <a:rPr lang="es-ES" sz="1200" b="0" i="0" kern="1200" dirty="0" err="1">
                <a:solidFill>
                  <a:schemeClr val="tx1"/>
                </a:solidFill>
                <a:effectLst/>
                <a:latin typeface="+mn-lt"/>
                <a:ea typeface="+mn-ea"/>
                <a:cs typeface="+mn-cs"/>
              </a:rPr>
              <a:t>well</a:t>
            </a:r>
            <a:r>
              <a:rPr lang="es-ES" sz="1200" b="0" i="0" kern="1200" dirty="0">
                <a:solidFill>
                  <a:schemeClr val="tx1"/>
                </a:solidFill>
                <a:effectLst/>
                <a:latin typeface="+mn-lt"/>
                <a:ea typeface="+mn-ea"/>
                <a:cs typeface="+mn-cs"/>
              </a:rPr>
              <a:t> as </a:t>
            </a:r>
            <a:r>
              <a:rPr lang="es-ES" sz="1200" b="0" i="0" kern="1200" dirty="0" err="1">
                <a:solidFill>
                  <a:schemeClr val="tx1"/>
                </a:solidFill>
                <a:effectLst/>
                <a:latin typeface="+mn-lt"/>
                <a:ea typeface="+mn-ea"/>
                <a:cs typeface="+mn-cs"/>
              </a:rPr>
              <a:t>for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food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security</a:t>
            </a:r>
            <a:r>
              <a:rPr lang="es-ES" sz="1200" b="0" i="0" kern="1200" dirty="0">
                <a:solidFill>
                  <a:schemeClr val="tx1"/>
                </a:solidFill>
                <a:effectLst/>
                <a:latin typeface="+mn-lt"/>
                <a:ea typeface="+mn-ea"/>
                <a:cs typeface="+mn-cs"/>
              </a:rPr>
              <a:t>.</a:t>
            </a:r>
          </a:p>
          <a:p>
            <a:endParaRPr lang="es-ES" sz="1200" b="0" i="0" kern="1200" dirty="0">
              <a:solidFill>
                <a:schemeClr val="tx1"/>
              </a:solidFill>
              <a:effectLst/>
              <a:latin typeface="+mn-lt"/>
              <a:ea typeface="+mn-ea"/>
              <a:cs typeface="+mn-cs"/>
            </a:endParaRPr>
          </a:p>
          <a:p>
            <a:r>
              <a:rPr lang="es-ES" sz="1200" b="0" i="0" kern="1200" dirty="0" err="1">
                <a:solidFill>
                  <a:schemeClr val="tx1"/>
                </a:solidFill>
                <a:effectLst/>
                <a:latin typeface="+mn-lt"/>
                <a:ea typeface="+mn-ea"/>
                <a:cs typeface="+mn-cs"/>
              </a:rPr>
              <a:t>Women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have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limited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access</a:t>
            </a:r>
            <a:r>
              <a:rPr lang="es-ES" sz="1200" b="0" i="0" kern="1200" dirty="0">
                <a:solidFill>
                  <a:schemeClr val="tx1"/>
                </a:solidFill>
                <a:effectLst/>
                <a:latin typeface="+mn-lt"/>
                <a:ea typeface="+mn-ea"/>
                <a:cs typeface="+mn-cs"/>
              </a:rPr>
              <a:t> to and control of </a:t>
            </a:r>
            <a:r>
              <a:rPr lang="es-ES" sz="1200" b="0" i="0" kern="1200" dirty="0" err="1">
                <a:solidFill>
                  <a:schemeClr val="tx1"/>
                </a:solidFill>
                <a:effectLst/>
                <a:latin typeface="+mn-lt"/>
                <a:ea typeface="+mn-ea"/>
                <a:cs typeface="+mn-cs"/>
              </a:rPr>
              <a:t>environmental</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goods</a:t>
            </a:r>
            <a:r>
              <a:rPr lang="es-ES" sz="1200" b="0" i="0" kern="1200" dirty="0">
                <a:solidFill>
                  <a:schemeClr val="tx1"/>
                </a:solidFill>
                <a:effectLst/>
                <a:latin typeface="+mn-lt"/>
                <a:ea typeface="+mn-ea"/>
                <a:cs typeface="+mn-cs"/>
              </a:rPr>
              <a:t> and </a:t>
            </a:r>
            <a:r>
              <a:rPr lang="es-ES" sz="1200" b="0" i="0" kern="1200" dirty="0" err="1">
                <a:solidFill>
                  <a:schemeClr val="tx1"/>
                </a:solidFill>
                <a:effectLst/>
                <a:latin typeface="+mn-lt"/>
                <a:ea typeface="+mn-ea"/>
                <a:cs typeface="+mn-cs"/>
              </a:rPr>
              <a:t>services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have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negligible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participation</a:t>
            </a:r>
            <a:r>
              <a:rPr lang="es-ES" sz="1200" b="0" i="0" kern="1200" dirty="0">
                <a:solidFill>
                  <a:schemeClr val="tx1"/>
                </a:solidFill>
                <a:effectLst/>
                <a:latin typeface="+mn-lt"/>
                <a:ea typeface="+mn-ea"/>
                <a:cs typeface="+mn-cs"/>
              </a:rPr>
              <a:t> in </a:t>
            </a:r>
            <a:r>
              <a:rPr lang="es-ES" sz="1200" b="0" i="0" kern="1200" dirty="0" err="1">
                <a:solidFill>
                  <a:schemeClr val="tx1"/>
                </a:solidFill>
                <a:effectLst/>
                <a:latin typeface="+mn-lt"/>
                <a:ea typeface="+mn-ea"/>
                <a:cs typeface="+mn-cs"/>
              </a:rPr>
              <a:t>decision-making</a:t>
            </a:r>
            <a:r>
              <a:rPr lang="es-ES" sz="1200" b="0" i="0" kern="1200" dirty="0">
                <a:solidFill>
                  <a:schemeClr val="tx1"/>
                </a:solidFill>
                <a:effectLst/>
                <a:latin typeface="+mn-lt"/>
                <a:ea typeface="+mn-ea"/>
                <a:cs typeface="+mn-cs"/>
              </a:rPr>
              <a:t>, and are </a:t>
            </a:r>
            <a:r>
              <a:rPr lang="es-ES" sz="1200" b="0" i="0" kern="1200" dirty="0" err="1">
                <a:solidFill>
                  <a:schemeClr val="tx1"/>
                </a:solidFill>
                <a:effectLst/>
                <a:latin typeface="+mn-lt"/>
                <a:ea typeface="+mn-ea"/>
                <a:cs typeface="+mn-cs"/>
              </a:rPr>
              <a:t>not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involved</a:t>
            </a:r>
            <a:r>
              <a:rPr lang="es-ES" sz="1200" b="0" i="0" kern="1200" dirty="0">
                <a:solidFill>
                  <a:schemeClr val="tx1"/>
                </a:solidFill>
                <a:effectLst/>
                <a:latin typeface="+mn-lt"/>
                <a:ea typeface="+mn-ea"/>
                <a:cs typeface="+mn-cs"/>
              </a:rPr>
              <a:t> in </a:t>
            </a:r>
            <a:r>
              <a:rPr lang="es-ES" sz="1200" b="0" i="0" kern="1200" dirty="0" err="1">
                <a:solidFill>
                  <a:schemeClr val="tx1"/>
                </a:solidFill>
                <a:effectLst/>
                <a:latin typeface="+mn-lt"/>
                <a:ea typeface="+mn-ea"/>
                <a:cs typeface="+mn-cs"/>
              </a:rPr>
              <a:t>the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distribution</a:t>
            </a:r>
            <a:r>
              <a:rPr lang="es-ES" sz="1200" b="0" i="0" kern="1200" dirty="0">
                <a:solidFill>
                  <a:schemeClr val="tx1"/>
                </a:solidFill>
                <a:effectLst/>
                <a:latin typeface="+mn-lt"/>
                <a:ea typeface="+mn-ea"/>
                <a:cs typeface="+mn-cs"/>
              </a:rPr>
              <a:t> of </a:t>
            </a:r>
            <a:r>
              <a:rPr lang="es-ES" sz="1200" b="0" i="0" kern="1200" dirty="0" err="1">
                <a:solidFill>
                  <a:schemeClr val="tx1"/>
                </a:solidFill>
                <a:effectLst/>
                <a:latin typeface="+mn-lt"/>
                <a:ea typeface="+mn-ea"/>
                <a:cs typeface="+mn-cs"/>
              </a:rPr>
              <a:t>environment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management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benefits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Consequently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women</a:t>
            </a:r>
            <a:r>
              <a:rPr lang="es-ES" sz="1200" b="0" i="0" kern="1200" dirty="0">
                <a:solidFill>
                  <a:schemeClr val="tx1"/>
                </a:solidFill>
                <a:effectLst/>
                <a:latin typeface="+mn-lt"/>
                <a:ea typeface="+mn-ea"/>
                <a:cs typeface="+mn-cs"/>
              </a:rPr>
              <a:t> are </a:t>
            </a:r>
            <a:r>
              <a:rPr lang="es-ES" sz="1200" b="0" i="0" kern="1200" dirty="0" err="1">
                <a:solidFill>
                  <a:schemeClr val="tx1"/>
                </a:solidFill>
                <a:effectLst/>
                <a:latin typeface="+mn-lt"/>
                <a:ea typeface="+mn-ea"/>
                <a:cs typeface="+mn-cs"/>
              </a:rPr>
              <a:t>less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able</a:t>
            </a:r>
            <a:r>
              <a:rPr lang="es-ES" sz="1200" b="0" i="0" kern="1200" dirty="0">
                <a:solidFill>
                  <a:schemeClr val="tx1"/>
                </a:solidFill>
                <a:effectLst/>
                <a:latin typeface="+mn-lt"/>
                <a:ea typeface="+mn-ea"/>
                <a:cs typeface="+mn-cs"/>
              </a:rPr>
              <a:t> to </a:t>
            </a:r>
            <a:r>
              <a:rPr lang="es-ES" sz="1200" b="0" i="0" kern="1200" dirty="0" err="1">
                <a:solidFill>
                  <a:schemeClr val="tx1"/>
                </a:solidFill>
                <a:effectLst/>
                <a:latin typeface="+mn-lt"/>
                <a:ea typeface="+mn-ea"/>
                <a:cs typeface="+mn-cs"/>
              </a:rPr>
              <a:t>confront</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climate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change</a:t>
            </a:r>
            <a:r>
              <a:rPr lang="es-ES" sz="1200" b="0" i="0" kern="1200" dirty="0">
                <a:solidFill>
                  <a:schemeClr val="tx1"/>
                </a:solidFill>
                <a:effectLst/>
                <a:latin typeface="+mn-lt"/>
                <a:ea typeface="+mn-ea"/>
                <a:cs typeface="+mn-cs"/>
              </a:rPr>
              <a:t>.</a:t>
            </a:r>
          </a:p>
          <a:p>
            <a:br>
              <a:rPr lang="es-ES" dirty="0"/>
            </a:br>
            <a:r>
              <a:rPr lang="es-ES" sz="1200" b="0" i="0" kern="1200" dirty="0" err="1">
                <a:solidFill>
                  <a:schemeClr val="tx1"/>
                </a:solidFill>
                <a:effectLst/>
                <a:latin typeface="+mn-lt"/>
                <a:ea typeface="+mn-ea"/>
                <a:cs typeface="+mn-cs"/>
              </a:rPr>
              <a:t>During</a:t>
            </a:r>
            <a:r>
              <a:rPr lang="es-ES" sz="1200" b="0" i="0" kern="1200" dirty="0">
                <a:solidFill>
                  <a:schemeClr val="tx1"/>
                </a:solidFill>
                <a:effectLst/>
                <a:latin typeface="+mn-lt"/>
                <a:ea typeface="+mn-ea"/>
                <a:cs typeface="+mn-cs"/>
              </a:rPr>
              <a:t> extreme </a:t>
            </a:r>
            <a:r>
              <a:rPr lang="es-ES" sz="1200" b="0" i="0" kern="1200" dirty="0" err="1">
                <a:solidFill>
                  <a:schemeClr val="tx1"/>
                </a:solidFill>
                <a:effectLst/>
                <a:latin typeface="+mn-lt"/>
                <a:ea typeface="+mn-ea"/>
                <a:cs typeface="+mn-cs"/>
              </a:rPr>
              <a:t>weather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such</a:t>
            </a:r>
            <a:r>
              <a:rPr lang="es-ES" sz="1200" b="0" i="0" kern="1200" dirty="0">
                <a:solidFill>
                  <a:schemeClr val="tx1"/>
                </a:solidFill>
                <a:effectLst/>
                <a:latin typeface="+mn-lt"/>
                <a:ea typeface="+mn-ea"/>
                <a:cs typeface="+mn-cs"/>
              </a:rPr>
              <a:t> as </a:t>
            </a:r>
            <a:r>
              <a:rPr lang="es-ES" sz="1200" b="0" i="0" kern="1200" dirty="0" err="1">
                <a:solidFill>
                  <a:schemeClr val="tx1"/>
                </a:solidFill>
                <a:effectLst/>
                <a:latin typeface="+mn-lt"/>
                <a:ea typeface="+mn-ea"/>
                <a:cs typeface="+mn-cs"/>
              </a:rPr>
              <a:t>droughts</a:t>
            </a:r>
            <a:r>
              <a:rPr lang="es-ES" sz="1200" b="0" i="0" kern="1200" dirty="0">
                <a:solidFill>
                  <a:schemeClr val="tx1"/>
                </a:solidFill>
                <a:effectLst/>
                <a:latin typeface="+mn-lt"/>
                <a:ea typeface="+mn-ea"/>
                <a:cs typeface="+mn-cs"/>
              </a:rPr>
              <a:t> and </a:t>
            </a:r>
            <a:r>
              <a:rPr lang="es-ES" sz="1200" b="0" i="0" kern="1200" dirty="0" err="1">
                <a:solidFill>
                  <a:schemeClr val="tx1"/>
                </a:solidFill>
                <a:effectLst/>
                <a:latin typeface="+mn-lt"/>
                <a:ea typeface="+mn-ea"/>
                <a:cs typeface="+mn-cs"/>
              </a:rPr>
              <a:t>floods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women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tend</a:t>
            </a:r>
            <a:r>
              <a:rPr lang="es-ES" sz="1200" b="0" i="0" kern="1200" dirty="0">
                <a:solidFill>
                  <a:schemeClr val="tx1"/>
                </a:solidFill>
                <a:effectLst/>
                <a:latin typeface="+mn-lt"/>
                <a:ea typeface="+mn-ea"/>
                <a:cs typeface="+mn-cs"/>
              </a:rPr>
              <a:t> to </a:t>
            </a:r>
            <a:r>
              <a:rPr lang="es-ES" sz="1200" b="0" i="0" kern="1200" dirty="0" err="1">
                <a:solidFill>
                  <a:schemeClr val="tx1"/>
                </a:solidFill>
                <a:effectLst/>
                <a:latin typeface="+mn-lt"/>
                <a:ea typeface="+mn-ea"/>
                <a:cs typeface="+mn-cs"/>
              </a:rPr>
              <a:t>work</a:t>
            </a:r>
            <a:r>
              <a:rPr lang="es-ES" sz="1200" b="0" i="0" kern="1200" dirty="0">
                <a:solidFill>
                  <a:schemeClr val="tx1"/>
                </a:solidFill>
                <a:effectLst/>
                <a:latin typeface="+mn-lt"/>
                <a:ea typeface="+mn-ea"/>
                <a:cs typeface="+mn-cs"/>
              </a:rPr>
              <a:t> more to </a:t>
            </a:r>
            <a:r>
              <a:rPr lang="es-ES" sz="1200" b="0" i="0" kern="1200" dirty="0" err="1">
                <a:solidFill>
                  <a:schemeClr val="tx1"/>
                </a:solidFill>
                <a:effectLst/>
                <a:latin typeface="+mn-lt"/>
                <a:ea typeface="+mn-ea"/>
                <a:cs typeface="+mn-cs"/>
              </a:rPr>
              <a:t>secure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household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livelihoods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This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will</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leave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less</a:t>
            </a:r>
            <a:r>
              <a:rPr lang="es-ES" sz="1200" b="0" i="0" kern="1200" dirty="0">
                <a:solidFill>
                  <a:schemeClr val="tx1"/>
                </a:solidFill>
                <a:effectLst/>
                <a:latin typeface="+mn-lt"/>
                <a:ea typeface="+mn-ea"/>
                <a:cs typeface="+mn-cs"/>
              </a:rPr>
              <a:t> time </a:t>
            </a:r>
            <a:r>
              <a:rPr lang="es-ES" sz="1200" b="0" i="0" kern="1200" dirty="0" err="1">
                <a:solidFill>
                  <a:schemeClr val="tx1"/>
                </a:solidFill>
                <a:effectLst/>
                <a:latin typeface="+mn-lt"/>
                <a:ea typeface="+mn-ea"/>
                <a:cs typeface="+mn-cs"/>
              </a:rPr>
              <a:t>for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women</a:t>
            </a:r>
            <a:r>
              <a:rPr lang="es-ES" sz="1200" b="0" i="0" kern="1200" dirty="0">
                <a:solidFill>
                  <a:schemeClr val="tx1"/>
                </a:solidFill>
                <a:effectLst/>
                <a:latin typeface="+mn-lt"/>
                <a:ea typeface="+mn-ea"/>
                <a:cs typeface="+mn-cs"/>
              </a:rPr>
              <a:t> to </a:t>
            </a:r>
            <a:r>
              <a:rPr lang="es-ES" sz="1200" b="0" i="0" kern="1200" dirty="0" err="1">
                <a:solidFill>
                  <a:schemeClr val="tx1"/>
                </a:solidFill>
                <a:effectLst/>
                <a:latin typeface="+mn-lt"/>
                <a:ea typeface="+mn-ea"/>
                <a:cs typeface="+mn-cs"/>
              </a:rPr>
              <a:t>access</a:t>
            </a:r>
            <a:r>
              <a:rPr lang="es-ES" sz="1200" b="0" i="0" kern="1200" dirty="0">
                <a:solidFill>
                  <a:schemeClr val="tx1"/>
                </a:solidFill>
                <a:effectLst/>
                <a:latin typeface="+mn-lt"/>
                <a:ea typeface="+mn-ea"/>
                <a:cs typeface="+mn-cs"/>
              </a:rPr>
              <a:t> training and </a:t>
            </a:r>
            <a:r>
              <a:rPr lang="es-ES" sz="1200" b="0" i="0" kern="1200" dirty="0" err="1">
                <a:solidFill>
                  <a:schemeClr val="tx1"/>
                </a:solidFill>
                <a:effectLst/>
                <a:latin typeface="+mn-lt"/>
                <a:ea typeface="+mn-ea"/>
                <a:cs typeface="+mn-cs"/>
              </a:rPr>
              <a:t>education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develop</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skills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or</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earn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income</a:t>
            </a:r>
            <a:r>
              <a:rPr lang="es-ES" sz="1200" b="0" i="0" kern="1200" dirty="0">
                <a:solidFill>
                  <a:schemeClr val="tx1"/>
                </a:solidFill>
                <a:effectLst/>
                <a:latin typeface="+mn-lt"/>
                <a:ea typeface="+mn-ea"/>
                <a:cs typeface="+mn-cs"/>
              </a:rPr>
              <a:t>. In </a:t>
            </a:r>
            <a:r>
              <a:rPr lang="es-ES" sz="1200" b="0" i="0" kern="1200" dirty="0" err="1">
                <a:solidFill>
                  <a:schemeClr val="tx1"/>
                </a:solidFill>
                <a:effectLst/>
                <a:latin typeface="+mn-lt"/>
                <a:ea typeface="+mn-ea"/>
                <a:cs typeface="+mn-cs"/>
              </a:rPr>
              <a:t>Africa</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female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illiteracy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rates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were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over</a:t>
            </a:r>
            <a:r>
              <a:rPr lang="es-ES" sz="1200" b="0" i="0" kern="1200" dirty="0">
                <a:solidFill>
                  <a:schemeClr val="tx1"/>
                </a:solidFill>
                <a:effectLst/>
                <a:latin typeface="+mn-lt"/>
                <a:ea typeface="+mn-ea"/>
                <a:cs typeface="+mn-cs"/>
              </a:rPr>
              <a:t> 55 per cent in 2000, </a:t>
            </a:r>
            <a:r>
              <a:rPr lang="es-ES" sz="1200" b="0" i="0" kern="1200" dirty="0" err="1">
                <a:solidFill>
                  <a:schemeClr val="tx1"/>
                </a:solidFill>
                <a:effectLst/>
                <a:latin typeface="+mn-lt"/>
                <a:ea typeface="+mn-ea"/>
                <a:cs typeface="+mn-cs"/>
              </a:rPr>
              <a:t>compared</a:t>
            </a:r>
            <a:r>
              <a:rPr lang="es-ES" sz="1200" b="0" i="0" kern="1200" dirty="0">
                <a:solidFill>
                  <a:schemeClr val="tx1"/>
                </a:solidFill>
                <a:effectLst/>
                <a:latin typeface="+mn-lt"/>
                <a:ea typeface="+mn-ea"/>
                <a:cs typeface="+mn-cs"/>
              </a:rPr>
              <a:t> to 41 per cent </a:t>
            </a:r>
            <a:r>
              <a:rPr lang="es-ES" sz="1200" b="0" i="0" kern="1200" dirty="0" err="1">
                <a:solidFill>
                  <a:schemeClr val="tx1"/>
                </a:solidFill>
                <a:effectLst/>
                <a:latin typeface="+mn-lt"/>
                <a:ea typeface="+mn-ea"/>
                <a:cs typeface="+mn-cs"/>
              </a:rPr>
              <a:t>for</a:t>
            </a:r>
            <a:r>
              <a:rPr lang="es-ES" sz="1200" b="0" i="0" kern="1200" dirty="0">
                <a:solidFill>
                  <a:schemeClr val="tx1"/>
                </a:solidFill>
                <a:effectLst/>
                <a:latin typeface="+mn-lt"/>
                <a:ea typeface="+mn-ea"/>
                <a:cs typeface="+mn-cs"/>
              </a:rPr>
              <a:t> men.</a:t>
            </a:r>
            <a:r>
              <a:rPr lang="es-ES" sz="1200" b="0" i="0" kern="1200" baseline="30000" dirty="0">
                <a:solidFill>
                  <a:schemeClr val="tx1"/>
                </a:solidFill>
                <a:effectLst/>
                <a:latin typeface="+mn-lt"/>
                <a:ea typeface="+mn-ea"/>
                <a:cs typeface="+mn-cs"/>
              </a:rPr>
              <a:t>4</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When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coupled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with</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inaccessibility</a:t>
            </a:r>
            <a:r>
              <a:rPr lang="es-ES" sz="1200" b="0" i="0" kern="1200" dirty="0">
                <a:solidFill>
                  <a:schemeClr val="tx1"/>
                </a:solidFill>
                <a:effectLst/>
                <a:latin typeface="+mn-lt"/>
                <a:ea typeface="+mn-ea"/>
                <a:cs typeface="+mn-cs"/>
              </a:rPr>
              <a:t> to </a:t>
            </a:r>
            <a:r>
              <a:rPr lang="es-ES" sz="1200" b="0" i="0" kern="1200" dirty="0" err="1">
                <a:solidFill>
                  <a:schemeClr val="tx1"/>
                </a:solidFill>
                <a:effectLst/>
                <a:latin typeface="+mn-lt"/>
                <a:ea typeface="+mn-ea"/>
                <a:cs typeface="+mn-cs"/>
              </a:rPr>
              <a:t>resources</a:t>
            </a:r>
            <a:r>
              <a:rPr lang="es-ES" sz="1200" b="0" i="0" kern="1200" dirty="0">
                <a:solidFill>
                  <a:schemeClr val="tx1"/>
                </a:solidFill>
                <a:effectLst/>
                <a:latin typeface="+mn-lt"/>
                <a:ea typeface="+mn-ea"/>
                <a:cs typeface="+mn-cs"/>
              </a:rPr>
              <a:t> and </a:t>
            </a:r>
            <a:r>
              <a:rPr lang="es-ES" sz="1200" b="0" i="0" kern="1200" dirty="0" err="1">
                <a:solidFill>
                  <a:schemeClr val="tx1"/>
                </a:solidFill>
                <a:effectLst/>
                <a:latin typeface="+mn-lt"/>
                <a:ea typeface="+mn-ea"/>
                <a:cs typeface="+mn-cs"/>
              </a:rPr>
              <a:t>decision-making</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processes</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limited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mobility</a:t>
            </a:r>
            <a:r>
              <a:rPr lang="es-ES" sz="1200" b="0" i="0" kern="1200" dirty="0">
                <a:solidFill>
                  <a:schemeClr val="tx1"/>
                </a:solidFill>
                <a:effectLst/>
                <a:latin typeface="+mn-lt"/>
                <a:ea typeface="+mn-ea"/>
                <a:cs typeface="+mn-cs"/>
              </a:rPr>
              <a:t> places </a:t>
            </a:r>
            <a:r>
              <a:rPr lang="es-ES" sz="1200" b="0" i="0" kern="1200" dirty="0" err="1">
                <a:solidFill>
                  <a:schemeClr val="tx1"/>
                </a:solidFill>
                <a:effectLst/>
                <a:latin typeface="+mn-lt"/>
                <a:ea typeface="+mn-ea"/>
                <a:cs typeface="+mn-cs"/>
              </a:rPr>
              <a:t>women</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where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they</a:t>
            </a:r>
            <a:r>
              <a:rPr lang="es-ES" sz="1200" b="0" i="0" kern="1200" dirty="0">
                <a:solidFill>
                  <a:schemeClr val="tx1"/>
                </a:solidFill>
                <a:effectLst/>
                <a:latin typeface="+mn-lt"/>
                <a:ea typeface="+mn-ea"/>
                <a:cs typeface="+mn-cs"/>
              </a:rPr>
              <a:t> are </a:t>
            </a:r>
            <a:r>
              <a:rPr lang="es-ES" sz="1200" b="0" i="0" kern="1200" dirty="0" err="1">
                <a:solidFill>
                  <a:schemeClr val="tx1"/>
                </a:solidFill>
                <a:effectLst/>
                <a:latin typeface="+mn-lt"/>
                <a:ea typeface="+mn-ea"/>
                <a:cs typeface="+mn-cs"/>
              </a:rPr>
              <a:t>disproportionately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affected</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by</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climate</a:t>
            </a:r>
            <a:r>
              <a:rPr lang="es-ES" sz="1200" b="0" i="0" kern="1200" dirty="0">
                <a:solidFill>
                  <a:schemeClr val="tx1"/>
                </a:solidFill>
                <a:effectLst/>
                <a:latin typeface="+mn-lt"/>
                <a:ea typeface="+mn-ea"/>
                <a:cs typeface="+mn-cs"/>
              </a:rPr>
              <a:t> </a:t>
            </a:r>
            <a:r>
              <a:rPr lang="es-ES" sz="1200" b="0" i="0" kern="1200" dirty="0" err="1">
                <a:solidFill>
                  <a:schemeClr val="tx1"/>
                </a:solidFill>
                <a:effectLst/>
                <a:latin typeface="+mn-lt"/>
                <a:ea typeface="+mn-ea"/>
                <a:cs typeface="+mn-cs"/>
              </a:rPr>
              <a:t>change</a:t>
            </a:r>
            <a:r>
              <a:rPr lang="es-ES" sz="1200" b="0" i="0" kern="1200" dirty="0">
                <a:solidFill>
                  <a:schemeClr val="tx1"/>
                </a:solidFill>
                <a:effectLst/>
                <a:latin typeface="+mn-lt"/>
                <a:ea typeface="+mn-ea"/>
                <a:cs typeface="+mn-cs"/>
              </a:rPr>
              <a:t>.</a:t>
            </a:r>
          </a:p>
          <a:p>
            <a:endParaRPr lang="es-ES" dirty="0"/>
          </a:p>
          <a:p>
            <a:pPr marL="0" indent="0">
              <a:buNone/>
            </a:pPr>
            <a:r>
              <a:rPr lang="en-GB" dirty="0"/>
              <a:t>From </a:t>
            </a:r>
            <a:r>
              <a:rPr lang="en-GB" dirty="0">
                <a:solidFill>
                  <a:srgbClr val="FF0000"/>
                </a:solidFill>
              </a:rPr>
              <a:t>UN(?) </a:t>
            </a:r>
            <a:r>
              <a:rPr lang="en-GB" dirty="0"/>
              <a:t>report:</a:t>
            </a:r>
          </a:p>
          <a:p>
            <a:r>
              <a:rPr lang="en-GB" dirty="0"/>
              <a:t>Women in Africa that have to travel longer distances to pick up water because of drought</a:t>
            </a:r>
          </a:p>
          <a:p>
            <a:pPr lvl="1"/>
            <a:r>
              <a:rPr lang="en-GB" dirty="0"/>
              <a:t>Gendered division of work implies that they bear the costs of climate change to a larger extend than men</a:t>
            </a:r>
          </a:p>
          <a:p>
            <a:br>
              <a:rPr lang="es-ES" dirty="0"/>
            </a:br>
            <a:endParaRPr lang="en-GB" dirty="0"/>
          </a:p>
        </p:txBody>
      </p:sp>
      <p:sp>
        <p:nvSpPr>
          <p:cNvPr id="4" name="Slide Number Placeholder 3"/>
          <p:cNvSpPr>
            <a:spLocks noGrp="1"/>
          </p:cNvSpPr>
          <p:nvPr>
            <p:ph type="sldNum" sz="quarter" idx="5"/>
          </p:nvPr>
        </p:nvSpPr>
        <p:spPr/>
        <p:txBody>
          <a:bodyPr/>
          <a:lstStyle/>
          <a:p>
            <a:fld id="{A32CBE1C-C4F8-4A1B-BA6E-48E4EB09B375}" type="slidenum">
              <a:rPr lang="es-ES" smtClean="0"/>
              <a:t>15</a:t>
            </a:fld>
            <a:endParaRPr lang="es-ES"/>
          </a:p>
        </p:txBody>
      </p:sp>
    </p:spTree>
    <p:extLst>
      <p:ext uri="{BB962C8B-B14F-4D97-AF65-F5344CB8AC3E}">
        <p14:creationId xmlns:p14="http://schemas.microsoft.com/office/powerpoint/2010/main" val="38633759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A32CBE1C-C4F8-4A1B-BA6E-48E4EB09B375}" type="slidenum">
              <a:rPr lang="es-ES" smtClean="0"/>
              <a:t>16</a:t>
            </a:fld>
            <a:endParaRPr lang="es-ES"/>
          </a:p>
        </p:txBody>
      </p:sp>
    </p:spTree>
    <p:extLst>
      <p:ext uri="{BB962C8B-B14F-4D97-AF65-F5344CB8AC3E}">
        <p14:creationId xmlns:p14="http://schemas.microsoft.com/office/powerpoint/2010/main" val="41262115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400" dirty="0"/>
              <a:t>S</a:t>
            </a:r>
            <a:r>
              <a:rPr lang="es-ES" sz="1400" dirty="0" err="1"/>
              <a:t>ee</a:t>
            </a:r>
            <a:r>
              <a:rPr lang="es-ES" sz="1400" dirty="0"/>
              <a:t>: </a:t>
            </a:r>
            <a:r>
              <a:rPr lang="en-US" sz="1400" dirty="0" err="1"/>
              <a:t>Zografos</a:t>
            </a:r>
            <a:r>
              <a:rPr lang="en-US" sz="1400" dirty="0"/>
              <a:t>, C. and </a:t>
            </a:r>
            <a:r>
              <a:rPr lang="en-US" sz="1400" dirty="0" err="1"/>
              <a:t>Martínez-Alier</a:t>
            </a:r>
            <a:r>
              <a:rPr lang="en-US" sz="1400" dirty="0"/>
              <a:t>, J., 2009. The politics of landscape value: a case study of wind farm conflict in rural Catalonia. Environment and Planning A, 41(7), pp.1726-1744.</a:t>
            </a:r>
            <a:endParaRPr lang="es-ES" sz="1400" dirty="0"/>
          </a:p>
        </p:txBody>
      </p:sp>
      <p:sp>
        <p:nvSpPr>
          <p:cNvPr id="4" name="3 Marcador de número de diapositiva"/>
          <p:cNvSpPr>
            <a:spLocks noGrp="1"/>
          </p:cNvSpPr>
          <p:nvPr>
            <p:ph type="sldNum" sz="quarter" idx="10"/>
          </p:nvPr>
        </p:nvSpPr>
        <p:spPr/>
        <p:txBody>
          <a:bodyPr/>
          <a:lstStyle/>
          <a:p>
            <a:fld id="{A32CBE1C-C4F8-4A1B-BA6E-48E4EB09B375}" type="slidenum">
              <a:rPr lang="es-ES" smtClean="0"/>
              <a:t>17</a:t>
            </a:fld>
            <a:endParaRPr lang="es-ES"/>
          </a:p>
        </p:txBody>
      </p:sp>
    </p:spTree>
    <p:extLst>
      <p:ext uri="{BB962C8B-B14F-4D97-AF65-F5344CB8AC3E}">
        <p14:creationId xmlns:p14="http://schemas.microsoft.com/office/powerpoint/2010/main" val="40589937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pl-PL" dirty="0" err="1"/>
              <a:t>https</a:t>
            </a:r>
            <a:r>
              <a:rPr lang="pl-PL" dirty="0"/>
              <a:t>://</a:t>
            </a:r>
            <a:r>
              <a:rPr lang="pl-PL" dirty="0" err="1"/>
              <a:t>germanwatch.org</a:t>
            </a:r>
            <a:r>
              <a:rPr lang="pl-PL" dirty="0"/>
              <a:t>/</a:t>
            </a:r>
            <a:r>
              <a:rPr lang="pl-PL" dirty="0" err="1"/>
              <a:t>download</a:t>
            </a:r>
            <a:r>
              <a:rPr lang="pl-PL" dirty="0"/>
              <a:t>/klak/</a:t>
            </a:r>
            <a:r>
              <a:rPr lang="pl-PL" dirty="0" err="1"/>
              <a:t>fb-tuv-e.pdf</a:t>
            </a:r>
            <a:r>
              <a:rPr lang="pl-PL" dirty="0"/>
              <a:t> </a:t>
            </a:r>
          </a:p>
          <a:p>
            <a:endParaRPr lang="pl-PL" dirty="0"/>
          </a:p>
          <a:p>
            <a:r>
              <a:rPr lang="pl-PL" dirty="0" err="1"/>
              <a:t>Posed</a:t>
            </a:r>
            <a:r>
              <a:rPr lang="pl-PL" dirty="0"/>
              <a:t> as </a:t>
            </a:r>
            <a:r>
              <a:rPr lang="pl-PL" dirty="0" err="1"/>
              <a:t>posssibly</a:t>
            </a:r>
            <a:r>
              <a:rPr lang="pl-PL" dirty="0"/>
              <a:t> the </a:t>
            </a:r>
            <a:r>
              <a:rPr lang="pl-PL" dirty="0" err="1"/>
              <a:t>first</a:t>
            </a:r>
            <a:r>
              <a:rPr lang="pl-PL" dirty="0"/>
              <a:t> country (</a:t>
            </a:r>
            <a:r>
              <a:rPr lang="pl-PL" dirty="0" err="1"/>
              <a:t>nation</a:t>
            </a:r>
            <a:r>
              <a:rPr lang="pl-PL" dirty="0"/>
              <a:t>) to </a:t>
            </a:r>
            <a:r>
              <a:rPr lang="pl-PL" dirty="0" err="1"/>
              <a:t>disappear</a:t>
            </a:r>
            <a:endParaRPr lang="pl-PL" dirty="0"/>
          </a:p>
          <a:p>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err="1"/>
              <a:t>NZ’s</a:t>
            </a:r>
            <a:r>
              <a:rPr lang="es-ES" sz="1200" dirty="0"/>
              <a:t> new Labor-Green </a:t>
            </a:r>
            <a:r>
              <a:rPr lang="es-ES" sz="1200" dirty="0" err="1"/>
              <a:t>Party</a:t>
            </a:r>
            <a:r>
              <a:rPr lang="es-ES" sz="1200" dirty="0"/>
              <a:t> </a:t>
            </a:r>
            <a:r>
              <a:rPr lang="es-ES" sz="1200" dirty="0" err="1"/>
              <a:t>coalition</a:t>
            </a:r>
            <a:r>
              <a:rPr lang="es-ES" sz="1200" dirty="0"/>
              <a:t> “</a:t>
            </a:r>
            <a:r>
              <a:rPr lang="es-ES" sz="1200" dirty="0" err="1"/>
              <a:t>Creates</a:t>
            </a:r>
            <a:r>
              <a:rPr lang="es-ES" sz="1200" dirty="0"/>
              <a:t> </a:t>
            </a:r>
            <a:r>
              <a:rPr lang="es-ES" sz="1200" dirty="0" err="1"/>
              <a:t>First</a:t>
            </a:r>
            <a:r>
              <a:rPr lang="es-ES" sz="1200" dirty="0"/>
              <a:t> </a:t>
            </a:r>
            <a:r>
              <a:rPr lang="es-ES" sz="1200" dirty="0" err="1"/>
              <a:t>Climate</a:t>
            </a:r>
            <a:r>
              <a:rPr lang="es-ES" sz="1200" dirty="0"/>
              <a:t> </a:t>
            </a:r>
            <a:r>
              <a:rPr lang="es-ES" sz="1200" dirty="0" err="1"/>
              <a:t>Change</a:t>
            </a:r>
            <a:r>
              <a:rPr lang="es-ES" sz="1200" dirty="0"/>
              <a:t> </a:t>
            </a:r>
            <a:r>
              <a:rPr lang="es-ES" sz="1200" dirty="0" err="1"/>
              <a:t>Refugee</a:t>
            </a:r>
            <a:r>
              <a:rPr lang="es-ES" sz="1200" dirty="0"/>
              <a:t> Visa </a:t>
            </a:r>
            <a:r>
              <a:rPr lang="es-ES" sz="1200" dirty="0" err="1"/>
              <a:t>Program</a:t>
            </a:r>
            <a:r>
              <a:rPr lang="es-ES" sz="1200" dirty="0"/>
              <a:t>” (2018)</a:t>
            </a:r>
            <a:endParaRPr lang="en-US" sz="1200" dirty="0">
              <a:solidFill>
                <a:srgbClr val="000000"/>
              </a:solidFill>
            </a:endParaRPr>
          </a:p>
          <a:p>
            <a:endParaRPr lang="es-ES" dirty="0"/>
          </a:p>
        </p:txBody>
      </p:sp>
      <p:sp>
        <p:nvSpPr>
          <p:cNvPr id="4" name="3 Marcador de número de diapositiva"/>
          <p:cNvSpPr>
            <a:spLocks noGrp="1"/>
          </p:cNvSpPr>
          <p:nvPr>
            <p:ph type="sldNum" sz="quarter" idx="10"/>
          </p:nvPr>
        </p:nvSpPr>
        <p:spPr/>
        <p:txBody>
          <a:bodyPr/>
          <a:lstStyle/>
          <a:p>
            <a:fld id="{A32CBE1C-C4F8-4A1B-BA6E-48E4EB09B375}" type="slidenum">
              <a:rPr lang="es-ES" smtClean="0"/>
              <a:t>18</a:t>
            </a:fld>
            <a:endParaRPr lang="es-ES"/>
          </a:p>
        </p:txBody>
      </p:sp>
    </p:spTree>
    <p:extLst>
      <p:ext uri="{BB962C8B-B14F-4D97-AF65-F5344CB8AC3E}">
        <p14:creationId xmlns:p14="http://schemas.microsoft.com/office/powerpoint/2010/main" val="33483092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A32CBE1C-C4F8-4A1B-BA6E-48E4EB09B375}" type="slidenum">
              <a:rPr lang="es-ES" smtClean="0"/>
              <a:t>1</a:t>
            </a:fld>
            <a:endParaRPr lang="es-ES"/>
          </a:p>
        </p:txBody>
      </p:sp>
    </p:spTree>
    <p:extLst>
      <p:ext uri="{BB962C8B-B14F-4D97-AF65-F5344CB8AC3E}">
        <p14:creationId xmlns:p14="http://schemas.microsoft.com/office/powerpoint/2010/main" val="42798496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pl-PL" dirty="0" err="1"/>
              <a:t>https</a:t>
            </a:r>
            <a:r>
              <a:rPr lang="pl-PL" dirty="0"/>
              <a:t>://</a:t>
            </a:r>
            <a:r>
              <a:rPr lang="pl-PL" dirty="0" err="1"/>
              <a:t>germanwatch.org</a:t>
            </a:r>
            <a:r>
              <a:rPr lang="pl-PL" dirty="0"/>
              <a:t>/</a:t>
            </a:r>
            <a:r>
              <a:rPr lang="pl-PL" dirty="0" err="1"/>
              <a:t>download</a:t>
            </a:r>
            <a:r>
              <a:rPr lang="pl-PL" dirty="0"/>
              <a:t>/klak/</a:t>
            </a:r>
            <a:r>
              <a:rPr lang="pl-PL" dirty="0" err="1"/>
              <a:t>fb-tuv-e.pdf</a:t>
            </a:r>
            <a:r>
              <a:rPr lang="pl-PL" dirty="0"/>
              <a:t> </a:t>
            </a:r>
          </a:p>
          <a:p>
            <a:endParaRPr lang="pl-PL" dirty="0"/>
          </a:p>
          <a:p>
            <a:r>
              <a:rPr lang="pl-PL" dirty="0" err="1"/>
              <a:t>Posed</a:t>
            </a:r>
            <a:r>
              <a:rPr lang="pl-PL" dirty="0"/>
              <a:t> as </a:t>
            </a:r>
            <a:r>
              <a:rPr lang="pl-PL" dirty="0" err="1"/>
              <a:t>posssibly</a:t>
            </a:r>
            <a:r>
              <a:rPr lang="pl-PL" dirty="0"/>
              <a:t> the </a:t>
            </a:r>
            <a:r>
              <a:rPr lang="pl-PL" dirty="0" err="1"/>
              <a:t>first</a:t>
            </a:r>
            <a:r>
              <a:rPr lang="pl-PL" dirty="0"/>
              <a:t> country (</a:t>
            </a:r>
            <a:r>
              <a:rPr lang="pl-PL" dirty="0" err="1"/>
              <a:t>nation</a:t>
            </a:r>
            <a:r>
              <a:rPr lang="pl-PL" dirty="0"/>
              <a:t>) to </a:t>
            </a:r>
            <a:r>
              <a:rPr lang="pl-PL" dirty="0" err="1"/>
              <a:t>disappear</a:t>
            </a:r>
            <a:endParaRPr lang="pl-PL" dirty="0"/>
          </a:p>
          <a:p>
            <a:endParaRPr lang="pl-PL" dirty="0"/>
          </a:p>
          <a:p>
            <a:r>
              <a:rPr lang="pl-PL" dirty="0"/>
              <a:t>CONSIDER</a:t>
            </a:r>
            <a:r>
              <a:rPr lang="pl-PL" baseline="0" dirty="0"/>
              <a:t>: JUSTICE AS TREATMENT ACCORDING TO </a:t>
            </a:r>
            <a:r>
              <a:rPr lang="pl-PL" b="1" baseline="0" dirty="0"/>
              <a:t>ONE’S ACTIONS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i="1" dirty="0"/>
              <a:t>“And even see that injustice on a global level”: small island nations forced to directly confront consequences to rising sea-levels but haven’t played any significant role in the </a:t>
            </a:r>
            <a:r>
              <a:rPr lang="en-US" sz="1200" i="1" dirty="0" err="1"/>
              <a:t>indurstries</a:t>
            </a:r>
            <a:r>
              <a:rPr lang="en-US" sz="1200" i="1" dirty="0"/>
              <a:t> that are causing climate change”</a:t>
            </a:r>
          </a:p>
          <a:p>
            <a:endParaRPr lang="es-ES" dirty="0"/>
          </a:p>
        </p:txBody>
      </p:sp>
      <p:sp>
        <p:nvSpPr>
          <p:cNvPr id="4" name="3 Marcador de número de diapositiva"/>
          <p:cNvSpPr>
            <a:spLocks noGrp="1"/>
          </p:cNvSpPr>
          <p:nvPr>
            <p:ph type="sldNum" sz="quarter" idx="10"/>
          </p:nvPr>
        </p:nvSpPr>
        <p:spPr/>
        <p:txBody>
          <a:bodyPr/>
          <a:lstStyle/>
          <a:p>
            <a:fld id="{A32CBE1C-C4F8-4A1B-BA6E-48E4EB09B375}" type="slidenum">
              <a:rPr lang="es-ES" smtClean="0"/>
              <a:t>19</a:t>
            </a:fld>
            <a:endParaRPr lang="es-ES"/>
          </a:p>
        </p:txBody>
      </p:sp>
    </p:spTree>
    <p:extLst>
      <p:ext uri="{BB962C8B-B14F-4D97-AF65-F5344CB8AC3E}">
        <p14:creationId xmlns:p14="http://schemas.microsoft.com/office/powerpoint/2010/main" val="21811986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400" b="0" i="0" kern="1200" dirty="0" err="1">
                <a:solidFill>
                  <a:schemeClr val="tx1"/>
                </a:solidFill>
                <a:effectLst/>
                <a:latin typeface="+mn-lt"/>
                <a:ea typeface="+mn-ea"/>
                <a:cs typeface="+mn-cs"/>
              </a:rPr>
              <a:t>Heynen</a:t>
            </a:r>
            <a:r>
              <a:rPr lang="en-US" sz="1400" b="0" i="0" kern="1200" dirty="0">
                <a:solidFill>
                  <a:schemeClr val="tx1"/>
                </a:solidFill>
                <a:effectLst/>
                <a:latin typeface="+mn-lt"/>
                <a:ea typeface="+mn-ea"/>
                <a:cs typeface="+mn-cs"/>
              </a:rPr>
              <a:t>, N., Perkins, H.A. and Roy, P., 2006. The political ecology of uneven urban green space: the impact of political economy on race and ethnicity in producing environmental inequality in Milwaukee. </a:t>
            </a:r>
            <a:r>
              <a:rPr lang="en-US" sz="1400" b="0" i="1" kern="1200" dirty="0">
                <a:solidFill>
                  <a:schemeClr val="tx1"/>
                </a:solidFill>
                <a:effectLst/>
                <a:latin typeface="+mn-lt"/>
                <a:ea typeface="+mn-ea"/>
                <a:cs typeface="+mn-cs"/>
              </a:rPr>
              <a:t>Urban Affairs Review</a:t>
            </a:r>
            <a:r>
              <a:rPr lang="en-US" sz="1400" b="0" i="0" kern="1200" dirty="0">
                <a:solidFill>
                  <a:schemeClr val="tx1"/>
                </a:solidFill>
                <a:effectLst/>
                <a:latin typeface="+mn-lt"/>
                <a:ea typeface="+mn-ea"/>
                <a:cs typeface="+mn-cs"/>
              </a:rPr>
              <a:t>, </a:t>
            </a:r>
            <a:r>
              <a:rPr lang="en-US" sz="1400" b="0" i="1" kern="1200" dirty="0">
                <a:solidFill>
                  <a:schemeClr val="tx1"/>
                </a:solidFill>
                <a:effectLst/>
                <a:latin typeface="+mn-lt"/>
                <a:ea typeface="+mn-ea"/>
                <a:cs typeface="+mn-cs"/>
              </a:rPr>
              <a:t>42</a:t>
            </a:r>
            <a:r>
              <a:rPr lang="en-US" sz="1400" b="0" i="0" kern="1200" dirty="0">
                <a:solidFill>
                  <a:schemeClr val="tx1"/>
                </a:solidFill>
                <a:effectLst/>
                <a:latin typeface="+mn-lt"/>
                <a:ea typeface="+mn-ea"/>
                <a:cs typeface="+mn-cs"/>
              </a:rPr>
              <a:t>(1), pp.3-25.</a:t>
            </a:r>
            <a:endParaRPr lang="es-ES" sz="1400" dirty="0"/>
          </a:p>
        </p:txBody>
      </p:sp>
      <p:sp>
        <p:nvSpPr>
          <p:cNvPr id="4" name="3 Marcador de número de diapositiva"/>
          <p:cNvSpPr>
            <a:spLocks noGrp="1"/>
          </p:cNvSpPr>
          <p:nvPr>
            <p:ph type="sldNum" sz="quarter" idx="10"/>
          </p:nvPr>
        </p:nvSpPr>
        <p:spPr/>
        <p:txBody>
          <a:bodyPr/>
          <a:lstStyle/>
          <a:p>
            <a:fld id="{A32CBE1C-C4F8-4A1B-BA6E-48E4EB09B375}" type="slidenum">
              <a:rPr lang="es-ES" smtClean="0"/>
              <a:t>20</a:t>
            </a:fld>
            <a:endParaRPr lang="es-ES"/>
          </a:p>
        </p:txBody>
      </p:sp>
    </p:spTree>
    <p:extLst>
      <p:ext uri="{BB962C8B-B14F-4D97-AF65-F5344CB8AC3E}">
        <p14:creationId xmlns:p14="http://schemas.microsoft.com/office/powerpoint/2010/main" val="41335645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A32CBE1C-C4F8-4A1B-BA6E-48E4EB09B375}" type="slidenum">
              <a:rPr lang="es-ES" smtClean="0"/>
              <a:t>21</a:t>
            </a:fld>
            <a:endParaRPr lang="es-ES"/>
          </a:p>
        </p:txBody>
      </p:sp>
    </p:spTree>
    <p:extLst>
      <p:ext uri="{BB962C8B-B14F-4D97-AF65-F5344CB8AC3E}">
        <p14:creationId xmlns:p14="http://schemas.microsoft.com/office/powerpoint/2010/main" val="41994348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A32CBE1C-C4F8-4A1B-BA6E-48E4EB09B375}" type="slidenum">
              <a:rPr lang="es-ES" smtClean="0"/>
              <a:t>22</a:t>
            </a:fld>
            <a:endParaRPr lang="es-ES"/>
          </a:p>
        </p:txBody>
      </p:sp>
    </p:spTree>
    <p:extLst>
      <p:ext uri="{BB962C8B-B14F-4D97-AF65-F5344CB8AC3E}">
        <p14:creationId xmlns:p14="http://schemas.microsoft.com/office/powerpoint/2010/main" val="12362171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Jepson, W. 2007 Environmental Racism. In: Robbins, P. Encyclopedia of Environment and Society. </a:t>
            </a:r>
            <a:r>
              <a:rPr lang="en-US"/>
              <a:t>Sage: </a:t>
            </a:r>
            <a:endParaRPr lang="en-US" dirty="0"/>
          </a:p>
          <a:p>
            <a:r>
              <a:rPr lang="en-US" dirty="0"/>
              <a:t>Seminal publication of Robert Bullard’s </a:t>
            </a:r>
            <a:r>
              <a:rPr lang="en-US" i="1" dirty="0"/>
              <a:t>Dumping in Dixie </a:t>
            </a:r>
            <a:r>
              <a:rPr lang="en-US" dirty="0"/>
              <a:t>(1990). </a:t>
            </a:r>
          </a:p>
          <a:p>
            <a:pPr marL="171450" lvl="0" indent="-171450">
              <a:buFont typeface="Arial"/>
              <a:buChar char="•"/>
            </a:pPr>
            <a:r>
              <a:rPr lang="en-US" dirty="0"/>
              <a:t>Drawing from strong quantitative and geospatial approaches, social scientists have attempted to “prove” statistically racial discrimination. </a:t>
            </a:r>
          </a:p>
          <a:p>
            <a:pPr marL="171450" lvl="0" indent="-171450">
              <a:buFont typeface="Arial"/>
              <a:buChar char="•"/>
            </a:pPr>
            <a:r>
              <a:rPr lang="en-US" dirty="0"/>
              <a:t>However, critics have strongly underscored the “racial pitfalls” of highly empiricist approaches that assume racism and discrimination are discrete, overt acts or social artifacts that can be measured through quantitative analysis </a:t>
            </a:r>
          </a:p>
          <a:p>
            <a:pPr marL="171450" lvl="0" indent="-171450">
              <a:buFont typeface="Arial"/>
              <a:buChar char="•"/>
            </a:pPr>
            <a:r>
              <a:rPr lang="en-US" dirty="0"/>
              <a:t>Critics argue that this position belies any attempt to examine racism as an </a:t>
            </a:r>
            <a:r>
              <a:rPr lang="en-US" b="1" dirty="0"/>
              <a:t>ideology</a:t>
            </a:r>
            <a:r>
              <a:rPr lang="en-US" dirty="0"/>
              <a:t> operating in a particular political economic </a:t>
            </a:r>
            <a:r>
              <a:rPr lang="es-ES" dirty="0" err="1"/>
              <a:t>system</a:t>
            </a:r>
            <a:r>
              <a:rPr lang="es-ES" dirty="0"/>
              <a:t>.</a:t>
            </a:r>
          </a:p>
          <a:p>
            <a:endParaRPr lang="en-US" dirty="0"/>
          </a:p>
          <a:p>
            <a:r>
              <a:rPr lang="en-US" dirty="0"/>
              <a:t>[* belie: to show something to be false, or to hide something such as an emotion]</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R</a:t>
            </a:r>
            <a:r>
              <a:rPr lang="es-ES" dirty="0" err="1"/>
              <a:t>acism</a:t>
            </a:r>
            <a:r>
              <a:rPr lang="es-ES" dirty="0"/>
              <a:t> as </a:t>
            </a:r>
            <a:r>
              <a:rPr lang="es-ES" dirty="0" err="1"/>
              <a:t>ideology</a:t>
            </a:r>
            <a:r>
              <a:rPr lang="es-ES" dirty="0"/>
              <a:t>: </a:t>
            </a:r>
            <a:r>
              <a:rPr lang="es-ES" dirty="0" err="1"/>
              <a:t>two</a:t>
            </a:r>
            <a:r>
              <a:rPr lang="es-ES" dirty="0"/>
              <a:t> </a:t>
            </a:r>
            <a:r>
              <a:rPr lang="es-ES" dirty="0" err="1"/>
              <a:t>key</a:t>
            </a:r>
            <a:r>
              <a:rPr lang="es-ES" dirty="0"/>
              <a:t> </a:t>
            </a:r>
            <a:r>
              <a:rPr lang="es-ES" dirty="0" err="1"/>
              <a:t>elements</a:t>
            </a:r>
            <a:endParaRPr lang="es-ES" dirty="0"/>
          </a:p>
          <a:p>
            <a:pPr marL="228600" indent="-228600">
              <a:buAutoNum type="arabicPeriod"/>
            </a:pPr>
            <a:r>
              <a:rPr lang="en-GB" dirty="0"/>
              <a:t>“othering”</a:t>
            </a:r>
          </a:p>
          <a:p>
            <a:pPr marL="228600" indent="-228600">
              <a:buAutoNum type="arabicPeriod"/>
            </a:pPr>
            <a:r>
              <a:rPr lang="en-GB" dirty="0" err="1"/>
              <a:t>Coloniality</a:t>
            </a:r>
            <a:r>
              <a:rPr lang="en-GB" dirty="0"/>
              <a:t> of power</a:t>
            </a:r>
            <a:endParaRPr lang="es-ES" dirty="0"/>
          </a:p>
        </p:txBody>
      </p:sp>
      <p:sp>
        <p:nvSpPr>
          <p:cNvPr id="4" name="3 Marcador de número de diapositiva"/>
          <p:cNvSpPr>
            <a:spLocks noGrp="1"/>
          </p:cNvSpPr>
          <p:nvPr>
            <p:ph type="sldNum" sz="quarter" idx="10"/>
          </p:nvPr>
        </p:nvSpPr>
        <p:spPr/>
        <p:txBody>
          <a:bodyPr/>
          <a:lstStyle/>
          <a:p>
            <a:fld id="{A32CBE1C-C4F8-4A1B-BA6E-48E4EB09B375}" type="slidenum">
              <a:rPr lang="es-ES" smtClean="0"/>
              <a:t>23</a:t>
            </a:fld>
            <a:endParaRPr lang="es-ES"/>
          </a:p>
        </p:txBody>
      </p:sp>
    </p:spTree>
    <p:extLst>
      <p:ext uri="{BB962C8B-B14F-4D97-AF65-F5344CB8AC3E}">
        <p14:creationId xmlns:p14="http://schemas.microsoft.com/office/powerpoint/2010/main" val="121626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6.39 min = Is hurricane looting inevitable? </a:t>
            </a:r>
            <a:r>
              <a:rPr lang="es-ES" sz="1200" dirty="0">
                <a:hlinkClick r:id="rId3"/>
              </a:rPr>
              <a:t>https://www.youtube.com/watch?v=qPmDITU9fqQ</a:t>
            </a:r>
            <a:endParaRPr lang="es-ES" sz="1200" dirty="0"/>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8.26 min = </a:t>
            </a:r>
            <a:r>
              <a:rPr lang="es-ES" dirty="0" err="1"/>
              <a:t>Katrina's</a:t>
            </a:r>
            <a:r>
              <a:rPr lang="es-ES" dirty="0"/>
              <a:t> </a:t>
            </a:r>
            <a:r>
              <a:rPr lang="es-ES" dirty="0" err="1"/>
              <a:t>Hidden</a:t>
            </a:r>
            <a:r>
              <a:rPr lang="es-ES" dirty="0"/>
              <a:t> </a:t>
            </a:r>
            <a:r>
              <a:rPr lang="es-ES" dirty="0" err="1"/>
              <a:t>Race</a:t>
            </a:r>
            <a:r>
              <a:rPr lang="es-ES" dirty="0"/>
              <a:t> </a:t>
            </a:r>
            <a:r>
              <a:rPr lang="es-ES" dirty="0" err="1"/>
              <a:t>War</a:t>
            </a:r>
            <a:r>
              <a:rPr lang="es-ES" dirty="0"/>
              <a:t> </a:t>
            </a:r>
            <a:r>
              <a:rPr lang="es-ES" sz="1200" dirty="0">
                <a:hlinkClick r:id="rId4"/>
              </a:rPr>
              <a:t>https://www.youtube.com/watch?v=5r1X_G7cWak</a:t>
            </a:r>
            <a:endParaRPr lang="es-ES" sz="1200" dirty="0"/>
          </a:p>
          <a:p>
            <a:endParaRPr lang="en-GB" dirty="0"/>
          </a:p>
          <a:p>
            <a:endParaRPr lang="en-GB" dirty="0"/>
          </a:p>
        </p:txBody>
      </p:sp>
      <p:sp>
        <p:nvSpPr>
          <p:cNvPr id="4" name="Slide Number Placeholder 3"/>
          <p:cNvSpPr>
            <a:spLocks noGrp="1"/>
          </p:cNvSpPr>
          <p:nvPr>
            <p:ph type="sldNum" sz="quarter" idx="5"/>
          </p:nvPr>
        </p:nvSpPr>
        <p:spPr/>
        <p:txBody>
          <a:bodyPr/>
          <a:lstStyle/>
          <a:p>
            <a:fld id="{A32CBE1C-C4F8-4A1B-BA6E-48E4EB09B375}" type="slidenum">
              <a:rPr lang="es-ES" smtClean="0"/>
              <a:t>24</a:t>
            </a:fld>
            <a:endParaRPr lang="es-ES"/>
          </a:p>
        </p:txBody>
      </p:sp>
    </p:spTree>
    <p:extLst>
      <p:ext uri="{BB962C8B-B14F-4D97-AF65-F5344CB8AC3E}">
        <p14:creationId xmlns:p14="http://schemas.microsoft.com/office/powerpoint/2010/main" val="246520511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Source: </a:t>
            </a:r>
            <a:r>
              <a:rPr lang="es-ES" dirty="0">
                <a:hlinkClick r:id="rId3"/>
              </a:rPr>
              <a:t>http://conference.otheringandbelonging.org/keynote-address-naomi-klein</a:t>
            </a:r>
            <a:endParaRPr lang="en-GB" dirty="0"/>
          </a:p>
        </p:txBody>
      </p:sp>
      <p:sp>
        <p:nvSpPr>
          <p:cNvPr id="4" name="Slide Number Placeholder 3"/>
          <p:cNvSpPr>
            <a:spLocks noGrp="1"/>
          </p:cNvSpPr>
          <p:nvPr>
            <p:ph type="sldNum" sz="quarter" idx="5"/>
          </p:nvPr>
        </p:nvSpPr>
        <p:spPr/>
        <p:txBody>
          <a:bodyPr/>
          <a:lstStyle/>
          <a:p>
            <a:fld id="{A32CBE1C-C4F8-4A1B-BA6E-48E4EB09B375}" type="slidenum">
              <a:rPr lang="es-ES" smtClean="0"/>
              <a:t>25</a:t>
            </a:fld>
            <a:endParaRPr lang="es-ES"/>
          </a:p>
        </p:txBody>
      </p:sp>
    </p:spTree>
    <p:extLst>
      <p:ext uri="{BB962C8B-B14F-4D97-AF65-F5344CB8AC3E}">
        <p14:creationId xmlns:p14="http://schemas.microsoft.com/office/powerpoint/2010/main" val="37379357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32CBE1C-C4F8-4A1B-BA6E-48E4EB09B375}" type="slidenum">
              <a:rPr lang="es-ES" smtClean="0"/>
              <a:t>26</a:t>
            </a:fld>
            <a:endParaRPr lang="es-ES"/>
          </a:p>
        </p:txBody>
      </p:sp>
    </p:spTree>
    <p:extLst>
      <p:ext uri="{BB962C8B-B14F-4D97-AF65-F5344CB8AC3E}">
        <p14:creationId xmlns:p14="http://schemas.microsoft.com/office/powerpoint/2010/main" val="15617054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32CBE1C-C4F8-4A1B-BA6E-48E4EB09B375}" type="slidenum">
              <a:rPr lang="es-ES" smtClean="0"/>
              <a:t>27</a:t>
            </a:fld>
            <a:endParaRPr lang="es-ES"/>
          </a:p>
        </p:txBody>
      </p:sp>
    </p:spTree>
    <p:extLst>
      <p:ext uri="{BB962C8B-B14F-4D97-AF65-F5344CB8AC3E}">
        <p14:creationId xmlns:p14="http://schemas.microsoft.com/office/powerpoint/2010/main" val="138138935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65275" y="360363"/>
            <a:ext cx="3125788" cy="2344737"/>
          </a:xfrm>
        </p:spPr>
      </p:sp>
      <p:sp>
        <p:nvSpPr>
          <p:cNvPr id="3" name="Notes Placeholder 2"/>
          <p:cNvSpPr>
            <a:spLocks noGrp="1"/>
          </p:cNvSpPr>
          <p:nvPr>
            <p:ph type="body" idx="1"/>
          </p:nvPr>
        </p:nvSpPr>
        <p:spPr>
          <a:xfrm>
            <a:off x="690771" y="2772832"/>
            <a:ext cx="5438140" cy="6723483"/>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rPr>
              <a:t>Source: </a:t>
            </a:r>
            <a:r>
              <a:rPr lang="en-GB" dirty="0">
                <a:hlinkClick r:id="rId3"/>
              </a:rPr>
              <a:t>http://www.yiannisgabriel.com/2012/09/the-other-and-othering-short.html</a:t>
            </a:r>
            <a:r>
              <a:rPr lang="en-GB" dirty="0"/>
              <a:t> </a:t>
            </a:r>
            <a:endParaRPr lang="en-US" dirty="0">
              <a:solidFill>
                <a:srgbClr val="000000"/>
              </a:solidFill>
            </a:endParaRPr>
          </a:p>
          <a:p>
            <a:endParaRPr lang="en-US" dirty="0">
              <a:solidFill>
                <a:srgbClr val="000000"/>
              </a:solidFill>
            </a:endParaRPr>
          </a:p>
          <a:p>
            <a:r>
              <a:rPr lang="en-US" dirty="0">
                <a:solidFill>
                  <a:srgbClr val="000000"/>
                </a:solidFill>
              </a:rPr>
              <a:t>Othering is a key element/ Ideology at basis of racism: dominant ideology of colonialist culture</a:t>
            </a:r>
          </a:p>
          <a:p>
            <a:pPr marL="171450" lvl="0" indent="-171450">
              <a:buFont typeface="Arial"/>
              <a:buChar char="•"/>
            </a:pPr>
            <a:r>
              <a:rPr lang="en-US" dirty="0">
                <a:solidFill>
                  <a:srgbClr val="000000"/>
                </a:solidFill>
              </a:rPr>
              <a:t>Explains Eastern world to the Western world, using the binary relationship of the European Self confronting the non–European Other from overseas (</a:t>
            </a:r>
            <a:r>
              <a:rPr lang="en-US" dirty="0" err="1">
                <a:solidFill>
                  <a:srgbClr val="000000"/>
                </a:solidFill>
              </a:rPr>
              <a:t>Rieder</a:t>
            </a:r>
            <a:r>
              <a:rPr lang="en-US" dirty="0">
                <a:solidFill>
                  <a:srgbClr val="000000"/>
                </a:solidFill>
              </a:rPr>
              <a:t>, 2008)</a:t>
            </a:r>
          </a:p>
          <a:p>
            <a:pPr marL="171450" lvl="0" indent="-171450">
              <a:buFont typeface="Arial"/>
              <a:buChar char="•"/>
            </a:pPr>
            <a:r>
              <a:rPr lang="en-US" dirty="0">
                <a:solidFill>
                  <a:srgbClr val="000000"/>
                </a:solidFill>
              </a:rPr>
              <a:t>For example:</a:t>
            </a:r>
            <a:r>
              <a:rPr lang="en-US" baseline="0" dirty="0">
                <a:solidFill>
                  <a:srgbClr val="000000"/>
                </a:solidFill>
              </a:rPr>
              <a:t> medieval representations of Muslims as “men of blood and violence” – probably partly due to experiencing contact with them as conquerors (Fletcher, 2003)</a:t>
            </a:r>
            <a:endParaRPr lang="en-US" dirty="0">
              <a:solidFill>
                <a:srgbClr val="000000"/>
              </a:solidFill>
            </a:endParaRPr>
          </a:p>
          <a:p>
            <a:endParaRPr lang="en-US" b="0" kern="1200" dirty="0">
              <a:solidFill>
                <a:schemeClr val="tx1"/>
              </a:solidFill>
              <a:effectLst/>
            </a:endParaRPr>
          </a:p>
          <a:p>
            <a:r>
              <a:rPr lang="en-US" b="0" kern="1200" dirty="0">
                <a:solidFill>
                  <a:schemeClr val="tx1"/>
                </a:solidFill>
                <a:effectLst/>
              </a:rPr>
              <a:t>OTHERING = The process of casting a group, an individual or an object into the role of the ‘other’ and establishing one’s own identity through opposition to and, frequently, vilification of this Other. The Greeks’ use of the word ‘barbarian’ to describe non-Greeks is a typical example of </a:t>
            </a:r>
            <a:r>
              <a:rPr lang="en-US" b="0" kern="1200" dirty="0" err="1">
                <a:solidFill>
                  <a:schemeClr val="tx1"/>
                </a:solidFill>
                <a:effectLst/>
              </a:rPr>
              <a:t>othering</a:t>
            </a:r>
            <a:r>
              <a:rPr lang="en-US" b="0" kern="1200" dirty="0">
                <a:solidFill>
                  <a:schemeClr val="tx1"/>
                </a:solidFill>
                <a:effectLst/>
              </a:rPr>
              <a:t> and an instance of nationalism </a:t>
            </a:r>
            <a:r>
              <a:rPr lang="en-US" b="0" kern="1200" dirty="0" err="1">
                <a:solidFill>
                  <a:schemeClr val="tx1"/>
                </a:solidFill>
                <a:effectLst/>
              </a:rPr>
              <a:t>avant</a:t>
            </a:r>
            <a:r>
              <a:rPr lang="en-US" b="0" kern="1200" dirty="0">
                <a:solidFill>
                  <a:schemeClr val="tx1"/>
                </a:solidFill>
                <a:effectLst/>
              </a:rPr>
              <a:t> la </a:t>
            </a:r>
            <a:r>
              <a:rPr lang="en-US" b="0" kern="1200" dirty="0" err="1">
                <a:solidFill>
                  <a:schemeClr val="tx1"/>
                </a:solidFill>
                <a:effectLst/>
              </a:rPr>
              <a:t>lèttre</a:t>
            </a:r>
            <a:r>
              <a:rPr lang="en-US" b="0" kern="1200" dirty="0">
                <a:solidFill>
                  <a:schemeClr val="tx1"/>
                </a:solidFill>
                <a:effectLst/>
              </a:rPr>
              <a:t>. The ease with which the adjective ‘other’ generated the verb ‘to other’ … is indicative of the usefulness, power and currency of a term that now occupies an important position in feminist, postcolonial, civil rights and sexual minority discourses. </a:t>
            </a:r>
            <a:endParaRPr lang="en-US" dirty="0">
              <a:effectLst/>
            </a:endParaRPr>
          </a:p>
          <a:p>
            <a:endParaRPr lang="en-US" b="0" kern="1200" dirty="0">
              <a:solidFill>
                <a:schemeClr val="tx1"/>
              </a:solidFill>
              <a:effectLst/>
            </a:endParaRPr>
          </a:p>
          <a:p>
            <a:r>
              <a:rPr lang="en-US" b="0" kern="1200" dirty="0" err="1">
                <a:solidFill>
                  <a:schemeClr val="tx1"/>
                </a:solidFill>
                <a:effectLst/>
              </a:rPr>
              <a:t>Othering</a:t>
            </a:r>
            <a:r>
              <a:rPr lang="en-US" b="0" kern="1200" dirty="0">
                <a:solidFill>
                  <a:schemeClr val="tx1"/>
                </a:solidFill>
                <a:effectLst/>
              </a:rPr>
              <a:t> is a process that goes beyond ‘mere’ scapegoating and denigration – it denies the Other those defining characteristics of the ‘Same’, reason, dignity, love, pride, heroism, nobility, and ultimately any entitlement to human rights. Whether the Other is a racial or a religious group, a gender group, a sexual minority or a nation, it is made rife for exploitation, oppression and indeed genocide by denying its essential humanity, because, as the philosopher Richard </a:t>
            </a:r>
            <a:r>
              <a:rPr lang="en-US" b="0" kern="1200" dirty="0" err="1">
                <a:solidFill>
                  <a:schemeClr val="tx1"/>
                </a:solidFill>
                <a:effectLst/>
              </a:rPr>
              <a:t>Rorty</a:t>
            </a:r>
            <a:r>
              <a:rPr lang="en-US" b="0" kern="1200" dirty="0">
                <a:solidFill>
                  <a:schemeClr val="tx1"/>
                </a:solidFill>
                <a:effectLst/>
              </a:rPr>
              <a:t> put it, “everything turns on who counts as a fellow human being, as a rational agent in the only relevant sense – the sense in which rational agency is synonymous with membership of our moral community” (</a:t>
            </a:r>
            <a:r>
              <a:rPr lang="en-US" b="0" kern="1200" dirty="0" err="1">
                <a:solidFill>
                  <a:schemeClr val="tx1"/>
                </a:solidFill>
                <a:effectLst/>
              </a:rPr>
              <a:t>Rorty</a:t>
            </a:r>
            <a:r>
              <a:rPr lang="en-US" b="0" kern="1200" dirty="0">
                <a:solidFill>
                  <a:schemeClr val="tx1"/>
                </a:solidFill>
                <a:effectLst/>
              </a:rPr>
              <a:t>, 1993, p. 124). </a:t>
            </a:r>
          </a:p>
          <a:p>
            <a:pPr marL="0" marR="0" indent="0" algn="l" defTabSz="914400" rtl="0" eaLnBrk="1" fontAlgn="auto" latinLnBrk="0" hangingPunct="1">
              <a:lnSpc>
                <a:spcPct val="100000"/>
              </a:lnSpc>
              <a:spcBef>
                <a:spcPts val="0"/>
              </a:spcBef>
              <a:spcAft>
                <a:spcPts val="0"/>
              </a:spcAft>
              <a:buClrTx/>
              <a:buSzTx/>
              <a:buFontTx/>
              <a:buNone/>
              <a:tabLst/>
              <a:defRPr/>
            </a:pPr>
            <a:r>
              <a:rPr lang="en-US" b="0" kern="1200" dirty="0">
                <a:solidFill>
                  <a:schemeClr val="tx1"/>
                </a:solidFill>
                <a:effectLst/>
              </a:rPr>
              <a:t>Some authors (notably Said, 1985, 1994) have argued that Western identity and culture are fundamentally forged by an othering logic, one that dehumanizes or devalues other people, such as primitives, uncivilized, </a:t>
            </a:r>
            <a:r>
              <a:rPr lang="en-US" b="0" kern="1200" dirty="0" err="1">
                <a:solidFill>
                  <a:schemeClr val="tx1"/>
                </a:solidFill>
                <a:effectLst/>
              </a:rPr>
              <a:t>orientals</a:t>
            </a:r>
            <a:r>
              <a:rPr lang="en-US" b="0" kern="1200" dirty="0">
                <a:solidFill>
                  <a:schemeClr val="tx1"/>
                </a:solidFill>
                <a:effectLst/>
              </a:rPr>
              <a:t>, blacks, non-believers, women and so forth. An essential feature of </a:t>
            </a:r>
            <a:r>
              <a:rPr lang="en-US" b="0" kern="1200" dirty="0" err="1">
                <a:solidFill>
                  <a:schemeClr val="tx1"/>
                </a:solidFill>
                <a:effectLst/>
              </a:rPr>
              <a:t>othering</a:t>
            </a:r>
            <a:r>
              <a:rPr lang="en-US" b="0" kern="1200" dirty="0">
                <a:solidFill>
                  <a:schemeClr val="tx1"/>
                </a:solidFill>
                <a:effectLst/>
              </a:rPr>
              <a:t> is denying the Other his/her own voice, denying him/her the opportunity to speak for him/herself and instead attributing qualities, opinions and views that refer to one’s own identity and culture. </a:t>
            </a:r>
          </a:p>
        </p:txBody>
      </p:sp>
      <p:sp>
        <p:nvSpPr>
          <p:cNvPr id="4" name="Slide Number Placeholder 3"/>
          <p:cNvSpPr>
            <a:spLocks noGrp="1"/>
          </p:cNvSpPr>
          <p:nvPr>
            <p:ph type="sldNum" sz="quarter" idx="10"/>
          </p:nvPr>
        </p:nvSpPr>
        <p:spPr/>
        <p:txBody>
          <a:bodyPr/>
          <a:lstStyle/>
          <a:p>
            <a:fld id="{A32CBE1C-C4F8-4A1B-BA6E-48E4EB09B375}" type="slidenum">
              <a:rPr lang="es-ES" smtClean="0"/>
              <a:t>28</a:t>
            </a:fld>
            <a:endParaRPr lang="es-ES"/>
          </a:p>
        </p:txBody>
      </p:sp>
    </p:spTree>
    <p:extLst>
      <p:ext uri="{BB962C8B-B14F-4D97-AF65-F5344CB8AC3E}">
        <p14:creationId xmlns:p14="http://schemas.microsoft.com/office/powerpoint/2010/main" val="10873544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A32CBE1C-C4F8-4A1B-BA6E-48E4EB09B375}" type="slidenum">
              <a:rPr lang="es-ES" smtClean="0"/>
              <a:t>2</a:t>
            </a:fld>
            <a:endParaRPr lang="es-ES"/>
          </a:p>
        </p:txBody>
      </p:sp>
    </p:spTree>
    <p:extLst>
      <p:ext uri="{BB962C8B-B14F-4D97-AF65-F5344CB8AC3E}">
        <p14:creationId xmlns:p14="http://schemas.microsoft.com/office/powerpoint/2010/main" val="257498143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A32CBE1C-C4F8-4A1B-BA6E-48E4EB09B375}" type="slidenum">
              <a:rPr lang="es-ES" smtClean="0"/>
              <a:t>29</a:t>
            </a:fld>
            <a:endParaRPr lang="es-ES"/>
          </a:p>
        </p:txBody>
      </p:sp>
    </p:spTree>
    <p:extLst>
      <p:ext uri="{BB962C8B-B14F-4D97-AF65-F5344CB8AC3E}">
        <p14:creationId xmlns:p14="http://schemas.microsoft.com/office/powerpoint/2010/main" val="28789819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7575" y="744538"/>
            <a:ext cx="2495550" cy="1871662"/>
          </a:xfrm>
        </p:spPr>
      </p:sp>
      <p:sp>
        <p:nvSpPr>
          <p:cNvPr id="3" name="Notes Placeholder 2"/>
          <p:cNvSpPr>
            <a:spLocks noGrp="1"/>
          </p:cNvSpPr>
          <p:nvPr>
            <p:ph type="body" idx="1"/>
          </p:nvPr>
        </p:nvSpPr>
        <p:spPr>
          <a:xfrm>
            <a:off x="679768" y="2800115"/>
            <a:ext cx="5438140" cy="6382025"/>
          </a:xfrm>
        </p:spPr>
        <p:txBody>
          <a:bodyP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900" dirty="0" err="1"/>
              <a:t>Othering</a:t>
            </a:r>
            <a:r>
              <a:rPr lang="en-GB" sz="900" dirty="0"/>
              <a:t> produces environmental injustice</a:t>
            </a:r>
          </a:p>
          <a:p>
            <a:pPr marL="171450" lvl="0" indent="-171450">
              <a:buFont typeface="Arial"/>
              <a:buChar char="•"/>
            </a:pPr>
            <a:r>
              <a:rPr lang="en-GB" sz="900" dirty="0"/>
              <a:t>Because it allows to mobilise resources that facilitate distributive (unequal distribution of environmental goods and </a:t>
            </a:r>
            <a:r>
              <a:rPr lang="en-GB" sz="900" dirty="0" err="1"/>
              <a:t>bads</a:t>
            </a:r>
            <a:r>
              <a:rPr lang="en-GB" sz="900" dirty="0"/>
              <a:t>, e.g. toxic environments for the benefit of colonisers), and/or procedural and representational (e.g. no participation in decisions taken for the environment) injustice </a:t>
            </a:r>
          </a:p>
          <a:p>
            <a:pPr marL="171450" lvl="0" indent="-171450">
              <a:buFont typeface="Arial"/>
              <a:buChar char="•"/>
            </a:pPr>
            <a:endParaRPr lang="en-GB" sz="900" dirty="0"/>
          </a:p>
          <a:p>
            <a:pPr marL="0" marR="0" lvl="0" indent="0" algn="l" defTabSz="914400" rtl="0" eaLnBrk="1" fontAlgn="auto" latinLnBrk="0" hangingPunct="1">
              <a:lnSpc>
                <a:spcPct val="100000"/>
              </a:lnSpc>
              <a:spcBef>
                <a:spcPts val="0"/>
              </a:spcBef>
              <a:spcAft>
                <a:spcPts val="0"/>
              </a:spcAft>
              <a:buClrTx/>
              <a:buSzTx/>
              <a:buFont typeface="Arial"/>
              <a:buNone/>
              <a:tabLst/>
              <a:defRPr/>
            </a:pPr>
            <a:r>
              <a:rPr lang="en-GB" sz="900" dirty="0"/>
              <a:t>EVIDENCE/ CASE/</a:t>
            </a:r>
            <a:r>
              <a:rPr lang="en-GB" sz="900" baseline="0" dirty="0"/>
              <a:t> EXAMPLE (Ashcroft, 2009, pp</a:t>
            </a:r>
            <a:r>
              <a:rPr lang="en-GB" sz="900" dirty="0"/>
              <a:t>. 79-82, Terra Nullius</a:t>
            </a:r>
            <a:r>
              <a:rPr lang="en-GB" sz="900" baseline="0" dirty="0"/>
              <a:t>): </a:t>
            </a:r>
            <a:r>
              <a:rPr lang="en-US" sz="900" dirty="0"/>
              <a:t>De-</a:t>
            </a:r>
            <a:r>
              <a:rPr lang="en-US" sz="900" dirty="0" err="1"/>
              <a:t>humanising</a:t>
            </a:r>
            <a:r>
              <a:rPr lang="en-US" sz="900" dirty="0"/>
              <a:t> indigenous populations (don’t belong to community of “men”) to facilitate (e.g. </a:t>
            </a:r>
            <a:r>
              <a:rPr lang="en-US" sz="900" dirty="0" err="1"/>
              <a:t>mobilise</a:t>
            </a:r>
            <a:r>
              <a:rPr lang="en-US" sz="900" dirty="0"/>
              <a:t> military resources for) land (and other NR) dispossession </a:t>
            </a:r>
            <a:r>
              <a:rPr lang="en-GB" sz="900" dirty="0"/>
              <a:t> </a:t>
            </a:r>
          </a:p>
          <a:p>
            <a:pPr marL="0" lvl="0" indent="0">
              <a:buFont typeface="Arial"/>
              <a:buNone/>
            </a:pPr>
            <a:r>
              <a:rPr lang="en-GB" sz="900" baseline="0" dirty="0"/>
              <a:t>Captain Cook names Australia ‘Terra Nullius’ (land belonging to nobody), i.e. empty land, meaning land not inhabited by humans</a:t>
            </a:r>
          </a:p>
          <a:p>
            <a:pPr marL="0" lvl="0" indent="0">
              <a:buFont typeface="Arial"/>
              <a:buNone/>
            </a:pPr>
            <a:r>
              <a:rPr lang="en-US" sz="900" baseline="0" dirty="0"/>
              <a:t>This means that white </a:t>
            </a:r>
            <a:r>
              <a:rPr lang="en-US" sz="900" baseline="0" dirty="0" err="1"/>
              <a:t>colonisers</a:t>
            </a:r>
            <a:r>
              <a:rPr lang="en-US" sz="900" baseline="0" dirty="0"/>
              <a:t> have the </a:t>
            </a:r>
            <a:r>
              <a:rPr lang="en-US" sz="900" i="1" baseline="0" dirty="0"/>
              <a:t>right</a:t>
            </a:r>
            <a:r>
              <a:rPr lang="en-US" sz="900" i="0" baseline="0" dirty="0"/>
              <a:t> (given by the Kind/ Queen of England) to occupy its lands by any means (incl. the use of force)</a:t>
            </a:r>
          </a:p>
          <a:p>
            <a:pPr marL="0" lvl="0" indent="0">
              <a:buFont typeface="Arial"/>
              <a:buNone/>
            </a:pPr>
            <a:r>
              <a:rPr lang="en-US" sz="900" i="0" baseline="0" dirty="0"/>
              <a:t>Why ‘Nullius’? </a:t>
            </a:r>
          </a:p>
          <a:p>
            <a:pPr marL="0" lvl="0" indent="0">
              <a:buFont typeface="Arial"/>
              <a:buNone/>
            </a:pPr>
            <a:r>
              <a:rPr lang="en-US" sz="900" i="0" baseline="0" dirty="0"/>
              <a:t>Because aborigines are not human </a:t>
            </a:r>
          </a:p>
          <a:p>
            <a:pPr marL="171450" lvl="0" indent="-171450">
              <a:buFont typeface="Arial"/>
              <a:buChar char="•"/>
            </a:pPr>
            <a:r>
              <a:rPr lang="en-US" sz="900" i="0" baseline="0" dirty="0"/>
              <a:t>Aborigines are “part of nature”: European observers </a:t>
            </a:r>
            <a:r>
              <a:rPr lang="en-US" sz="900" i="0" baseline="0" dirty="0" err="1"/>
              <a:t>categorised</a:t>
            </a:r>
            <a:r>
              <a:rPr lang="en-US" sz="900" i="0" baseline="0" dirty="0"/>
              <a:t> them like that based on “noble savage” idea</a:t>
            </a:r>
          </a:p>
          <a:p>
            <a:pPr marL="628650" marR="0" lvl="1" indent="-171450" algn="l" defTabSz="914400" rtl="0" eaLnBrk="1" fontAlgn="auto" latinLnBrk="0" hangingPunct="1">
              <a:lnSpc>
                <a:spcPct val="100000"/>
              </a:lnSpc>
              <a:spcBef>
                <a:spcPts val="0"/>
              </a:spcBef>
              <a:spcAft>
                <a:spcPts val="0"/>
              </a:spcAft>
              <a:buClrTx/>
              <a:buSzTx/>
              <a:buFont typeface="Arial"/>
              <a:buChar char="•"/>
              <a:tabLst/>
              <a:defRPr/>
            </a:pPr>
            <a:r>
              <a:rPr lang="en-US" sz="900" i="0" baseline="0" dirty="0"/>
              <a:t>Britannica: uncivilized man, who symbolizes the innate goodness of one not exposed to the corrupting influences of civilization” (i.e. part of nature/ not </a:t>
            </a:r>
            <a:r>
              <a:rPr lang="en-US" sz="900" i="0" baseline="0" dirty="0" err="1"/>
              <a:t>civilisation</a:t>
            </a:r>
            <a:r>
              <a:rPr lang="en-US" sz="900" i="0" baseline="0" dirty="0"/>
              <a:t> that is a human artifact – and corrupts)</a:t>
            </a:r>
          </a:p>
          <a:p>
            <a:pPr marL="171450" lvl="0" indent="-171450">
              <a:buFont typeface="Arial"/>
              <a:buChar char="•"/>
            </a:pPr>
            <a:r>
              <a:rPr lang="en-US" sz="900" i="0" baseline="0" dirty="0"/>
              <a:t>There are no human communities: there is no established political system or existing code of law</a:t>
            </a:r>
          </a:p>
          <a:p>
            <a:pPr marL="628650" lvl="1" indent="-171450">
              <a:buFont typeface="Arial"/>
              <a:buChar char="•"/>
            </a:pPr>
            <a:r>
              <a:rPr lang="en-US" sz="900" i="0" baseline="0" dirty="0"/>
              <a:t>(Claiming sovereignty = bringing aborigines under ‘civilizing’ protection of British Crown)</a:t>
            </a:r>
          </a:p>
          <a:p>
            <a:pPr marL="171450" lvl="0" indent="-171450">
              <a:buFont typeface="Arial"/>
              <a:buChar char="•"/>
            </a:pPr>
            <a:r>
              <a:rPr lang="en-US" sz="900" i="0" baseline="0" dirty="0"/>
              <a:t>There is no </a:t>
            </a:r>
            <a:r>
              <a:rPr lang="en-US" sz="900" i="0" baseline="0" dirty="0" err="1"/>
              <a:t>recognisable</a:t>
            </a:r>
            <a:r>
              <a:rPr lang="en-US" sz="900" i="0" baseline="0" dirty="0"/>
              <a:t> tenure in the land</a:t>
            </a:r>
          </a:p>
          <a:p>
            <a:pPr marL="628650" lvl="1" indent="-171450">
              <a:buFont typeface="Arial"/>
              <a:buChar char="•"/>
            </a:pPr>
            <a:r>
              <a:rPr lang="en-US" sz="900" i="0" baseline="0" dirty="0"/>
              <a:t>But what = tenure? Land claims and conflicts for two centuries</a:t>
            </a:r>
          </a:p>
          <a:p>
            <a:pPr marL="171450" lvl="0" indent="-171450">
              <a:buFont typeface="Arial"/>
              <a:buChar char="•"/>
            </a:pPr>
            <a:endParaRPr lang="en-US" sz="900" i="0" baseline="0" dirty="0"/>
          </a:p>
          <a:p>
            <a:pPr marL="0" lvl="0" indent="0">
              <a:buFont typeface="Arial"/>
              <a:buNone/>
            </a:pPr>
            <a:r>
              <a:rPr lang="en-US" sz="900" i="0" baseline="0" dirty="0"/>
              <a:t>As inhabitants = animals, place is unpopulated (i.e. land can be occupied)</a:t>
            </a:r>
          </a:p>
          <a:p>
            <a:pPr marL="171450" lvl="0" indent="-171450">
              <a:buFont typeface="Arial"/>
              <a:buChar char="•"/>
            </a:pPr>
            <a:r>
              <a:rPr lang="en-US" sz="900" i="0" baseline="0" dirty="0"/>
              <a:t>Of course this was a very </a:t>
            </a:r>
            <a:r>
              <a:rPr lang="en-US" sz="900" i="0" baseline="0" dirty="0" err="1"/>
              <a:t>humanised</a:t>
            </a:r>
            <a:r>
              <a:rPr lang="en-US" sz="900" i="0" baseline="0" dirty="0"/>
              <a:t> world; </a:t>
            </a:r>
            <a:r>
              <a:rPr lang="en-US" sz="900" i="0" baseline="0" dirty="0" err="1"/>
              <a:t>el.g</a:t>
            </a:r>
            <a:r>
              <a:rPr lang="en-US" sz="900" i="0" baseline="0" dirty="0"/>
              <a:t>. Aborigines manipulated landscapes/ ecosystems for hunting with fire</a:t>
            </a:r>
          </a:p>
          <a:p>
            <a:pPr marL="171450" lvl="0" indent="-171450">
              <a:buFont typeface="Arial"/>
              <a:buChar char="•"/>
            </a:pPr>
            <a:r>
              <a:rPr lang="en-US" sz="900" i="0" baseline="0" dirty="0"/>
              <a:t>Rather than children of Nature, they made nature part of culture (via Dreaming, etc.): nature not </a:t>
            </a:r>
            <a:r>
              <a:rPr lang="en-US" sz="900" i="0" baseline="0" dirty="0" err="1"/>
              <a:t>polarised</a:t>
            </a:r>
            <a:r>
              <a:rPr lang="en-US" sz="900" i="0" baseline="0" dirty="0"/>
              <a:t> from its human inhabitants </a:t>
            </a:r>
          </a:p>
          <a:p>
            <a:pPr marL="0" lvl="0" indent="0">
              <a:buFont typeface="Arial"/>
              <a:buNone/>
            </a:pPr>
            <a:endParaRPr lang="en-GB" sz="900" baseline="0" dirty="0"/>
          </a:p>
          <a:p>
            <a:pPr marL="0" lvl="0" indent="0">
              <a:buFont typeface="Arial"/>
              <a:buNone/>
            </a:pPr>
            <a:r>
              <a:rPr lang="en-US" sz="900" dirty="0"/>
              <a:t>W</a:t>
            </a:r>
            <a:r>
              <a:rPr lang="en-GB" sz="900" dirty="0"/>
              <a:t>hat justifies</a:t>
            </a:r>
            <a:r>
              <a:rPr lang="en-GB" sz="900" baseline="0" dirty="0"/>
              <a:t> invasion and take over of lands?</a:t>
            </a:r>
          </a:p>
          <a:p>
            <a:pPr marL="171450" lvl="0" indent="-171450">
              <a:buFont typeface="Arial"/>
              <a:buChar char="•"/>
            </a:pPr>
            <a:r>
              <a:rPr lang="en-US" sz="900" baseline="0" dirty="0"/>
              <a:t>O</a:t>
            </a:r>
            <a:r>
              <a:rPr lang="en-GB" sz="900" baseline="0" dirty="0" err="1"/>
              <a:t>thering</a:t>
            </a:r>
            <a:r>
              <a:rPr lang="en-GB" sz="900" baseline="0" dirty="0"/>
              <a:t> nomadic life</a:t>
            </a:r>
          </a:p>
          <a:p>
            <a:pPr marL="171450" lvl="0" indent="-171450">
              <a:buFont typeface="Arial"/>
              <a:buChar char="•"/>
            </a:pPr>
            <a:r>
              <a:rPr lang="en-US" sz="900" baseline="0" dirty="0"/>
              <a:t>A</a:t>
            </a:r>
            <a:r>
              <a:rPr lang="en-GB" sz="900" baseline="0" dirty="0" err="1"/>
              <a:t>bsence</a:t>
            </a:r>
            <a:r>
              <a:rPr lang="en-GB" sz="900" baseline="0" dirty="0"/>
              <a:t> of agriculture = European mind = unable to comprehend owner’s relationship with land</a:t>
            </a:r>
          </a:p>
          <a:p>
            <a:pPr marL="171450" lvl="0" indent="-171450">
              <a:buFont typeface="Arial"/>
              <a:buChar char="•"/>
            </a:pPr>
            <a:r>
              <a:rPr lang="en-US" sz="900" baseline="0" dirty="0"/>
              <a:t>R</a:t>
            </a:r>
            <a:r>
              <a:rPr lang="en-GB" sz="900" baseline="0" dirty="0" err="1"/>
              <a:t>ights</a:t>
            </a:r>
            <a:r>
              <a:rPr lang="en-GB" sz="900" baseline="0" dirty="0"/>
              <a:t> of occupation established by Bible. </a:t>
            </a:r>
            <a:r>
              <a:rPr lang="en-US" sz="900" baseline="0" dirty="0"/>
              <a:t>A</a:t>
            </a:r>
            <a:r>
              <a:rPr lang="en-GB" sz="900" baseline="0" dirty="0" err="1"/>
              <a:t>ccording</a:t>
            </a:r>
            <a:r>
              <a:rPr lang="en-GB" sz="900" baseline="0" dirty="0"/>
              <a:t> to John Locke:</a:t>
            </a:r>
          </a:p>
          <a:p>
            <a:pPr marL="628650" lvl="1" indent="-171450">
              <a:buFont typeface="Arial"/>
              <a:buChar char="•"/>
            </a:pPr>
            <a:r>
              <a:rPr lang="en-US" sz="900" dirty="0"/>
              <a:t>“G</a:t>
            </a:r>
            <a:r>
              <a:rPr lang="en-GB" sz="900" dirty="0"/>
              <a:t>od gave the World to Men to make use of it </a:t>
            </a:r>
            <a:r>
              <a:rPr lang="en-US" sz="900" dirty="0"/>
              <a:t>… [and] the Earth…for the support and</a:t>
            </a:r>
            <a:r>
              <a:rPr lang="en-US" sz="900" baseline="0" dirty="0"/>
              <a:t> comfort of their being”</a:t>
            </a:r>
          </a:p>
          <a:p>
            <a:pPr marL="628650" lvl="1" indent="-171450">
              <a:buFont typeface="Arial"/>
              <a:buChar char="•"/>
            </a:pPr>
            <a:r>
              <a:rPr lang="en-US" sz="900" baseline="0" dirty="0"/>
              <a:t>Where there has been no improvement of nature, men had not acted according to Genesis (to create property)</a:t>
            </a:r>
          </a:p>
          <a:p>
            <a:pPr marL="628650" lvl="1" indent="-171450">
              <a:buFont typeface="Arial"/>
              <a:buChar char="•"/>
            </a:pPr>
            <a:r>
              <a:rPr lang="en-US" sz="900" baseline="0" dirty="0"/>
              <a:t>Where there was no evidence of “use” such as agriculture, buildings, monuments, and temples, it was assumed that people did not have a concept of landed property, hence could not been seen as possessors</a:t>
            </a:r>
          </a:p>
          <a:p>
            <a:pPr marL="171450" lvl="0" indent="-171450">
              <a:buFont typeface="Arial"/>
              <a:buChar char="•"/>
            </a:pPr>
            <a:r>
              <a:rPr lang="en-US" sz="900" baseline="0" dirty="0"/>
              <a:t>Example of this: Establishment of settler colonies in Australia, which impose the domination of agrarian culture, stealing the land belonging to hunter-gatherers</a:t>
            </a:r>
          </a:p>
          <a:p>
            <a:pPr marL="171450" lvl="0" indent="-171450">
              <a:buFont typeface="Arial"/>
              <a:buChar char="•"/>
            </a:pPr>
            <a:r>
              <a:rPr lang="en-US" sz="900" baseline="0" dirty="0"/>
              <a:t>Also: grazing lands of African savannah (“lost </a:t>
            </a:r>
            <a:r>
              <a:rPr lang="en-US" sz="900" baseline="0" dirty="0" err="1"/>
              <a:t>Edens</a:t>
            </a:r>
            <a:r>
              <a:rPr lang="en-US" sz="900" baseline="0" dirty="0"/>
              <a:t> in need of protection and preservation” from indigenous human occupants) </a:t>
            </a:r>
            <a:endParaRPr lang="en-GB" sz="900" dirty="0"/>
          </a:p>
          <a:p>
            <a:endParaRPr lang="en-US" sz="900" dirty="0"/>
          </a:p>
        </p:txBody>
      </p:sp>
      <p:sp>
        <p:nvSpPr>
          <p:cNvPr id="4" name="Slide Number Placeholder 3"/>
          <p:cNvSpPr>
            <a:spLocks noGrp="1"/>
          </p:cNvSpPr>
          <p:nvPr>
            <p:ph type="sldNum" sz="quarter" idx="10"/>
          </p:nvPr>
        </p:nvSpPr>
        <p:spPr/>
        <p:txBody>
          <a:bodyPr/>
          <a:lstStyle/>
          <a:p>
            <a:fld id="{A32CBE1C-C4F8-4A1B-BA6E-48E4EB09B375}" type="slidenum">
              <a:rPr lang="es-ES" smtClean="0"/>
              <a:t>30</a:t>
            </a:fld>
            <a:endParaRPr lang="es-ES"/>
          </a:p>
        </p:txBody>
      </p:sp>
    </p:spTree>
    <p:extLst>
      <p:ext uri="{BB962C8B-B14F-4D97-AF65-F5344CB8AC3E}">
        <p14:creationId xmlns:p14="http://schemas.microsoft.com/office/powerpoint/2010/main" val="378801473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a:p>
        </p:txBody>
      </p:sp>
      <p:sp>
        <p:nvSpPr>
          <p:cNvPr id="4" name="3 Marcador de número de diapositiva"/>
          <p:cNvSpPr>
            <a:spLocks noGrp="1"/>
          </p:cNvSpPr>
          <p:nvPr>
            <p:ph type="sldNum" sz="quarter" idx="10"/>
          </p:nvPr>
        </p:nvSpPr>
        <p:spPr/>
        <p:txBody>
          <a:bodyPr/>
          <a:lstStyle/>
          <a:p>
            <a:fld id="{A32CBE1C-C4F8-4A1B-BA6E-48E4EB09B375}" type="slidenum">
              <a:rPr lang="es-ES" smtClean="0"/>
              <a:t>31</a:t>
            </a:fld>
            <a:endParaRPr lang="es-ES"/>
          </a:p>
        </p:txBody>
      </p:sp>
    </p:spTree>
    <p:extLst>
      <p:ext uri="{BB962C8B-B14F-4D97-AF65-F5344CB8AC3E}">
        <p14:creationId xmlns:p14="http://schemas.microsoft.com/office/powerpoint/2010/main" val="246449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4"/>
          <p:cNvSpPr>
            <a:spLocks noGrp="1" noChangeArrowheads="1"/>
          </p:cNvSpPr>
          <p:nvPr>
            <p:ph type="dt" sz="quarter"/>
          </p:nvPr>
        </p:nvSpPr>
        <p:spPr/>
        <p:txBody>
          <a:bodyPr/>
          <a:lstStyle/>
          <a:p>
            <a:pPr>
              <a:defRPr/>
            </a:pPr>
            <a:fld id="{4287E87A-CA8D-7848-B66A-BB3F27D8C26B}" type="datetime1">
              <a:rPr lang="es-ES"/>
              <a:pPr>
                <a:defRPr/>
              </a:pPr>
              <a:t>7/12/20</a:t>
            </a:fld>
            <a:endParaRPr lang="es-ES"/>
          </a:p>
        </p:txBody>
      </p:sp>
      <p:sp>
        <p:nvSpPr>
          <p:cNvPr id="5" name="Rectangle 8"/>
          <p:cNvSpPr>
            <a:spLocks noGrp="1" noChangeArrowheads="1"/>
          </p:cNvSpPr>
          <p:nvPr>
            <p:ph type="sldNum" sz="quarter"/>
          </p:nvPr>
        </p:nvSpPr>
        <p:spPr/>
        <p:txBody>
          <a:bodyPr/>
          <a:lstStyle/>
          <a:p>
            <a:pPr>
              <a:defRPr/>
            </a:pPr>
            <a:fld id="{111C7902-F970-D34F-B96F-DF08F1CFDEA7}" type="slidenum">
              <a:rPr lang="es-ES"/>
              <a:pPr>
                <a:defRPr/>
              </a:pPr>
              <a:t>3</a:t>
            </a:fld>
            <a:endParaRPr lang="es-ES"/>
          </a:p>
        </p:txBody>
      </p:sp>
      <p:sp>
        <p:nvSpPr>
          <p:cNvPr id="28673" name="Text Box 1"/>
          <p:cNvSpPr txBox="1">
            <a:spLocks noGrp="1" noRot="1" noChangeAspect="1" noChangeArrowheads="1"/>
          </p:cNvSpPr>
          <p:nvPr>
            <p:ph type="sldImg"/>
          </p:nvPr>
        </p:nvSpPr>
        <p:spPr>
          <a:xfrm>
            <a:off x="917575" y="744538"/>
            <a:ext cx="4962525" cy="3722687"/>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8674" name="Text Box 2"/>
          <p:cNvSpPr txBox="1">
            <a:spLocks noChangeArrowheads="1"/>
          </p:cNvSpPr>
          <p:nvPr/>
        </p:nvSpPr>
        <p:spPr bwMode="auto">
          <a:xfrm>
            <a:off x="679768" y="4715153"/>
            <a:ext cx="5438140" cy="44669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ts val="700"/>
              </a:spcBef>
              <a:buFont typeface="Arial" pitchFamily="34" charset="0"/>
              <a:buChar char="•"/>
            </a:pPr>
            <a:r>
              <a:rPr lang="en-US" altLang="es-ES" sz="1400" dirty="0">
                <a:solidFill>
                  <a:srgbClr val="000000"/>
                </a:solidFill>
                <a:latin typeface="Calibri" pitchFamily="34" charset="0"/>
              </a:rPr>
              <a:t>Police Commissioner &amp; then Mayor Rizzo: </a:t>
            </a:r>
          </a:p>
          <a:p>
            <a:pPr lvl="1" eaLnBrk="1" hangingPunct="1">
              <a:spcBef>
                <a:spcPts val="450"/>
              </a:spcBef>
              <a:buFont typeface="Arial" pitchFamily="34" charset="0"/>
              <a:buChar char="–"/>
            </a:pPr>
            <a:r>
              <a:rPr lang="en-US" altLang="es-ES" sz="1400" dirty="0">
                <a:solidFill>
                  <a:srgbClr val="000000"/>
                </a:solidFill>
                <a:latin typeface="Calibri" pitchFamily="34" charset="0"/>
              </a:rPr>
              <a:t>his </a:t>
            </a:r>
            <a:r>
              <a:rPr lang="en-US" altLang="es-ES" sz="1400" b="1" dirty="0">
                <a:solidFill>
                  <a:srgbClr val="000000"/>
                </a:solidFill>
                <a:latin typeface="Calibri" pitchFamily="34" charset="0"/>
              </a:rPr>
              <a:t>actions </a:t>
            </a:r>
            <a:r>
              <a:rPr lang="en-US" altLang="es-ES" sz="1400" dirty="0">
                <a:solidFill>
                  <a:srgbClr val="000000"/>
                </a:solidFill>
                <a:latin typeface="Calibri" pitchFamily="34" charset="0"/>
              </a:rPr>
              <a:t>led to a loss of surveillance (local community social control) mechanisms</a:t>
            </a:r>
          </a:p>
          <a:p>
            <a:pPr lvl="1" eaLnBrk="1" hangingPunct="1">
              <a:spcBef>
                <a:spcPts val="450"/>
              </a:spcBef>
              <a:buClrTx/>
              <a:buFontTx/>
              <a:buNone/>
            </a:pPr>
            <a:endParaRPr lang="en-US" altLang="es-ES" sz="1400" dirty="0">
              <a:solidFill>
                <a:srgbClr val="000000"/>
              </a:solidFill>
              <a:latin typeface="Calibri" pitchFamily="34" charset="0"/>
            </a:endParaRPr>
          </a:p>
          <a:p>
            <a:pPr eaLnBrk="1" hangingPunct="1">
              <a:spcBef>
                <a:spcPts val="700"/>
              </a:spcBef>
              <a:buFont typeface="Arial" pitchFamily="34" charset="0"/>
              <a:buChar char="•"/>
            </a:pPr>
            <a:r>
              <a:rPr lang="en-US" altLang="es-ES" sz="1400" b="1" dirty="0">
                <a:solidFill>
                  <a:srgbClr val="000000"/>
                </a:solidFill>
                <a:latin typeface="Calibri" pitchFamily="34" charset="0"/>
              </a:rPr>
              <a:t>Actions</a:t>
            </a:r>
            <a:r>
              <a:rPr lang="en-US" altLang="es-ES" sz="1400" dirty="0">
                <a:solidFill>
                  <a:srgbClr val="000000"/>
                </a:solidFill>
                <a:latin typeface="Calibri" pitchFamily="34" charset="0"/>
              </a:rPr>
              <a:t>: Rizzo policies</a:t>
            </a:r>
          </a:p>
          <a:p>
            <a:pPr lvl="1" eaLnBrk="1" hangingPunct="1">
              <a:spcBef>
                <a:spcPts val="450"/>
              </a:spcBef>
              <a:buFont typeface="Arial" pitchFamily="34" charset="0"/>
              <a:buChar char="–"/>
            </a:pPr>
            <a:r>
              <a:rPr lang="en-US" altLang="es-ES" sz="1400" dirty="0">
                <a:solidFill>
                  <a:srgbClr val="000000"/>
                </a:solidFill>
                <a:latin typeface="Calibri" pitchFamily="34" charset="0"/>
              </a:rPr>
              <a:t>1974: Mayor Rizzo cuts park budget by 50% (compared to previous admin)</a:t>
            </a:r>
          </a:p>
          <a:p>
            <a:pPr lvl="1" eaLnBrk="1" hangingPunct="1">
              <a:spcBef>
                <a:spcPts val="450"/>
              </a:spcBef>
              <a:buFont typeface="Arial" pitchFamily="34" charset="0"/>
              <a:buChar char="–"/>
            </a:pPr>
            <a:r>
              <a:rPr lang="en-US" altLang="es-ES" sz="1400" dirty="0">
                <a:solidFill>
                  <a:srgbClr val="000000"/>
                </a:solidFill>
                <a:latin typeface="Calibri" pitchFamily="34" charset="0"/>
              </a:rPr>
              <a:t>reduce importance of mounted Park Guard (personal vendetta) through its reduction: from 500 guards to 24 and its integration with the Philadelphia Police Department,</a:t>
            </a:r>
          </a:p>
          <a:p>
            <a:pPr lvl="1" eaLnBrk="1" hangingPunct="1">
              <a:spcBef>
                <a:spcPts val="450"/>
              </a:spcBef>
              <a:buFont typeface="Arial" pitchFamily="34" charset="0"/>
              <a:buChar char="–"/>
            </a:pPr>
            <a:r>
              <a:rPr lang="en-US" altLang="es-ES" sz="1400" dirty="0">
                <a:solidFill>
                  <a:srgbClr val="000000"/>
                </a:solidFill>
                <a:latin typeface="Calibri" pitchFamily="34" charset="0"/>
              </a:rPr>
              <a:t>removal of park benches upon which members of the community would sit and observe </a:t>
            </a:r>
            <a:r>
              <a:rPr lang="en-US" altLang="en-US" sz="1400" dirty="0">
                <a:solidFill>
                  <a:srgbClr val="000000"/>
                </a:solidFill>
                <a:latin typeface="Calibri" pitchFamily="34" charset="0"/>
              </a:rPr>
              <a:t>“</a:t>
            </a:r>
            <a:r>
              <a:rPr lang="en-US" altLang="es-ES" sz="1400" dirty="0">
                <a:solidFill>
                  <a:srgbClr val="000000"/>
                </a:solidFill>
                <a:latin typeface="Calibri" pitchFamily="34" charset="0"/>
              </a:rPr>
              <a:t>the world passing by</a:t>
            </a:r>
            <a:r>
              <a:rPr lang="en-US" altLang="en-US" sz="1400" dirty="0">
                <a:solidFill>
                  <a:srgbClr val="000000"/>
                </a:solidFill>
                <a:latin typeface="Calibri" pitchFamily="34" charset="0"/>
              </a:rPr>
              <a:t>”</a:t>
            </a:r>
            <a:r>
              <a:rPr lang="en-US" altLang="es-ES" sz="1400" dirty="0">
                <a:solidFill>
                  <a:srgbClr val="000000"/>
                </a:solidFill>
                <a:latin typeface="Calibri" pitchFamily="34" charset="0"/>
              </a:rPr>
              <a:t>. This also led to elimination of an important element of </a:t>
            </a:r>
            <a:r>
              <a:rPr lang="en-US" altLang="es-ES" sz="1400" b="1" dirty="0">
                <a:solidFill>
                  <a:srgbClr val="000000"/>
                </a:solidFill>
                <a:latin typeface="Calibri" pitchFamily="34" charset="0"/>
              </a:rPr>
              <a:t>community self-surveillance </a:t>
            </a:r>
            <a:r>
              <a:rPr lang="en-US" altLang="es-ES" sz="1400" dirty="0">
                <a:solidFill>
                  <a:srgbClr val="000000"/>
                </a:solidFill>
                <a:latin typeface="Calibri" pitchFamily="34" charset="0"/>
              </a:rPr>
              <a:t>(</a:t>
            </a:r>
            <a:r>
              <a:rPr lang="en-US" altLang="es-ES" sz="1400" i="1" dirty="0">
                <a:solidFill>
                  <a:srgbClr val="000000"/>
                </a:solidFill>
                <a:latin typeface="Calibri" pitchFamily="34" charset="0"/>
              </a:rPr>
              <a:t>benches</a:t>
            </a:r>
            <a:r>
              <a:rPr lang="en-US" altLang="es-ES" sz="1400" dirty="0">
                <a:solidFill>
                  <a:srgbClr val="000000"/>
                </a:solidFill>
                <a:latin typeface="Calibri" pitchFamily="34" charset="0"/>
              </a:rPr>
              <a:t>)</a:t>
            </a:r>
          </a:p>
          <a:p>
            <a:endParaRPr lang="en-US" sz="1400" dirty="0"/>
          </a:p>
        </p:txBody>
      </p:sp>
      <p:sp>
        <p:nvSpPr>
          <p:cNvPr id="4" name="Slide Number Placeholder 3"/>
          <p:cNvSpPr>
            <a:spLocks noGrp="1"/>
          </p:cNvSpPr>
          <p:nvPr>
            <p:ph type="sldNum" sz="quarter" idx="10"/>
          </p:nvPr>
        </p:nvSpPr>
        <p:spPr/>
        <p:txBody>
          <a:bodyPr/>
          <a:lstStyle/>
          <a:p>
            <a:fld id="{A32CBE1C-C4F8-4A1B-BA6E-48E4EB09B375}" type="slidenum">
              <a:rPr lang="es-ES" smtClean="0"/>
              <a:t>4</a:t>
            </a:fld>
            <a:endParaRPr lang="es-ES"/>
          </a:p>
        </p:txBody>
      </p:sp>
    </p:spTree>
    <p:extLst>
      <p:ext uri="{BB962C8B-B14F-4D97-AF65-F5344CB8AC3E}">
        <p14:creationId xmlns:p14="http://schemas.microsoft.com/office/powerpoint/2010/main" val="30549285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32CBE1C-C4F8-4A1B-BA6E-48E4EB09B375}" type="slidenum">
              <a:rPr lang="es-ES" smtClean="0"/>
              <a:t>5</a:t>
            </a:fld>
            <a:endParaRPr lang="es-ES"/>
          </a:p>
        </p:txBody>
      </p:sp>
    </p:spTree>
    <p:extLst>
      <p:ext uri="{BB962C8B-B14F-4D97-AF65-F5344CB8AC3E}">
        <p14:creationId xmlns:p14="http://schemas.microsoft.com/office/powerpoint/2010/main" val="35296386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60000"/>
              </a:lnSpc>
              <a:spcAft>
                <a:spcPts val="600"/>
              </a:spcAft>
              <a:buClrTx/>
              <a:buFontTx/>
              <a:buNone/>
              <a:defRPr/>
            </a:pPr>
            <a:r>
              <a:rPr lang="en-US" b="1" dirty="0">
                <a:latin typeface="Calibri" charset="0"/>
              </a:rPr>
              <a:t>The 50s:  </a:t>
            </a:r>
            <a:r>
              <a:rPr lang="en-US" dirty="0">
                <a:latin typeface="Calibri" charset="0"/>
              </a:rPr>
              <a:t>Gangs' informal agreement over park's neutrality</a:t>
            </a:r>
            <a:endParaRPr lang="en-US" dirty="0"/>
          </a:p>
          <a:p>
            <a:pPr>
              <a:spcAft>
                <a:spcPts val="600"/>
              </a:spcAft>
              <a:buFont typeface="Arial" charset="0"/>
              <a:buNone/>
              <a:defRPr/>
            </a:pPr>
            <a:r>
              <a:rPr lang="en-GB" b="1" dirty="0">
                <a:latin typeface="Calibri" charset="0"/>
              </a:rPr>
              <a:t>Late60s +early70s: </a:t>
            </a:r>
          </a:p>
          <a:p>
            <a:pPr marL="457200" indent="-457200">
              <a:spcAft>
                <a:spcPts val="600"/>
              </a:spcAft>
              <a:buFont typeface="Arial"/>
              <a:buChar char="•"/>
              <a:defRPr/>
            </a:pPr>
            <a:r>
              <a:rPr lang="en-GB" dirty="0">
                <a:latin typeface="Calibri" charset="0"/>
              </a:rPr>
              <a:t>growing pressure of black power movement </a:t>
            </a:r>
            <a:r>
              <a:rPr lang="en-GB" i="1" dirty="0">
                <a:latin typeface="Calibri" charset="0"/>
              </a:rPr>
              <a:t>to cease black-on-black violence and focus energy and anger on greater social and political wrongs</a:t>
            </a:r>
          </a:p>
          <a:p>
            <a:pPr marL="457200" indent="-457200">
              <a:spcAft>
                <a:spcPts val="600"/>
              </a:spcAft>
              <a:buFont typeface="Arial"/>
              <a:buChar char="•"/>
              <a:defRPr/>
            </a:pPr>
            <a:r>
              <a:rPr lang="en-GB" dirty="0">
                <a:latin typeface="Calibri" charset="0"/>
              </a:rPr>
              <a:t>Cobbs Creek’s early gangs quietly disappear: informal park security they ensured also disappears</a:t>
            </a:r>
          </a:p>
          <a:p>
            <a:pPr>
              <a:spcAft>
                <a:spcPts val="600"/>
              </a:spcAft>
              <a:buFont typeface="Arial" charset="0"/>
              <a:buNone/>
              <a:defRPr/>
            </a:pPr>
            <a:r>
              <a:rPr lang="en-GB" b="1" dirty="0">
                <a:latin typeface="Calibri" charset="0"/>
              </a:rPr>
              <a:t>late 1970s: </a:t>
            </a:r>
          </a:p>
          <a:p>
            <a:pPr marL="457200" indent="-457200">
              <a:spcAft>
                <a:spcPts val="600"/>
              </a:spcAft>
              <a:buFont typeface="Arial"/>
              <a:buChar char="•"/>
              <a:defRPr/>
            </a:pPr>
            <a:r>
              <a:rPr lang="en-GB" i="1" dirty="0">
                <a:latin typeface="Calibri" charset="0"/>
              </a:rPr>
              <a:t>decline of black identity movement </a:t>
            </a:r>
          </a:p>
          <a:p>
            <a:pPr marL="457200" indent="-457200">
              <a:spcAft>
                <a:spcPts val="600"/>
              </a:spcAft>
              <a:buFont typeface="Arial"/>
              <a:buChar char="•"/>
              <a:defRPr/>
            </a:pPr>
            <a:r>
              <a:rPr lang="en-GB" dirty="0">
                <a:latin typeface="Calibri" charset="0"/>
              </a:rPr>
              <a:t>and outmigration of middle-class blacks leaves </a:t>
            </a:r>
            <a:r>
              <a:rPr lang="en-GB" b="1" dirty="0">
                <a:latin typeface="Calibri" charset="0"/>
              </a:rPr>
              <a:t>power vacuum </a:t>
            </a:r>
            <a:endParaRPr lang="en-US" dirty="0"/>
          </a:p>
          <a:p>
            <a:pPr>
              <a:spcAft>
                <a:spcPts val="600"/>
              </a:spcAft>
              <a:buFont typeface="Arial" charset="0"/>
              <a:buNone/>
              <a:defRPr/>
            </a:pPr>
            <a:r>
              <a:rPr lang="en-GB" b="1" dirty="0">
                <a:latin typeface="Calibri" charset="0"/>
              </a:rPr>
              <a:t>1980s: </a:t>
            </a:r>
            <a:r>
              <a:rPr lang="en-GB" dirty="0">
                <a:latin typeface="Calibri" charset="0"/>
              </a:rPr>
              <a:t>re-emergence of gangs </a:t>
            </a:r>
          </a:p>
          <a:p>
            <a:pPr marL="457200" lvl="0" indent="-457200">
              <a:spcAft>
                <a:spcPts val="600"/>
              </a:spcAft>
              <a:buFont typeface="Arial"/>
              <a:buChar char="•"/>
              <a:defRPr/>
            </a:pPr>
            <a:r>
              <a:rPr lang="en-GB" dirty="0">
                <a:latin typeface="Calibri" charset="0"/>
              </a:rPr>
              <a:t>structure and membership not like “organic, </a:t>
            </a:r>
            <a:r>
              <a:rPr lang="en-GB" dirty="0" err="1">
                <a:latin typeface="Calibri" charset="0"/>
              </a:rPr>
              <a:t>homegrown</a:t>
            </a:r>
            <a:r>
              <a:rPr lang="en-GB" dirty="0">
                <a:latin typeface="Calibri" charset="0"/>
              </a:rPr>
              <a:t> gangs of the 1950s and 1960s”</a:t>
            </a:r>
          </a:p>
          <a:p>
            <a:pPr marL="457200" lvl="0" indent="-457200">
              <a:spcAft>
                <a:spcPts val="600"/>
              </a:spcAft>
              <a:buFont typeface="Arial"/>
              <a:buChar char="•"/>
              <a:defRPr/>
            </a:pPr>
            <a:r>
              <a:rPr lang="en-GB" dirty="0">
                <a:latin typeface="Calibri" charset="0"/>
              </a:rPr>
              <a:t>more violent forms and structures mimicked gang activity in cities like L.A., Chicago, and New York, </a:t>
            </a:r>
            <a:r>
              <a:rPr lang="en-GB" b="1" dirty="0">
                <a:latin typeface="Calibri" charset="0"/>
              </a:rPr>
              <a:t>where there were no agreements, unwritten or otherwise</a:t>
            </a:r>
          </a:p>
          <a:p>
            <a:pPr marL="457200" lvl="0" indent="-457200">
              <a:spcAft>
                <a:spcPts val="600"/>
              </a:spcAft>
              <a:buFont typeface="Arial"/>
              <a:buChar char="•"/>
              <a:defRPr/>
            </a:pPr>
            <a:r>
              <a:rPr lang="en-GB" dirty="0">
                <a:latin typeface="Calibri" charset="0"/>
              </a:rPr>
              <a:t>End of agreement: emergence of violence</a:t>
            </a:r>
          </a:p>
        </p:txBody>
      </p:sp>
      <p:sp>
        <p:nvSpPr>
          <p:cNvPr id="4" name="Slide Number Placeholder 3"/>
          <p:cNvSpPr>
            <a:spLocks noGrp="1"/>
          </p:cNvSpPr>
          <p:nvPr>
            <p:ph type="sldNum" sz="quarter" idx="10"/>
          </p:nvPr>
        </p:nvSpPr>
        <p:spPr/>
        <p:txBody>
          <a:bodyPr/>
          <a:lstStyle/>
          <a:p>
            <a:fld id="{A32CBE1C-C4F8-4A1B-BA6E-48E4EB09B375}" type="slidenum">
              <a:rPr lang="es-ES" smtClean="0"/>
              <a:t>6</a:t>
            </a:fld>
            <a:endParaRPr lang="es-ES"/>
          </a:p>
        </p:txBody>
      </p:sp>
    </p:spTree>
    <p:extLst>
      <p:ext uri="{BB962C8B-B14F-4D97-AF65-F5344CB8AC3E}">
        <p14:creationId xmlns:p14="http://schemas.microsoft.com/office/powerpoint/2010/main" val="34873890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Rectangle 4"/>
          <p:cNvSpPr>
            <a:spLocks noGrp="1" noChangeArrowheads="1"/>
          </p:cNvSpPr>
          <p:nvPr>
            <p:ph type="dt" sz="quarter"/>
          </p:nvPr>
        </p:nvSpPr>
        <p:spPr/>
        <p:txBody>
          <a:bodyPr/>
          <a:lstStyle/>
          <a:p>
            <a:pPr>
              <a:defRPr/>
            </a:pPr>
            <a:fld id="{4287E87A-CA8D-7848-B66A-BB3F27D8C26B}" type="datetime1">
              <a:rPr lang="es-ES"/>
              <a:pPr>
                <a:defRPr/>
              </a:pPr>
              <a:t>7/12/20</a:t>
            </a:fld>
            <a:endParaRPr lang="es-ES"/>
          </a:p>
        </p:txBody>
      </p:sp>
      <p:sp>
        <p:nvSpPr>
          <p:cNvPr id="5" name="Rectangle 8"/>
          <p:cNvSpPr>
            <a:spLocks noGrp="1" noChangeArrowheads="1"/>
          </p:cNvSpPr>
          <p:nvPr>
            <p:ph type="sldNum" sz="quarter"/>
          </p:nvPr>
        </p:nvSpPr>
        <p:spPr/>
        <p:txBody>
          <a:bodyPr/>
          <a:lstStyle/>
          <a:p>
            <a:pPr>
              <a:defRPr/>
            </a:pPr>
            <a:fld id="{81A738F5-275F-114E-B831-4D6E6F7070E3}" type="slidenum">
              <a:rPr lang="es-ES"/>
              <a:pPr>
                <a:defRPr/>
              </a:pPr>
              <a:t>7</a:t>
            </a:fld>
            <a:endParaRPr lang="es-ES"/>
          </a:p>
        </p:txBody>
      </p:sp>
      <p:sp>
        <p:nvSpPr>
          <p:cNvPr id="34817" name="Text Box 1"/>
          <p:cNvSpPr txBox="1">
            <a:spLocks noGrp="1" noRot="1" noChangeAspect="1" noChangeArrowheads="1"/>
          </p:cNvSpPr>
          <p:nvPr>
            <p:ph type="sldImg"/>
          </p:nvPr>
        </p:nvSpPr>
        <p:spPr>
          <a:xfrm>
            <a:off x="917575" y="744538"/>
            <a:ext cx="4962525" cy="3722687"/>
          </a:xfrm>
          <a:solidFill>
            <a:srgbClr val="FFFFFF"/>
          </a:solidFill>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34818" name="Text Box 2"/>
          <p:cNvSpPr txBox="1">
            <a:spLocks noChangeArrowheads="1"/>
          </p:cNvSpPr>
          <p:nvPr/>
        </p:nvSpPr>
        <p:spPr bwMode="auto">
          <a:xfrm>
            <a:off x="679768" y="4715153"/>
            <a:ext cx="5438140" cy="44669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a:defRPr/>
            </a:pPr>
            <a:endParaRPr lang="en-US"/>
          </a:p>
        </p:txBody>
      </p:sp>
      <p:sp>
        <p:nvSpPr>
          <p:cNvPr id="2" name="Notes Placeholder 1"/>
          <p:cNvSpPr>
            <a:spLocks noGrp="1"/>
          </p:cNvSpPr>
          <p:nvPr>
            <p:ph type="body" idx="1"/>
          </p:nvPr>
        </p:nvSpPr>
        <p:spPr/>
        <p:txBody>
          <a:bodyPr/>
          <a:lstStyle/>
          <a:p>
            <a:pPr>
              <a:lnSpc>
                <a:spcPct val="90000"/>
              </a:lnSpc>
              <a:spcBef>
                <a:spcPts val="700"/>
              </a:spcBef>
              <a:buFont typeface="Arial" charset="0"/>
              <a:buChar char="•"/>
              <a:defRPr/>
            </a:pPr>
            <a:r>
              <a:rPr lang="en-US" dirty="0">
                <a:latin typeface="Calibri" charset="0"/>
              </a:rPr>
              <a:t>Loss of social control mechanisms must be </a:t>
            </a:r>
            <a:r>
              <a:rPr lang="en-US" dirty="0" err="1">
                <a:latin typeface="Calibri" charset="0"/>
              </a:rPr>
              <a:t>analysed</a:t>
            </a:r>
            <a:r>
              <a:rPr lang="en-US" dirty="0">
                <a:latin typeface="Calibri" charset="0"/>
              </a:rPr>
              <a:t> from a </a:t>
            </a:r>
            <a:r>
              <a:rPr lang="en-US" b="1" dirty="0">
                <a:latin typeface="Calibri" charset="0"/>
              </a:rPr>
              <a:t>wider perspective </a:t>
            </a:r>
            <a:r>
              <a:rPr lang="en-US" dirty="0">
                <a:latin typeface="Calibri" charset="0"/>
              </a:rPr>
              <a:t>of power relations' evolution within Philadelphia's recent history </a:t>
            </a:r>
          </a:p>
          <a:p>
            <a:pPr lvl="1">
              <a:lnSpc>
                <a:spcPct val="90000"/>
              </a:lnSpc>
              <a:spcBef>
                <a:spcPts val="450"/>
              </a:spcBef>
              <a:buFont typeface="Arial" charset="0"/>
              <a:buChar char="–"/>
              <a:defRPr/>
            </a:pPr>
            <a:r>
              <a:rPr lang="en-US" dirty="0">
                <a:latin typeface="Calibri" charset="0"/>
              </a:rPr>
              <a:t>civil rights movement, racial struggles, economic decay, etc.</a:t>
            </a:r>
          </a:p>
          <a:p>
            <a:pPr lvl="1">
              <a:lnSpc>
                <a:spcPct val="90000"/>
              </a:lnSpc>
              <a:spcBef>
                <a:spcPts val="450"/>
              </a:spcBef>
              <a:buFont typeface="Arial" charset="0"/>
              <a:buChar char="–"/>
              <a:defRPr/>
            </a:pPr>
            <a:r>
              <a:rPr lang="en-US" dirty="0">
                <a:latin typeface="Calibri" charset="0"/>
              </a:rPr>
              <a:t>the legacy of an overtly racist and racially explosive period in Philadelphia’s political history; one in which both the city’s governing, white elite and local black activists play significant, if disproportionate, roles. </a:t>
            </a:r>
          </a:p>
          <a:p>
            <a:pPr marL="741363" lvl="1">
              <a:lnSpc>
                <a:spcPct val="90000"/>
              </a:lnSpc>
              <a:spcBef>
                <a:spcPts val="450"/>
              </a:spcBef>
              <a:buClrTx/>
              <a:buFontTx/>
              <a:buNone/>
              <a:defRPr/>
            </a:pPr>
            <a:endParaRPr lang="es-ES" dirty="0">
              <a:latin typeface="Calibri" charset="0"/>
            </a:endParaRPr>
          </a:p>
          <a:p>
            <a:pPr>
              <a:lnSpc>
                <a:spcPct val="90000"/>
              </a:lnSpc>
              <a:spcBef>
                <a:spcPts val="700"/>
              </a:spcBef>
              <a:buFont typeface="Arial" charset="0"/>
              <a:buChar char="•"/>
              <a:defRPr/>
            </a:pPr>
            <a:r>
              <a:rPr lang="en-US" dirty="0">
                <a:latin typeface="Calibri" charset="0"/>
              </a:rPr>
              <a:t>Rizzo’s decisions to dismantle local social control mechanisms in </a:t>
            </a:r>
            <a:r>
              <a:rPr lang="en-US" dirty="0" err="1">
                <a:latin typeface="Calibri" charset="0"/>
              </a:rPr>
              <a:t>Cobbs</a:t>
            </a:r>
            <a:r>
              <a:rPr lang="en-US" dirty="0">
                <a:latin typeface="Calibri" charset="0"/>
              </a:rPr>
              <a:t> Creek can be seen as a form of </a:t>
            </a:r>
            <a:r>
              <a:rPr lang="en-US" b="1" dirty="0">
                <a:latin typeface="Calibri" charset="0"/>
              </a:rPr>
              <a:t>social control</a:t>
            </a:r>
          </a:p>
          <a:p>
            <a:pPr lvl="1">
              <a:lnSpc>
                <a:spcPct val="90000"/>
              </a:lnSpc>
              <a:spcBef>
                <a:spcPts val="450"/>
              </a:spcBef>
              <a:buFont typeface="Arial" charset="0"/>
              <a:buChar char="–"/>
              <a:defRPr/>
            </a:pPr>
            <a:r>
              <a:rPr lang="en-US" dirty="0">
                <a:latin typeface="Calibri" charset="0"/>
              </a:rPr>
              <a:t>as a means of controlling social organization and activity among politically active black community during a period of racial upheaval </a:t>
            </a:r>
          </a:p>
          <a:p>
            <a:pPr lvl="1">
              <a:lnSpc>
                <a:spcPct val="90000"/>
              </a:lnSpc>
              <a:spcBef>
                <a:spcPts val="450"/>
              </a:spcBef>
              <a:buFont typeface="Arial" charset="0"/>
              <a:buChar char="–"/>
              <a:defRPr/>
            </a:pPr>
            <a:r>
              <a:rPr lang="en-US" dirty="0">
                <a:latin typeface="Calibri" charset="0"/>
              </a:rPr>
              <a:t>by removing/ controlling their primary public arena (</a:t>
            </a:r>
            <a:r>
              <a:rPr lang="en-US" i="1" dirty="0">
                <a:latin typeface="Calibri" charset="0"/>
              </a:rPr>
              <a:t>the Park</a:t>
            </a:r>
            <a:r>
              <a:rPr lang="en-US" dirty="0">
                <a:latin typeface="Calibri" charset="0"/>
              </a:rPr>
              <a:t>) of social intercourse and political exchange</a:t>
            </a:r>
          </a:p>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EVIDENCE: </a:t>
            </a:r>
          </a:p>
          <a:p>
            <a:pPr marL="171450" lvl="0" indent="-171450">
              <a:buFont typeface="Arial"/>
              <a:buChar char="•"/>
            </a:pPr>
            <a:r>
              <a:rPr lang="en-US" dirty="0"/>
              <a:t>The racist-motivated actions of Mayor Rizzo in Philadelphia (60s-80s) that reduced city resources dedicated to maintaining the park and African American community’s social control mechanisms (park security)</a:t>
            </a:r>
          </a:p>
          <a:p>
            <a:pPr marL="171450" lvl="0" indent="-171450">
              <a:buFont typeface="Arial"/>
              <a:buChar char="•"/>
            </a:pPr>
            <a:r>
              <a:rPr lang="en-US" dirty="0"/>
              <a:t>The changes in gang culture, which were related to (result of) race struggles and which transformed the park (without social control mechanisms) into a space of illegality and violence</a:t>
            </a:r>
          </a:p>
          <a:p>
            <a:endParaRPr lang="en-US" dirty="0"/>
          </a:p>
        </p:txBody>
      </p:sp>
      <p:sp>
        <p:nvSpPr>
          <p:cNvPr id="4" name="Slide Number Placeholder 3"/>
          <p:cNvSpPr>
            <a:spLocks noGrp="1"/>
          </p:cNvSpPr>
          <p:nvPr>
            <p:ph type="sldNum" sz="quarter" idx="10"/>
          </p:nvPr>
        </p:nvSpPr>
        <p:spPr/>
        <p:txBody>
          <a:bodyPr/>
          <a:lstStyle/>
          <a:p>
            <a:fld id="{A32CBE1C-C4F8-4A1B-BA6E-48E4EB09B375}" type="slidenum">
              <a:rPr lang="es-ES" smtClean="0"/>
              <a:t>8</a:t>
            </a:fld>
            <a:endParaRPr lang="es-ES"/>
          </a:p>
        </p:txBody>
      </p:sp>
    </p:spTree>
    <p:extLst>
      <p:ext uri="{BB962C8B-B14F-4D97-AF65-F5344CB8AC3E}">
        <p14:creationId xmlns:p14="http://schemas.microsoft.com/office/powerpoint/2010/main" val="1334044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8B392ADD-B0C0-A648-A1CF-F5512D53E9C1}" type="datetime1">
              <a:rPr lang="en-GB" smtClean="0"/>
              <a:t>07/12/2020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E671E90-3A17-47B3-8C57-E6B1A9184234}" type="slidenum">
              <a:rPr lang="es-ES" smtClean="0"/>
              <a:t>‹#›</a:t>
            </a:fld>
            <a:endParaRPr lang="es-ES"/>
          </a:p>
        </p:txBody>
      </p:sp>
    </p:spTree>
    <p:extLst>
      <p:ext uri="{BB962C8B-B14F-4D97-AF65-F5344CB8AC3E}">
        <p14:creationId xmlns:p14="http://schemas.microsoft.com/office/powerpoint/2010/main" val="2213348410"/>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8F03F3CE-EC76-6441-8B41-5113B568BB96}" type="datetime1">
              <a:rPr lang="en-GB" smtClean="0"/>
              <a:t>07/12/2020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E671E90-3A17-47B3-8C57-E6B1A9184234}" type="slidenum">
              <a:rPr lang="es-ES" smtClean="0"/>
              <a:t>‹#›</a:t>
            </a:fld>
            <a:endParaRPr lang="es-ES"/>
          </a:p>
        </p:txBody>
      </p:sp>
    </p:spTree>
    <p:extLst>
      <p:ext uri="{BB962C8B-B14F-4D97-AF65-F5344CB8AC3E}">
        <p14:creationId xmlns:p14="http://schemas.microsoft.com/office/powerpoint/2010/main" val="4015830436"/>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124F4E4-4AB1-5E4F-ACE7-2C2A1A98482B}" type="datetime1">
              <a:rPr lang="en-GB" smtClean="0"/>
              <a:t>07/12/2020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E671E90-3A17-47B3-8C57-E6B1A9184234}" type="slidenum">
              <a:rPr lang="es-ES" smtClean="0"/>
              <a:t>‹#›</a:t>
            </a:fld>
            <a:endParaRPr lang="es-ES"/>
          </a:p>
        </p:txBody>
      </p:sp>
    </p:spTree>
    <p:extLst>
      <p:ext uri="{BB962C8B-B14F-4D97-AF65-F5344CB8AC3E}">
        <p14:creationId xmlns:p14="http://schemas.microsoft.com/office/powerpoint/2010/main" val="3792728"/>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80DBF693-4E63-CB4F-B1E0-596256F82AE3}" type="datetime1">
              <a:rPr lang="en-GB" smtClean="0"/>
              <a:t>07/12/2020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E671E90-3A17-47B3-8C57-E6B1A9184234}" type="slidenum">
              <a:rPr lang="es-ES" smtClean="0"/>
              <a:t>‹#›</a:t>
            </a:fld>
            <a:endParaRPr lang="es-ES"/>
          </a:p>
        </p:txBody>
      </p:sp>
    </p:spTree>
    <p:extLst>
      <p:ext uri="{BB962C8B-B14F-4D97-AF65-F5344CB8AC3E}">
        <p14:creationId xmlns:p14="http://schemas.microsoft.com/office/powerpoint/2010/main" val="315066295"/>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AEF73385-9F92-574E-9B98-6CE17013C044}" type="datetime1">
              <a:rPr lang="en-GB" smtClean="0"/>
              <a:t>07/12/2020</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2E671E90-3A17-47B3-8C57-E6B1A9184234}" type="slidenum">
              <a:rPr lang="es-ES" smtClean="0"/>
              <a:t>‹#›</a:t>
            </a:fld>
            <a:endParaRPr lang="es-ES"/>
          </a:p>
        </p:txBody>
      </p:sp>
    </p:spTree>
    <p:extLst>
      <p:ext uri="{BB962C8B-B14F-4D97-AF65-F5344CB8AC3E}">
        <p14:creationId xmlns:p14="http://schemas.microsoft.com/office/powerpoint/2010/main" val="3586321763"/>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8DF5BF6C-7769-3F4E-911D-AA6C555931B8}" type="datetime1">
              <a:rPr lang="en-GB" smtClean="0"/>
              <a:t>07/12/2020</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E671E90-3A17-47B3-8C57-E6B1A9184234}" type="slidenum">
              <a:rPr lang="es-ES" smtClean="0"/>
              <a:t>‹#›</a:t>
            </a:fld>
            <a:endParaRPr lang="es-ES"/>
          </a:p>
        </p:txBody>
      </p:sp>
    </p:spTree>
    <p:extLst>
      <p:ext uri="{BB962C8B-B14F-4D97-AF65-F5344CB8AC3E}">
        <p14:creationId xmlns:p14="http://schemas.microsoft.com/office/powerpoint/2010/main" val="3367594516"/>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6493A3F9-8A36-714B-A4F8-F74F680FE490}" type="datetime1">
              <a:rPr lang="en-GB" smtClean="0"/>
              <a:t>07/12/2020</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2E671E90-3A17-47B3-8C57-E6B1A9184234}" type="slidenum">
              <a:rPr lang="es-ES" smtClean="0"/>
              <a:t>‹#›</a:t>
            </a:fld>
            <a:endParaRPr lang="es-ES"/>
          </a:p>
        </p:txBody>
      </p:sp>
    </p:spTree>
    <p:extLst>
      <p:ext uri="{BB962C8B-B14F-4D97-AF65-F5344CB8AC3E}">
        <p14:creationId xmlns:p14="http://schemas.microsoft.com/office/powerpoint/2010/main" val="3706755654"/>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DAAAEF11-E243-6642-B7F5-2DC8BB52BA27}" type="datetime1">
              <a:rPr lang="en-GB" smtClean="0"/>
              <a:t>07/12/2020</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2E671E90-3A17-47B3-8C57-E6B1A9184234}" type="slidenum">
              <a:rPr lang="es-ES" smtClean="0"/>
              <a:t>‹#›</a:t>
            </a:fld>
            <a:endParaRPr lang="es-ES"/>
          </a:p>
        </p:txBody>
      </p:sp>
    </p:spTree>
    <p:extLst>
      <p:ext uri="{BB962C8B-B14F-4D97-AF65-F5344CB8AC3E}">
        <p14:creationId xmlns:p14="http://schemas.microsoft.com/office/powerpoint/2010/main" val="2263593937"/>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F9AEF021-B51E-4F42-BF70-F45C7F830C9F}" type="datetime1">
              <a:rPr lang="en-GB" smtClean="0"/>
              <a:t>07/12/2020</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2E671E90-3A17-47B3-8C57-E6B1A9184234}" type="slidenum">
              <a:rPr lang="es-ES" smtClean="0"/>
              <a:t>‹#›</a:t>
            </a:fld>
            <a:endParaRPr lang="es-ES"/>
          </a:p>
        </p:txBody>
      </p:sp>
    </p:spTree>
    <p:extLst>
      <p:ext uri="{BB962C8B-B14F-4D97-AF65-F5344CB8AC3E}">
        <p14:creationId xmlns:p14="http://schemas.microsoft.com/office/powerpoint/2010/main" val="1535929166"/>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28634C67-D2C5-4E45-B212-F2268ABBE5D9}" type="datetime1">
              <a:rPr lang="en-GB" smtClean="0"/>
              <a:t>07/12/2020</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E671E90-3A17-47B3-8C57-E6B1A9184234}" type="slidenum">
              <a:rPr lang="es-ES" smtClean="0"/>
              <a:t>‹#›</a:t>
            </a:fld>
            <a:endParaRPr lang="es-ES"/>
          </a:p>
        </p:txBody>
      </p:sp>
    </p:spTree>
    <p:extLst>
      <p:ext uri="{BB962C8B-B14F-4D97-AF65-F5344CB8AC3E}">
        <p14:creationId xmlns:p14="http://schemas.microsoft.com/office/powerpoint/2010/main" val="3159130108"/>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8F56C710-34D4-5C4C-9596-FA24D415AE6B}" type="datetime1">
              <a:rPr lang="en-GB" smtClean="0"/>
              <a:t>07/12/2020</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2E671E90-3A17-47B3-8C57-E6B1A9184234}" type="slidenum">
              <a:rPr lang="es-ES" smtClean="0"/>
              <a:t>‹#›</a:t>
            </a:fld>
            <a:endParaRPr lang="es-ES"/>
          </a:p>
        </p:txBody>
      </p:sp>
    </p:spTree>
    <p:extLst>
      <p:ext uri="{BB962C8B-B14F-4D97-AF65-F5344CB8AC3E}">
        <p14:creationId xmlns:p14="http://schemas.microsoft.com/office/powerpoint/2010/main" val="2997356064"/>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DD5251-C3F0-4249-8E53-A896ADC2EFBC}" type="datetime1">
              <a:rPr lang="en-GB" smtClean="0"/>
              <a:t>07/12/2020</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671E90-3A17-47B3-8C57-E6B1A9184234}" type="slidenum">
              <a:rPr lang="es-ES" smtClean="0"/>
              <a:t>‹#›</a:t>
            </a:fld>
            <a:endParaRPr lang="es-ES"/>
          </a:p>
        </p:txBody>
      </p:sp>
    </p:spTree>
    <p:extLst>
      <p:ext uri="{BB962C8B-B14F-4D97-AF65-F5344CB8AC3E}">
        <p14:creationId xmlns:p14="http://schemas.microsoft.com/office/powerpoint/2010/main" val="42787066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r"/>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christos.zografos@upf.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hyperlink" Target="http://blackkudos.tumblr.com" TargetMode="External"/><Relationship Id="rId7" Type="http://schemas.openxmlformats.org/officeDocument/2006/relationships/hyperlink" Target="https://www.researchgate.net/figure/Environmental-justice-protests-against-dumping-PCB-contaminated-soil-in-an_fig1_260245549"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7.tiff"/><Relationship Id="rId5" Type="http://schemas.openxmlformats.org/officeDocument/2006/relationships/image" Target="../media/image6.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hyperlink" Target="https://www.flickr.com/photos/snre/8057541429/" TargetMode="External"/><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youtube.com/watch?v=dREtXUij6_c"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hyperlink" Target="https://www.un.org/en/chronicle/article/womenin-shadow-climate-change"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hyperlink" Target="https://worldcrunch.com/culture-society/colonialism-the-hidden-cause-of-our-environmental-crisis"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http://www.japantimes.co/" TargetMode="Externa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xml"/><Relationship Id="rId1" Type="http://schemas.openxmlformats.org/officeDocument/2006/relationships/tags" Target="../tags/tag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hyperlink" Target="https://www.youtube.com/watch?v=OiQ8YHDfySA"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youtube.com/watch?v=qPmDITU9fqQ"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www.youtube.com/watch?v=5r1X_G7cWak"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www.yiannisgabriel.com/2012/09/the-other-and-othering-short.html" TargetMode="External"/><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hyperlink" Target="https://twitter.com/imogenfoxel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hyperlink" Target="http://www.columbia.edu/cu/EJ/EJ_ricardolevinsmorales.jpg" TargetMode="External"/></Relationships>
</file>

<file path=ppt/slides/_rels/slide33.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3.emf"/></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ctrTitle"/>
          </p:nvPr>
        </p:nvSpPr>
        <p:spPr/>
        <p:txBody>
          <a:bodyPr/>
          <a:lstStyle/>
          <a:p>
            <a:r>
              <a:rPr lang="en-GB" b="1" dirty="0">
                <a:latin typeface="Calibri" charset="0"/>
                <a:ea typeface="ＭＳ Ｐゴシック" charset="0"/>
                <a:cs typeface="ＭＳ Ｐゴシック" charset="0"/>
              </a:rPr>
              <a:t>Class 2: Racialised natures</a:t>
            </a:r>
            <a:endParaRPr lang="en-US" b="1" dirty="0">
              <a:latin typeface="Calibri" charset="0"/>
              <a:ea typeface="ＭＳ Ｐゴシック" charset="0"/>
              <a:cs typeface="ＭＳ Ｐゴシック" charset="0"/>
            </a:endParaRPr>
          </a:p>
        </p:txBody>
      </p:sp>
      <p:sp>
        <p:nvSpPr>
          <p:cNvPr id="3" name="Subtitle 2"/>
          <p:cNvSpPr>
            <a:spLocks noGrp="1"/>
          </p:cNvSpPr>
          <p:nvPr>
            <p:ph type="subTitle" idx="1"/>
          </p:nvPr>
        </p:nvSpPr>
        <p:spPr/>
        <p:txBody>
          <a:bodyPr>
            <a:normAutofit/>
          </a:bodyPr>
          <a:lstStyle/>
          <a:p>
            <a:pPr>
              <a:buFont typeface="Arial" pitchFamily="34" charset="0"/>
              <a:buNone/>
              <a:defRPr/>
            </a:pPr>
            <a:endParaRPr lang="en-US" sz="2400" b="1" dirty="0"/>
          </a:p>
          <a:p>
            <a:pPr>
              <a:buFont typeface="Arial" pitchFamily="34" charset="0"/>
              <a:buNone/>
              <a:defRPr/>
            </a:pPr>
            <a:r>
              <a:rPr lang="en-US" sz="2400" b="1" dirty="0"/>
              <a:t>Christos </a:t>
            </a:r>
            <a:r>
              <a:rPr lang="en-US" sz="2400" b="1" dirty="0" err="1"/>
              <a:t>Zografos</a:t>
            </a:r>
            <a:r>
              <a:rPr lang="en-US" sz="2400" b="1" dirty="0"/>
              <a:t>, PhD</a:t>
            </a:r>
          </a:p>
          <a:p>
            <a:pPr>
              <a:buFont typeface="Arial" pitchFamily="34" charset="0"/>
              <a:buNone/>
              <a:defRPr/>
            </a:pPr>
            <a:r>
              <a:rPr lang="en-US" sz="1200" dirty="0">
                <a:hlinkClick r:id="rId3"/>
              </a:rPr>
              <a:t>christos.zografos@upf.edu</a:t>
            </a:r>
            <a:r>
              <a:rPr lang="en-US" sz="1200" dirty="0"/>
              <a:t> </a:t>
            </a:r>
          </a:p>
        </p:txBody>
      </p:sp>
      <p:sp>
        <p:nvSpPr>
          <p:cNvPr id="15363" name="Title 1"/>
          <p:cNvSpPr txBox="1">
            <a:spLocks/>
          </p:cNvSpPr>
          <p:nvPr/>
        </p:nvSpPr>
        <p:spPr bwMode="auto">
          <a:xfrm>
            <a:off x="250825" y="333375"/>
            <a:ext cx="8655050" cy="147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a:buClr>
                <a:srgbClr val="000000"/>
              </a:buClr>
              <a:buSzPct val="100000"/>
              <a:buFont typeface="Times New Roman" charset="0"/>
              <a:buNone/>
              <a:defRPr/>
            </a:pPr>
            <a:r>
              <a:rPr lang="en-GB" b="1" dirty="0">
                <a:solidFill>
                  <a:schemeClr val="tx1">
                    <a:lumMod val="50000"/>
                    <a:lumOff val="50000"/>
                  </a:schemeClr>
                </a:solidFill>
              </a:rPr>
              <a:t>Masters in Environmental Studies, 2020-21</a:t>
            </a:r>
            <a:endParaRPr lang="en-GB" dirty="0">
              <a:solidFill>
                <a:schemeClr val="tx1">
                  <a:lumMod val="50000"/>
                  <a:lumOff val="50000"/>
                </a:schemeClr>
              </a:solidFill>
            </a:endParaRPr>
          </a:p>
          <a:p>
            <a:pPr algn="ctr">
              <a:buClr>
                <a:srgbClr val="000000"/>
              </a:buClr>
              <a:buSzPct val="100000"/>
              <a:buFont typeface="Times New Roman" panose="02020603050405020304" pitchFamily="18" charset="0"/>
              <a:buNone/>
              <a:defRPr/>
            </a:pPr>
            <a:r>
              <a:rPr lang="en-GB" dirty="0">
                <a:solidFill>
                  <a:schemeClr val="tx1">
                    <a:lumMod val="50000"/>
                    <a:lumOff val="50000"/>
                  </a:schemeClr>
                </a:solidFill>
              </a:rPr>
              <a:t>Masaryk University, Brno, Czech Republic</a:t>
            </a:r>
          </a:p>
        </p:txBody>
      </p:sp>
    </p:spTree>
    <p:extLst>
      <p:ext uri="{BB962C8B-B14F-4D97-AF65-F5344CB8AC3E}">
        <p14:creationId xmlns:p14="http://schemas.microsoft.com/office/powerpoint/2010/main" val="2068064129"/>
      </p:ext>
    </p:extLst>
  </p:cSld>
  <p:clrMapOvr>
    <a:masterClrMapping/>
  </p:clrMapOvr>
  <p:transition spd="slow">
    <p:wipe dir="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Environmental racism</a:t>
            </a:r>
          </a:p>
        </p:txBody>
      </p:sp>
      <p:sp>
        <p:nvSpPr>
          <p:cNvPr id="4" name="Text Placeholder 3"/>
          <p:cNvSpPr>
            <a:spLocks noGrp="1"/>
          </p:cNvSpPr>
          <p:nvPr>
            <p:ph type="body" idx="1"/>
          </p:nvPr>
        </p:nvSpPr>
        <p:spPr/>
        <p:txBody>
          <a:bodyPr/>
          <a:lstStyle/>
          <a:p>
            <a:r>
              <a:rPr lang="en-US" dirty="0"/>
              <a:t>From racism and degradation to environmental racism</a:t>
            </a:r>
          </a:p>
        </p:txBody>
      </p:sp>
      <p:sp>
        <p:nvSpPr>
          <p:cNvPr id="2" name="Slide Number Placeholder 1"/>
          <p:cNvSpPr>
            <a:spLocks noGrp="1"/>
          </p:cNvSpPr>
          <p:nvPr>
            <p:ph type="sldNum" sz="quarter" idx="12"/>
          </p:nvPr>
        </p:nvSpPr>
        <p:spPr/>
        <p:txBody>
          <a:bodyPr/>
          <a:lstStyle/>
          <a:p>
            <a:fld id="{2E671E90-3A17-47B3-8C57-E6B1A9184234}" type="slidenum">
              <a:rPr lang="es-ES" smtClean="0"/>
              <a:t>9</a:t>
            </a:fld>
            <a:endParaRPr lang="es-ES"/>
          </a:p>
        </p:txBody>
      </p:sp>
    </p:spTree>
    <p:extLst>
      <p:ext uri="{BB962C8B-B14F-4D97-AF65-F5344CB8AC3E}">
        <p14:creationId xmlns:p14="http://schemas.microsoft.com/office/powerpoint/2010/main" val="3425185483"/>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br>
              <a:rPr lang="en-US" sz="2400" dirty="0"/>
            </a:br>
            <a:br>
              <a:rPr lang="en-US" sz="2400" dirty="0"/>
            </a:br>
            <a:br>
              <a:rPr lang="en-US" sz="2400" dirty="0"/>
            </a:br>
            <a:r>
              <a:rPr lang="en-US" sz="2400" dirty="0"/>
              <a:t>Environmental racism: The Term</a:t>
            </a:r>
          </a:p>
        </p:txBody>
      </p:sp>
      <p:sp>
        <p:nvSpPr>
          <p:cNvPr id="7" name="Content Placeholder 6"/>
          <p:cNvSpPr>
            <a:spLocks noGrp="1"/>
          </p:cNvSpPr>
          <p:nvPr>
            <p:ph idx="1"/>
          </p:nvPr>
        </p:nvSpPr>
        <p:spPr>
          <a:xfrm>
            <a:off x="3575050" y="273050"/>
            <a:ext cx="5245422" cy="5853113"/>
          </a:xfrm>
        </p:spPr>
        <p:txBody>
          <a:bodyPr>
            <a:noAutofit/>
          </a:bodyPr>
          <a:lstStyle/>
          <a:p>
            <a:pPr marL="0" indent="0">
              <a:buNone/>
            </a:pPr>
            <a:endParaRPr lang="en-GB" sz="2000" dirty="0">
              <a:solidFill>
                <a:srgbClr val="000000"/>
              </a:solidFill>
            </a:endParaRPr>
          </a:p>
          <a:p>
            <a:pPr marL="0" indent="0">
              <a:buNone/>
            </a:pPr>
            <a:r>
              <a:rPr lang="en-GB" sz="2000" b="1" dirty="0">
                <a:solidFill>
                  <a:srgbClr val="000000"/>
                </a:solidFill>
              </a:rPr>
              <a:t>The term</a:t>
            </a:r>
          </a:p>
          <a:p>
            <a:r>
              <a:rPr lang="en-GB" sz="2000" dirty="0">
                <a:solidFill>
                  <a:srgbClr val="000000"/>
                </a:solidFill>
              </a:rPr>
              <a:t>Reverend </a:t>
            </a:r>
            <a:r>
              <a:rPr lang="en-GB" sz="2000" dirty="0" err="1">
                <a:solidFill>
                  <a:srgbClr val="000000"/>
                </a:solidFill>
              </a:rPr>
              <a:t>Dr.</a:t>
            </a:r>
            <a:r>
              <a:rPr lang="en-GB" sz="2000" dirty="0">
                <a:solidFill>
                  <a:srgbClr val="000000"/>
                </a:solidFill>
              </a:rPr>
              <a:t> Benjamin F. </a:t>
            </a:r>
            <a:r>
              <a:rPr lang="en-GB" sz="2000" dirty="0" err="1">
                <a:solidFill>
                  <a:srgbClr val="000000"/>
                </a:solidFill>
              </a:rPr>
              <a:t>Chavis</a:t>
            </a:r>
            <a:r>
              <a:rPr lang="en-GB" sz="2000" dirty="0">
                <a:solidFill>
                  <a:srgbClr val="000000"/>
                </a:solidFill>
              </a:rPr>
              <a:t> Jr. </a:t>
            </a:r>
            <a:endParaRPr lang="en-US" sz="2000" dirty="0">
              <a:solidFill>
                <a:srgbClr val="000000"/>
              </a:solidFill>
            </a:endParaRPr>
          </a:p>
          <a:p>
            <a:r>
              <a:rPr lang="en-US" sz="2000" i="1" dirty="0"/>
              <a:t>Toxic Waste and Race in the US </a:t>
            </a:r>
            <a:r>
              <a:rPr lang="en-GB" sz="2000" dirty="0">
                <a:solidFill>
                  <a:srgbClr val="000000"/>
                </a:solidFill>
              </a:rPr>
              <a:t>(1987) report</a:t>
            </a:r>
          </a:p>
          <a:p>
            <a:pPr marL="0" indent="0">
              <a:buNone/>
            </a:pPr>
            <a:endParaRPr lang="en-GB" sz="1800" dirty="0"/>
          </a:p>
          <a:p>
            <a:pPr marL="0" indent="0">
              <a:buNone/>
            </a:pPr>
            <a:r>
              <a:rPr lang="en-US" sz="2000" dirty="0"/>
              <a:t>First national study to document the strong </a:t>
            </a:r>
            <a:r>
              <a:rPr lang="en-US" sz="2000" b="1" dirty="0"/>
              <a:t>correlation between race and hazardous landfill locations</a:t>
            </a:r>
            <a:r>
              <a:rPr lang="en-US" sz="2000" dirty="0"/>
              <a:t> at a </a:t>
            </a:r>
            <a:r>
              <a:rPr lang="en-US" sz="2000" b="1" dirty="0"/>
              <a:t>national level </a:t>
            </a:r>
            <a:r>
              <a:rPr lang="en-US" sz="2000" dirty="0"/>
              <a:t>(USA)</a:t>
            </a:r>
          </a:p>
          <a:p>
            <a:pPr marL="0" indent="0">
              <a:buNone/>
            </a:pPr>
            <a:endParaRPr lang="en-US" sz="2000" dirty="0"/>
          </a:p>
          <a:p>
            <a:pPr marL="0" indent="0">
              <a:buNone/>
            </a:pPr>
            <a:endParaRPr lang="en-US" sz="2000" dirty="0"/>
          </a:p>
          <a:p>
            <a:pPr marL="0" indent="0">
              <a:buNone/>
            </a:pPr>
            <a:r>
              <a:rPr lang="en-US" sz="2000" b="1" dirty="0"/>
              <a:t>P</a:t>
            </a:r>
            <a:r>
              <a:rPr lang="es-ES" sz="2000" b="1" dirty="0" err="1"/>
              <a:t>recedents</a:t>
            </a:r>
            <a:endParaRPr lang="es-ES" sz="2000" b="1" dirty="0"/>
          </a:p>
          <a:p>
            <a:pPr marL="171450" indent="-171450"/>
            <a:r>
              <a:rPr lang="es-ES" sz="2000" dirty="0"/>
              <a:t>1982: popular </a:t>
            </a:r>
            <a:r>
              <a:rPr lang="en-US" sz="2000" dirty="0"/>
              <a:t>protest and mobilization against a planned large hazardous waste dump in Warren County, a predominantly African-American community in North Carolina</a:t>
            </a:r>
          </a:p>
        </p:txBody>
      </p:sp>
      <p:sp>
        <p:nvSpPr>
          <p:cNvPr id="8" name="Text Placeholder 7"/>
          <p:cNvSpPr>
            <a:spLocks noGrp="1"/>
          </p:cNvSpPr>
          <p:nvPr>
            <p:ph type="body" sz="half" idx="2"/>
          </p:nvPr>
        </p:nvSpPr>
        <p:spPr>
          <a:xfrm>
            <a:off x="411559" y="3645024"/>
            <a:ext cx="3008313" cy="288032"/>
          </a:xfrm>
        </p:spPr>
        <p:txBody>
          <a:bodyPr>
            <a:normAutofit/>
          </a:bodyPr>
          <a:lstStyle/>
          <a:p>
            <a:r>
              <a:rPr lang="en-US" sz="800" dirty="0"/>
              <a:t>Source: </a:t>
            </a:r>
            <a:r>
              <a:rPr lang="es-ES_tradnl" sz="800" dirty="0">
                <a:hlinkClick r:id="rId3"/>
              </a:rPr>
              <a:t>http://blackkudos.tumblr.com</a:t>
            </a:r>
            <a:r>
              <a:rPr lang="es-ES_tradnl" sz="800" dirty="0"/>
              <a:t> </a:t>
            </a:r>
            <a:endParaRPr lang="en-US" sz="800" dirty="0"/>
          </a:p>
        </p:txBody>
      </p:sp>
      <p:sp>
        <p:nvSpPr>
          <p:cNvPr id="5" name="Slide Number Placeholder 4"/>
          <p:cNvSpPr>
            <a:spLocks noGrp="1"/>
          </p:cNvSpPr>
          <p:nvPr>
            <p:ph type="sldNum" sz="quarter" idx="12"/>
          </p:nvPr>
        </p:nvSpPr>
        <p:spPr/>
        <p:txBody>
          <a:bodyPr/>
          <a:lstStyle/>
          <a:p>
            <a:fld id="{2E671E90-3A17-47B3-8C57-E6B1A9184234}" type="slidenum">
              <a:rPr lang="es-ES" smtClean="0"/>
              <a:t>10</a:t>
            </a:fld>
            <a:endParaRPr lang="es-ES"/>
          </a:p>
        </p:txBody>
      </p:sp>
      <p:pic>
        <p:nvPicPr>
          <p:cNvPr id="9" name="Picture 8"/>
          <p:cNvPicPr>
            <a:picLocks noChangeAspect="1"/>
          </p:cNvPicPr>
          <p:nvPr/>
        </p:nvPicPr>
        <p:blipFill>
          <a:blip r:embed="rId4"/>
          <a:stretch>
            <a:fillRect/>
          </a:stretch>
        </p:blipFill>
        <p:spPr>
          <a:xfrm>
            <a:off x="467545" y="1628800"/>
            <a:ext cx="2808311" cy="2016224"/>
          </a:xfrm>
          <a:prstGeom prst="rect">
            <a:avLst/>
          </a:prstGeom>
        </p:spPr>
      </p:pic>
      <p:pic>
        <p:nvPicPr>
          <p:cNvPr id="10" name="Picture 9"/>
          <p:cNvPicPr>
            <a:picLocks noChangeAspect="1"/>
          </p:cNvPicPr>
          <p:nvPr/>
        </p:nvPicPr>
        <p:blipFill>
          <a:blip r:embed="rId5"/>
          <a:stretch>
            <a:fillRect/>
          </a:stretch>
        </p:blipFill>
        <p:spPr>
          <a:xfrm>
            <a:off x="475144" y="4149080"/>
            <a:ext cx="1488909" cy="1944216"/>
          </a:xfrm>
          <a:prstGeom prst="rect">
            <a:avLst/>
          </a:prstGeom>
        </p:spPr>
      </p:pic>
      <p:pic>
        <p:nvPicPr>
          <p:cNvPr id="2" name="Picture 1">
            <a:extLst>
              <a:ext uri="{FF2B5EF4-FFF2-40B4-BE49-F238E27FC236}">
                <a16:creationId xmlns:a16="http://schemas.microsoft.com/office/drawing/2014/main" id="{85426642-75B4-4D46-87D3-5801D69AF3FD}"/>
              </a:ext>
            </a:extLst>
          </p:cNvPr>
          <p:cNvPicPr>
            <a:picLocks noChangeAspect="1"/>
          </p:cNvPicPr>
          <p:nvPr/>
        </p:nvPicPr>
        <p:blipFill>
          <a:blip r:embed="rId6"/>
          <a:stretch>
            <a:fillRect/>
          </a:stretch>
        </p:blipFill>
        <p:spPr>
          <a:xfrm>
            <a:off x="2010181" y="4429348"/>
            <a:ext cx="1651000" cy="1231900"/>
          </a:xfrm>
          <a:prstGeom prst="rect">
            <a:avLst/>
          </a:prstGeom>
        </p:spPr>
      </p:pic>
      <p:sp>
        <p:nvSpPr>
          <p:cNvPr id="3" name="TextBox 2">
            <a:extLst>
              <a:ext uri="{FF2B5EF4-FFF2-40B4-BE49-F238E27FC236}">
                <a16:creationId xmlns:a16="http://schemas.microsoft.com/office/drawing/2014/main" id="{5B524C27-A3B9-9E48-A3A3-800E4EF6176C}"/>
              </a:ext>
            </a:extLst>
          </p:cNvPr>
          <p:cNvSpPr txBox="1"/>
          <p:nvPr/>
        </p:nvSpPr>
        <p:spPr>
          <a:xfrm>
            <a:off x="1979712" y="5682734"/>
            <a:ext cx="6563072" cy="338554"/>
          </a:xfrm>
          <a:prstGeom prst="rect">
            <a:avLst/>
          </a:prstGeom>
          <a:noFill/>
        </p:spPr>
        <p:txBody>
          <a:bodyPr wrap="square" rtlCol="0">
            <a:spAutoFit/>
          </a:bodyPr>
          <a:lstStyle/>
          <a:p>
            <a:r>
              <a:rPr lang="en-GB" sz="800" dirty="0"/>
              <a:t>Copyright: </a:t>
            </a:r>
            <a:r>
              <a:rPr lang="es-ES" sz="800" dirty="0"/>
              <a:t>Jenny </a:t>
            </a:r>
            <a:r>
              <a:rPr lang="es-ES" sz="800" dirty="0" err="1"/>
              <a:t>Labalme</a:t>
            </a:r>
            <a:endParaRPr lang="es-ES" sz="800" dirty="0"/>
          </a:p>
          <a:p>
            <a:r>
              <a:rPr lang="en-GB" sz="800" dirty="0"/>
              <a:t>Source: </a:t>
            </a:r>
            <a:r>
              <a:rPr lang="es-ES" sz="800" dirty="0">
                <a:hlinkClick r:id="rId7"/>
              </a:rPr>
              <a:t>https://www.researchgate.net/figure/Environmental-justice-protests-against-dumping-PCB-contaminated-soil-in-an_fig1_260245549</a:t>
            </a:r>
            <a:r>
              <a:rPr lang="es-ES" sz="800" dirty="0"/>
              <a:t> </a:t>
            </a:r>
            <a:endParaRPr lang="en-GB" sz="800" dirty="0"/>
          </a:p>
        </p:txBody>
      </p:sp>
    </p:spTree>
    <p:extLst>
      <p:ext uri="{BB962C8B-B14F-4D97-AF65-F5344CB8AC3E}">
        <p14:creationId xmlns:p14="http://schemas.microsoft.com/office/powerpoint/2010/main" val="4013901405"/>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xEl>
                                              <p:pRg st="8" end="8"/>
                                            </p:txEl>
                                          </p:spTgt>
                                        </p:tgtEl>
                                        <p:attrNameLst>
                                          <p:attrName>style.visibility</p:attrName>
                                        </p:attrNameLst>
                                      </p:cBhvr>
                                      <p:to>
                                        <p:strVal val="visible"/>
                                      </p:to>
                                    </p:set>
                                    <p:animEffect transition="in" filter="wipe(down)">
                                      <p:cBhvr>
                                        <p:cTn id="7" dur="500"/>
                                        <p:tgtEl>
                                          <p:spTgt spid="7">
                                            <p:txEl>
                                              <p:pRg st="8" end="8"/>
                                            </p:txEl>
                                          </p:spTgt>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xEl>
                                              <p:pRg st="9" end="9"/>
                                            </p:txEl>
                                          </p:spTgt>
                                        </p:tgtEl>
                                        <p:attrNameLst>
                                          <p:attrName>style.visibility</p:attrName>
                                        </p:attrNameLst>
                                      </p:cBhvr>
                                      <p:to>
                                        <p:strVal val="visible"/>
                                      </p:to>
                                    </p:set>
                                    <p:animEffect transition="in" filter="wipe(down)">
                                      <p:cBhvr>
                                        <p:cTn id="10" dur="500"/>
                                        <p:tgtEl>
                                          <p:spTgt spid="7">
                                            <p:txEl>
                                              <p:pRg st="9" end="9"/>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Environmental racism: example</a:t>
            </a:r>
          </a:p>
        </p:txBody>
      </p:sp>
      <p:sp>
        <p:nvSpPr>
          <p:cNvPr id="7" name="Content Placeholder 6"/>
          <p:cNvSpPr>
            <a:spLocks noGrp="1"/>
          </p:cNvSpPr>
          <p:nvPr>
            <p:ph sz="half" idx="1"/>
          </p:nvPr>
        </p:nvSpPr>
        <p:spPr/>
        <p:txBody>
          <a:bodyPr>
            <a:normAutofit/>
          </a:bodyPr>
          <a:lstStyle/>
          <a:p>
            <a:pPr marL="0" indent="0">
              <a:buNone/>
            </a:pPr>
            <a:r>
              <a:rPr lang="en-US" sz="2400" dirty="0"/>
              <a:t>Robert Bullard: </a:t>
            </a:r>
          </a:p>
          <a:p>
            <a:r>
              <a:rPr lang="en-US" sz="1800" i="1" dirty="0"/>
              <a:t>“even </a:t>
            </a:r>
            <a:r>
              <a:rPr lang="en-US" sz="1800" b="1" i="1" dirty="0"/>
              <a:t>middle income African Americans </a:t>
            </a:r>
            <a:r>
              <a:rPr lang="en-US" sz="1800" i="1" dirty="0"/>
              <a:t>are more likely to live in polluted </a:t>
            </a:r>
            <a:r>
              <a:rPr lang="en-US" sz="1800" i="1" dirty="0" err="1"/>
              <a:t>neighbourghoods</a:t>
            </a:r>
            <a:r>
              <a:rPr lang="en-US" sz="1800" i="1" dirty="0"/>
              <a:t>”</a:t>
            </a:r>
          </a:p>
          <a:p>
            <a:pPr lvl="1"/>
            <a:r>
              <a:rPr lang="en-US" sz="1800" dirty="0"/>
              <a:t>Study: “</a:t>
            </a:r>
            <a:r>
              <a:rPr lang="en-US" sz="1800" i="1" dirty="0"/>
              <a:t>African Americans making $50-60k income are more likely to live in polluted neighborhoods than White Americans who make just $10k/y</a:t>
            </a:r>
          </a:p>
          <a:p>
            <a:r>
              <a:rPr lang="en-US" sz="1800" i="1" dirty="0"/>
              <a:t>“</a:t>
            </a:r>
            <a:r>
              <a:rPr lang="en-US" sz="1800" b="1" i="1" dirty="0"/>
              <a:t>minority</a:t>
            </a:r>
            <a:r>
              <a:rPr lang="en-US" sz="1800" i="1" dirty="0"/>
              <a:t> neighborhoods (regardless of class) carrying a greater burden of localized costs than either </a:t>
            </a:r>
            <a:r>
              <a:rPr lang="en-US" sz="1800" b="1" i="1" dirty="0"/>
              <a:t>affluent</a:t>
            </a:r>
            <a:r>
              <a:rPr lang="en-US" sz="1800" i="1" dirty="0"/>
              <a:t> or </a:t>
            </a:r>
            <a:r>
              <a:rPr lang="en-US" sz="1800" b="1" i="1" dirty="0"/>
              <a:t>poor white </a:t>
            </a:r>
            <a:r>
              <a:rPr lang="en-US" sz="1800" i="1" dirty="0"/>
              <a:t>neighborhoods”</a:t>
            </a:r>
          </a:p>
        </p:txBody>
      </p:sp>
      <p:sp>
        <p:nvSpPr>
          <p:cNvPr id="8" name="Content Placeholder 7"/>
          <p:cNvSpPr>
            <a:spLocks noGrp="1"/>
          </p:cNvSpPr>
          <p:nvPr>
            <p:ph sz="half" idx="2"/>
          </p:nvPr>
        </p:nvSpPr>
        <p:spPr>
          <a:xfrm>
            <a:off x="5148064" y="5174771"/>
            <a:ext cx="4388296" cy="576064"/>
          </a:xfrm>
        </p:spPr>
        <p:txBody>
          <a:bodyPr>
            <a:noAutofit/>
          </a:bodyPr>
          <a:lstStyle/>
          <a:p>
            <a:pPr marL="0" indent="0">
              <a:buNone/>
            </a:pPr>
            <a:r>
              <a:rPr lang="en-US" sz="800" dirty="0"/>
              <a:t>CC by 2.0</a:t>
            </a:r>
          </a:p>
          <a:p>
            <a:pPr marL="0" indent="0">
              <a:buNone/>
            </a:pPr>
            <a:r>
              <a:rPr lang="en-US" sz="800" dirty="0"/>
              <a:t>Copyright: </a:t>
            </a:r>
            <a:r>
              <a:rPr lang="de-DE" sz="800" dirty="0"/>
              <a:t>Dave Brenner </a:t>
            </a:r>
          </a:p>
          <a:p>
            <a:pPr marL="0" indent="0">
              <a:buNone/>
            </a:pPr>
            <a:r>
              <a:rPr lang="de-DE" sz="800" dirty="0" err="1"/>
              <a:t>Flickr</a:t>
            </a:r>
            <a:r>
              <a:rPr lang="de-DE" sz="800" dirty="0"/>
              <a:t> - </a:t>
            </a:r>
            <a:r>
              <a:rPr lang="de-DE" sz="800" dirty="0">
                <a:hlinkClick r:id="rId3"/>
              </a:rPr>
              <a:t>https://www.flickr.com/photos/snre/8057541429/</a:t>
            </a:r>
            <a:r>
              <a:rPr lang="de-DE" sz="800" dirty="0"/>
              <a:t> </a:t>
            </a:r>
            <a:endParaRPr lang="en-US" sz="800" dirty="0"/>
          </a:p>
        </p:txBody>
      </p:sp>
      <p:sp>
        <p:nvSpPr>
          <p:cNvPr id="5" name="Slide Number Placeholder 4"/>
          <p:cNvSpPr>
            <a:spLocks noGrp="1"/>
          </p:cNvSpPr>
          <p:nvPr>
            <p:ph type="sldNum" sz="quarter" idx="12"/>
          </p:nvPr>
        </p:nvSpPr>
        <p:spPr/>
        <p:txBody>
          <a:bodyPr/>
          <a:lstStyle/>
          <a:p>
            <a:fld id="{2E671E90-3A17-47B3-8C57-E6B1A9184234}" type="slidenum">
              <a:rPr lang="es-ES" smtClean="0"/>
              <a:t>11</a:t>
            </a:fld>
            <a:endParaRPr lang="es-ES"/>
          </a:p>
        </p:txBody>
      </p:sp>
      <p:pic>
        <p:nvPicPr>
          <p:cNvPr id="9" name="Picture 8"/>
          <p:cNvPicPr>
            <a:picLocks noChangeAspect="1"/>
          </p:cNvPicPr>
          <p:nvPr/>
        </p:nvPicPr>
        <p:blipFill>
          <a:blip r:embed="rId4"/>
          <a:stretch>
            <a:fillRect/>
          </a:stretch>
        </p:blipFill>
        <p:spPr>
          <a:xfrm>
            <a:off x="5148064" y="1628800"/>
            <a:ext cx="2804120" cy="3557727"/>
          </a:xfrm>
          <a:prstGeom prst="rect">
            <a:avLst/>
          </a:prstGeom>
        </p:spPr>
      </p:pic>
    </p:spTree>
    <p:extLst>
      <p:ext uri="{BB962C8B-B14F-4D97-AF65-F5344CB8AC3E}">
        <p14:creationId xmlns:p14="http://schemas.microsoft.com/office/powerpoint/2010/main" val="1754130005"/>
      </p:ext>
    </p:extLst>
  </p:cSld>
  <p:clrMapOvr>
    <a:masterClrMapping/>
  </p:clrMapOvr>
  <p:transition spd="slow">
    <p:wipe dir="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t>Environmental racism: definitions</a:t>
            </a:r>
          </a:p>
        </p:txBody>
      </p:sp>
      <p:sp>
        <p:nvSpPr>
          <p:cNvPr id="7" name="Content Placeholder 6"/>
          <p:cNvSpPr>
            <a:spLocks noGrp="1"/>
          </p:cNvSpPr>
          <p:nvPr>
            <p:ph idx="1"/>
          </p:nvPr>
        </p:nvSpPr>
        <p:spPr/>
        <p:txBody>
          <a:bodyPr>
            <a:noAutofit/>
          </a:bodyPr>
          <a:lstStyle/>
          <a:p>
            <a:pPr marL="0" indent="0">
              <a:buNone/>
            </a:pPr>
            <a:r>
              <a:rPr lang="en-GB" sz="2800" dirty="0">
                <a:solidFill>
                  <a:srgbClr val="000000"/>
                </a:solidFill>
              </a:rPr>
              <a:t>Jepson, 2007: “</a:t>
            </a:r>
            <a:r>
              <a:rPr lang="en-US" sz="2800" dirty="0"/>
              <a:t>intentional or unintentional…</a:t>
            </a:r>
          </a:p>
          <a:p>
            <a:pPr marL="685800" lvl="1">
              <a:buSzPct val="33000"/>
              <a:buFont typeface="Courier New"/>
              <a:buChar char="o"/>
            </a:pPr>
            <a:r>
              <a:rPr lang="en-US" sz="2400" dirty="0"/>
              <a:t>…racial discrimination in environmental decision-making, …</a:t>
            </a:r>
          </a:p>
          <a:p>
            <a:pPr marL="685800" lvl="1">
              <a:buSzPct val="33000"/>
              <a:buFont typeface="Courier New"/>
              <a:buChar char="o"/>
            </a:pPr>
            <a:r>
              <a:rPr lang="en-US" sz="2400" dirty="0"/>
              <a:t>…systematic exclusion of people of color from the mainstream environmental movement, …</a:t>
            </a:r>
          </a:p>
          <a:p>
            <a:pPr marL="685800" lvl="1">
              <a:buSzPct val="33000"/>
              <a:buFont typeface="Courier New"/>
              <a:buChar char="o"/>
            </a:pPr>
            <a:r>
              <a:rPr lang="en-US" sz="2400" dirty="0"/>
              <a:t>…negligent enforcement of environmental protections, laws and regulations along racial lines, …</a:t>
            </a:r>
          </a:p>
          <a:p>
            <a:pPr marL="685800" lvl="1">
              <a:buSzPct val="33000"/>
              <a:buFont typeface="Courier New"/>
              <a:buChar char="o"/>
            </a:pPr>
            <a:r>
              <a:rPr lang="en-US" sz="2400" dirty="0"/>
              <a:t>…and disproportionate distribution of environmental burdens on racial and ethnic minorities where they live, work, and play”</a:t>
            </a:r>
          </a:p>
          <a:p>
            <a:pPr marL="571500" lvl="1" indent="-171450"/>
            <a:endParaRPr lang="en-GB" sz="2400" dirty="0"/>
          </a:p>
        </p:txBody>
      </p:sp>
      <p:sp>
        <p:nvSpPr>
          <p:cNvPr id="5" name="Slide Number Placeholder 4"/>
          <p:cNvSpPr>
            <a:spLocks noGrp="1"/>
          </p:cNvSpPr>
          <p:nvPr>
            <p:ph type="sldNum" sz="quarter" idx="12"/>
          </p:nvPr>
        </p:nvSpPr>
        <p:spPr/>
        <p:txBody>
          <a:bodyPr/>
          <a:lstStyle/>
          <a:p>
            <a:fld id="{2E671E90-3A17-47B3-8C57-E6B1A9184234}" type="slidenum">
              <a:rPr lang="es-ES" smtClean="0"/>
              <a:t>12</a:t>
            </a:fld>
            <a:endParaRPr lang="es-ES"/>
          </a:p>
        </p:txBody>
      </p:sp>
    </p:spTree>
    <p:extLst>
      <p:ext uri="{BB962C8B-B14F-4D97-AF65-F5344CB8AC3E}">
        <p14:creationId xmlns:p14="http://schemas.microsoft.com/office/powerpoint/2010/main" val="3968234023"/>
      </p:ext>
    </p:extLst>
  </p:cSld>
  <p:clrMapOvr>
    <a:masterClrMapping/>
  </p:clrMapOvr>
  <p:transition spd="slow">
    <p:wipe dir="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F42D95F-DB0A-9A4C-B965-AF6568C46872}"/>
              </a:ext>
            </a:extLst>
          </p:cNvPr>
          <p:cNvSpPr>
            <a:spLocks noGrp="1"/>
          </p:cNvSpPr>
          <p:nvPr>
            <p:ph type="title"/>
          </p:nvPr>
        </p:nvSpPr>
        <p:spPr/>
        <p:txBody>
          <a:bodyPr>
            <a:normAutofit/>
          </a:bodyPr>
          <a:lstStyle/>
          <a:p>
            <a:r>
              <a:rPr lang="en-GB" sz="2400" dirty="0"/>
              <a:t>Environmental justice</a:t>
            </a:r>
          </a:p>
        </p:txBody>
      </p:sp>
      <p:sp>
        <p:nvSpPr>
          <p:cNvPr id="9" name="Text Placeholder 8">
            <a:extLst>
              <a:ext uri="{FF2B5EF4-FFF2-40B4-BE49-F238E27FC236}">
                <a16:creationId xmlns:a16="http://schemas.microsoft.com/office/drawing/2014/main" id="{8824EFF3-99A9-3842-AB64-89E6AE8092B1}"/>
              </a:ext>
            </a:extLst>
          </p:cNvPr>
          <p:cNvSpPr>
            <a:spLocks noGrp="1"/>
          </p:cNvSpPr>
          <p:nvPr>
            <p:ph idx="1"/>
          </p:nvPr>
        </p:nvSpPr>
        <p:spPr/>
        <p:txBody>
          <a:bodyPr>
            <a:normAutofit/>
          </a:bodyPr>
          <a:lstStyle/>
          <a:p>
            <a:pPr marL="0" indent="0">
              <a:buNone/>
            </a:pPr>
            <a:endParaRPr lang="en-US" sz="2800" dirty="0"/>
          </a:p>
          <a:p>
            <a:r>
              <a:rPr lang="en-US" sz="2800" dirty="0"/>
              <a:t>N</a:t>
            </a:r>
            <a:r>
              <a:rPr lang="en-GB" sz="2800" dirty="0" err="1"/>
              <a:t>ormative</a:t>
            </a:r>
            <a:r>
              <a:rPr lang="en-GB" sz="2800" dirty="0"/>
              <a:t> reaction to environmental racism </a:t>
            </a:r>
          </a:p>
          <a:p>
            <a:endParaRPr lang="en-GB" sz="2800" dirty="0"/>
          </a:p>
          <a:p>
            <a:r>
              <a:rPr lang="en-US" sz="2800" dirty="0"/>
              <a:t>W</a:t>
            </a:r>
            <a:r>
              <a:rPr lang="en-GB" sz="2800" dirty="0"/>
              <a:t>hat should we do to ensure avoiding environmental racism</a:t>
            </a:r>
          </a:p>
          <a:p>
            <a:endParaRPr lang="en-GB" sz="2800" dirty="0"/>
          </a:p>
          <a:p>
            <a:r>
              <a:rPr lang="en-US" sz="2800" b="1" dirty="0"/>
              <a:t>Activity 2</a:t>
            </a:r>
            <a:r>
              <a:rPr lang="en-US" sz="2800" dirty="0"/>
              <a:t>. W</a:t>
            </a:r>
            <a:r>
              <a:rPr lang="en-GB" sz="2800" dirty="0" err="1"/>
              <a:t>atch</a:t>
            </a:r>
            <a:r>
              <a:rPr lang="en-GB" sz="2800" dirty="0"/>
              <a:t> the video: </a:t>
            </a:r>
            <a:r>
              <a:rPr lang="en-GB" sz="1800" dirty="0">
                <a:hlinkClick r:id="rId3"/>
              </a:rPr>
              <a:t>https://www.youtube.com/watch?v=dREtXUij6_c</a:t>
            </a:r>
            <a:r>
              <a:rPr lang="en-GB" sz="1800" dirty="0"/>
              <a:t> </a:t>
            </a:r>
          </a:p>
          <a:p>
            <a:endParaRPr lang="en-GB" sz="2800" dirty="0"/>
          </a:p>
        </p:txBody>
      </p:sp>
      <p:sp>
        <p:nvSpPr>
          <p:cNvPr id="14" name="Text Placeholder 13">
            <a:extLst>
              <a:ext uri="{FF2B5EF4-FFF2-40B4-BE49-F238E27FC236}">
                <a16:creationId xmlns:a16="http://schemas.microsoft.com/office/drawing/2014/main" id="{30EFC7ED-40B7-CB43-969B-CFAF6D47412A}"/>
              </a:ext>
            </a:extLst>
          </p:cNvPr>
          <p:cNvSpPr>
            <a:spLocks noGrp="1"/>
          </p:cNvSpPr>
          <p:nvPr>
            <p:ph type="body" sz="half" idx="2"/>
          </p:nvPr>
        </p:nvSpPr>
        <p:spPr/>
        <p:txBody>
          <a:bodyPr>
            <a:normAutofit/>
          </a:bodyPr>
          <a:lstStyle/>
          <a:p>
            <a:endParaRPr lang="en-GB" sz="1800" dirty="0"/>
          </a:p>
          <a:p>
            <a:endParaRPr lang="en-GB" sz="1800" dirty="0"/>
          </a:p>
          <a:p>
            <a:r>
              <a:rPr lang="en-GB" sz="1800" dirty="0"/>
              <a:t>Explain “What is environmental justice?” in your own words. </a:t>
            </a:r>
          </a:p>
          <a:p>
            <a:endParaRPr lang="en-GB" sz="1800" dirty="0"/>
          </a:p>
          <a:p>
            <a:r>
              <a:rPr lang="en-GB" sz="1800" dirty="0"/>
              <a:t>Imagine your mom, dad, sister, brother, etc. call you today and ask you “What did you learn at school today child?” Explain it to them on the phone! </a:t>
            </a:r>
          </a:p>
        </p:txBody>
      </p:sp>
      <p:sp>
        <p:nvSpPr>
          <p:cNvPr id="5" name="Slide Number Placeholder 4">
            <a:extLst>
              <a:ext uri="{FF2B5EF4-FFF2-40B4-BE49-F238E27FC236}">
                <a16:creationId xmlns:a16="http://schemas.microsoft.com/office/drawing/2014/main" id="{3FE29C70-8062-7D4A-9028-2DB65CE971F2}"/>
              </a:ext>
            </a:extLst>
          </p:cNvPr>
          <p:cNvSpPr>
            <a:spLocks noGrp="1"/>
          </p:cNvSpPr>
          <p:nvPr>
            <p:ph type="sldNum" sz="quarter" idx="12"/>
          </p:nvPr>
        </p:nvSpPr>
        <p:spPr/>
        <p:txBody>
          <a:bodyPr/>
          <a:lstStyle/>
          <a:p>
            <a:fld id="{2E671E90-3A17-47B3-8C57-E6B1A9184234}" type="slidenum">
              <a:rPr lang="es-ES" smtClean="0"/>
              <a:pPr/>
              <a:t>13</a:t>
            </a:fld>
            <a:endParaRPr lang="es-ES"/>
          </a:p>
        </p:txBody>
      </p:sp>
    </p:spTree>
    <p:extLst>
      <p:ext uri="{BB962C8B-B14F-4D97-AF65-F5344CB8AC3E}">
        <p14:creationId xmlns:p14="http://schemas.microsoft.com/office/powerpoint/2010/main" val="3079270611"/>
      </p:ext>
    </p:extLst>
  </p:cSld>
  <p:clrMapOvr>
    <a:masterClrMapping/>
  </p:clrMapOvr>
  <p:transition spd="slow">
    <p:wipe dir="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not only race</a:t>
            </a:r>
          </a:p>
        </p:txBody>
      </p:sp>
      <p:sp>
        <p:nvSpPr>
          <p:cNvPr id="5" name="Content Placeholder 4"/>
          <p:cNvSpPr>
            <a:spLocks noGrp="1"/>
          </p:cNvSpPr>
          <p:nvPr>
            <p:ph sz="half" idx="1"/>
          </p:nvPr>
        </p:nvSpPr>
        <p:spPr>
          <a:xfrm>
            <a:off x="457200" y="1600200"/>
            <a:ext cx="4114800" cy="4525963"/>
          </a:xfrm>
        </p:spPr>
        <p:txBody>
          <a:bodyPr>
            <a:normAutofit/>
          </a:bodyPr>
          <a:lstStyle/>
          <a:p>
            <a:r>
              <a:rPr lang="en-GB" sz="2400" dirty="0"/>
              <a:t>Expanding scope </a:t>
            </a:r>
          </a:p>
          <a:p>
            <a:pPr lvl="1"/>
            <a:r>
              <a:rPr lang="en-GB" sz="2000" dirty="0"/>
              <a:t>Initially: race</a:t>
            </a:r>
          </a:p>
          <a:p>
            <a:pPr lvl="1"/>
            <a:r>
              <a:rPr lang="en-GB" sz="2000" dirty="0">
                <a:solidFill>
                  <a:srgbClr val="000000"/>
                </a:solidFill>
              </a:rPr>
              <a:t>Bullard: “</a:t>
            </a:r>
            <a:r>
              <a:rPr lang="en-GB" sz="2000" i="1" dirty="0">
                <a:solidFill>
                  <a:srgbClr val="000000"/>
                </a:solidFill>
              </a:rPr>
              <a:t>R</a:t>
            </a:r>
            <a:r>
              <a:rPr lang="nl-NL" sz="2000" i="1" dirty="0" err="1">
                <a:solidFill>
                  <a:srgbClr val="000000"/>
                </a:solidFill>
              </a:rPr>
              <a:t>acism</a:t>
            </a:r>
            <a:r>
              <a:rPr lang="nl-NL" sz="2000" i="1" dirty="0">
                <a:solidFill>
                  <a:srgbClr val="000000"/>
                </a:solidFill>
              </a:rPr>
              <a:t> </a:t>
            </a:r>
            <a:r>
              <a:rPr lang="nl-NL" sz="2000" i="1" dirty="0" err="1">
                <a:solidFill>
                  <a:srgbClr val="000000"/>
                </a:solidFill>
              </a:rPr>
              <a:t>trumps</a:t>
            </a:r>
            <a:r>
              <a:rPr lang="nl-NL" sz="2000" i="1" dirty="0">
                <a:solidFill>
                  <a:srgbClr val="000000"/>
                </a:solidFill>
              </a:rPr>
              <a:t> class”</a:t>
            </a:r>
          </a:p>
          <a:p>
            <a:pPr lvl="1"/>
            <a:endParaRPr lang="nl-NL" sz="2000" i="1" dirty="0">
              <a:solidFill>
                <a:srgbClr val="000000"/>
              </a:solidFill>
            </a:endParaRPr>
          </a:p>
          <a:p>
            <a:r>
              <a:rPr lang="en-US" sz="2400" dirty="0"/>
              <a:t>E</a:t>
            </a:r>
            <a:r>
              <a:rPr lang="nl-NL" sz="2400" dirty="0" err="1"/>
              <a:t>xpand</a:t>
            </a:r>
            <a:r>
              <a:rPr lang="nl-NL" sz="2400" dirty="0"/>
              <a:t> </a:t>
            </a:r>
            <a:r>
              <a:rPr lang="nl-NL" sz="2400" dirty="0" err="1"/>
              <a:t>to</a:t>
            </a:r>
            <a:r>
              <a:rPr lang="nl-NL" sz="2400" dirty="0"/>
              <a:t> cover </a:t>
            </a:r>
            <a:r>
              <a:rPr lang="nl-NL" sz="2400" dirty="0" err="1"/>
              <a:t>other</a:t>
            </a:r>
            <a:r>
              <a:rPr lang="nl-NL" sz="2400" dirty="0"/>
              <a:t> </a:t>
            </a:r>
            <a:r>
              <a:rPr lang="nl-NL" sz="2400" dirty="0" err="1"/>
              <a:t>groups</a:t>
            </a:r>
            <a:r>
              <a:rPr lang="nl-NL" sz="2400" dirty="0"/>
              <a:t> </a:t>
            </a:r>
            <a:r>
              <a:rPr lang="nl-NL" sz="2400" dirty="0" err="1"/>
              <a:t>and</a:t>
            </a:r>
            <a:r>
              <a:rPr lang="nl-NL" sz="2400" dirty="0"/>
              <a:t> </a:t>
            </a:r>
            <a:r>
              <a:rPr lang="nl-NL" sz="2400" dirty="0" err="1"/>
              <a:t>minorities</a:t>
            </a:r>
            <a:endParaRPr lang="nl-NL" sz="2400" dirty="0"/>
          </a:p>
          <a:p>
            <a:pPr lvl="1"/>
            <a:r>
              <a:rPr lang="en-US" sz="2000" dirty="0"/>
              <a:t>S</a:t>
            </a:r>
            <a:r>
              <a:rPr lang="en-GB" sz="2000" dirty="0" err="1"/>
              <a:t>ocio</a:t>
            </a:r>
            <a:r>
              <a:rPr lang="en-GB" sz="2000" dirty="0"/>
              <a:t>-economic status (the poor) and class</a:t>
            </a:r>
          </a:p>
          <a:p>
            <a:pPr lvl="1"/>
            <a:r>
              <a:rPr lang="en-US" sz="2000" dirty="0"/>
              <a:t>E</a:t>
            </a:r>
            <a:r>
              <a:rPr lang="en-GB" sz="2000" dirty="0" err="1"/>
              <a:t>thnic</a:t>
            </a:r>
            <a:r>
              <a:rPr lang="en-GB" sz="2000" dirty="0"/>
              <a:t> groups (Latinos in US)</a:t>
            </a:r>
          </a:p>
          <a:p>
            <a:pPr lvl="1"/>
            <a:r>
              <a:rPr lang="en-US" sz="2000" dirty="0"/>
              <a:t>O</a:t>
            </a:r>
            <a:r>
              <a:rPr lang="en-GB" sz="2000" dirty="0" err="1"/>
              <a:t>ther</a:t>
            </a:r>
            <a:r>
              <a:rPr lang="en-GB" sz="2000" dirty="0"/>
              <a:t> vulnerable groups: women, children and poor</a:t>
            </a:r>
            <a:endParaRPr lang="nl-NL" sz="2000" dirty="0"/>
          </a:p>
          <a:p>
            <a:endParaRPr lang="en-US" dirty="0"/>
          </a:p>
        </p:txBody>
      </p:sp>
      <p:sp>
        <p:nvSpPr>
          <p:cNvPr id="4" name="Slide Number Placeholder 3"/>
          <p:cNvSpPr>
            <a:spLocks noGrp="1"/>
          </p:cNvSpPr>
          <p:nvPr>
            <p:ph type="sldNum" sz="quarter" idx="12"/>
          </p:nvPr>
        </p:nvSpPr>
        <p:spPr/>
        <p:txBody>
          <a:bodyPr/>
          <a:lstStyle/>
          <a:p>
            <a:fld id="{2E671E90-3A17-47B3-8C57-E6B1A9184234}" type="slidenum">
              <a:rPr lang="es-ES" smtClean="0"/>
              <a:t>14</a:t>
            </a:fld>
            <a:endParaRPr lang="es-ES"/>
          </a:p>
        </p:txBody>
      </p:sp>
      <p:pic>
        <p:nvPicPr>
          <p:cNvPr id="8" name="Picture 7"/>
          <p:cNvPicPr>
            <a:picLocks noChangeAspect="1"/>
          </p:cNvPicPr>
          <p:nvPr/>
        </p:nvPicPr>
        <p:blipFill>
          <a:blip r:embed="rId3"/>
          <a:stretch>
            <a:fillRect/>
          </a:stretch>
        </p:blipFill>
        <p:spPr>
          <a:xfrm>
            <a:off x="5220072" y="1844824"/>
            <a:ext cx="2880320" cy="3728333"/>
          </a:xfrm>
          <a:prstGeom prst="rect">
            <a:avLst/>
          </a:prstGeom>
        </p:spPr>
      </p:pic>
    </p:spTree>
    <p:extLst>
      <p:ext uri="{BB962C8B-B14F-4D97-AF65-F5344CB8AC3E}">
        <p14:creationId xmlns:p14="http://schemas.microsoft.com/office/powerpoint/2010/main" val="812217206"/>
      </p:ext>
    </p:extLst>
  </p:cSld>
  <p:clrMapOvr>
    <a:masterClrMapping/>
  </p:clrMapOvr>
  <p:transition spd="slow">
    <p:wipe dir="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0C6BC-44EA-1744-814C-A65E48DEE6F1}"/>
              </a:ext>
            </a:extLst>
          </p:cNvPr>
          <p:cNvSpPr>
            <a:spLocks noGrp="1"/>
          </p:cNvSpPr>
          <p:nvPr>
            <p:ph type="title"/>
          </p:nvPr>
        </p:nvSpPr>
        <p:spPr/>
        <p:txBody>
          <a:bodyPr>
            <a:noAutofit/>
          </a:bodyPr>
          <a:lstStyle/>
          <a:p>
            <a:r>
              <a:rPr lang="en-GB" sz="4000" b="1" dirty="0"/>
              <a:t>Gender</a:t>
            </a:r>
            <a:r>
              <a:rPr lang="en-GB" sz="4000" dirty="0"/>
              <a:t>: women and climate change</a:t>
            </a:r>
            <a:r>
              <a:rPr lang="en-GB" sz="1800" dirty="0"/>
              <a:t> </a:t>
            </a:r>
            <a:br>
              <a:rPr lang="en-GB" sz="1800" dirty="0"/>
            </a:br>
            <a:r>
              <a:rPr lang="en-GB" sz="1800" dirty="0"/>
              <a:t>(</a:t>
            </a:r>
            <a:r>
              <a:rPr lang="en-GB" sz="1800" dirty="0">
                <a:hlinkClick r:id="rId3"/>
              </a:rPr>
              <a:t>https://www.un.org/en/chronicle/article/womenin-shadow-climate-change</a:t>
            </a:r>
            <a:r>
              <a:rPr lang="en-GB" sz="1800" dirty="0"/>
              <a:t>)  </a:t>
            </a:r>
          </a:p>
        </p:txBody>
      </p:sp>
      <p:sp>
        <p:nvSpPr>
          <p:cNvPr id="4" name="Content Placeholder 3">
            <a:extLst>
              <a:ext uri="{FF2B5EF4-FFF2-40B4-BE49-F238E27FC236}">
                <a16:creationId xmlns:a16="http://schemas.microsoft.com/office/drawing/2014/main" id="{098A3FC9-1F17-B14B-AD20-F6A0FEF8073B}"/>
              </a:ext>
            </a:extLst>
          </p:cNvPr>
          <p:cNvSpPr>
            <a:spLocks noGrp="1"/>
          </p:cNvSpPr>
          <p:nvPr>
            <p:ph idx="1"/>
          </p:nvPr>
        </p:nvSpPr>
        <p:spPr/>
        <p:txBody>
          <a:bodyPr>
            <a:normAutofit fontScale="77500" lnSpcReduction="20000"/>
          </a:bodyPr>
          <a:lstStyle/>
          <a:p>
            <a:r>
              <a:rPr lang="en-GB" dirty="0"/>
              <a:t>Women: more vulnerable than men to the impacts of climate change</a:t>
            </a:r>
          </a:p>
          <a:p>
            <a:pPr lvl="1"/>
            <a:r>
              <a:rPr lang="en-GB" dirty="0"/>
              <a:t>because they represent the majority of the world's poor and are proportionally more dependent on threatened natural resources</a:t>
            </a:r>
          </a:p>
          <a:p>
            <a:endParaRPr lang="en-GB" dirty="0"/>
          </a:p>
          <a:p>
            <a:r>
              <a:rPr lang="en-GB" dirty="0"/>
              <a:t>Difference between men and women can also be seen in their differential roles, responsibilities, decision making, access to land and natural resources, opportunities and needs, which are held by both sexes</a:t>
            </a:r>
          </a:p>
          <a:p>
            <a:pPr lvl="1"/>
            <a:r>
              <a:rPr lang="en-GB" dirty="0"/>
              <a:t>Worldwide, women have less access than men to resources such as land, credit, agricultural inputs, decision-making structures, technology, training and extension services that would enhance their capacity to adapt to climate change</a:t>
            </a:r>
            <a:endParaRPr lang="en-GB" dirty="0">
              <a:solidFill>
                <a:srgbClr val="FF0000"/>
              </a:solidFill>
            </a:endParaRPr>
          </a:p>
        </p:txBody>
      </p:sp>
      <p:sp>
        <p:nvSpPr>
          <p:cNvPr id="5" name="Slide Number Placeholder 4">
            <a:extLst>
              <a:ext uri="{FF2B5EF4-FFF2-40B4-BE49-F238E27FC236}">
                <a16:creationId xmlns:a16="http://schemas.microsoft.com/office/drawing/2014/main" id="{BB9A4109-E724-8646-BA68-F25A1CE48BCB}"/>
              </a:ext>
            </a:extLst>
          </p:cNvPr>
          <p:cNvSpPr>
            <a:spLocks noGrp="1"/>
          </p:cNvSpPr>
          <p:nvPr>
            <p:ph type="sldNum" sz="quarter" idx="12"/>
          </p:nvPr>
        </p:nvSpPr>
        <p:spPr/>
        <p:txBody>
          <a:bodyPr/>
          <a:lstStyle/>
          <a:p>
            <a:fld id="{2E671E90-3A17-47B3-8C57-E6B1A9184234}" type="slidenum">
              <a:rPr lang="es-ES" smtClean="0"/>
              <a:t>15</a:t>
            </a:fld>
            <a:endParaRPr lang="es-ES"/>
          </a:p>
        </p:txBody>
      </p:sp>
    </p:spTree>
    <p:extLst>
      <p:ext uri="{BB962C8B-B14F-4D97-AF65-F5344CB8AC3E}">
        <p14:creationId xmlns:p14="http://schemas.microsoft.com/office/powerpoint/2010/main" val="3986455559"/>
      </p:ext>
    </p:extLst>
  </p:cSld>
  <p:clrMapOvr>
    <a:masterClrMapping/>
  </p:clrMapOvr>
  <p:transition spd="slow">
    <p:wipe dir="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EJ: </a:t>
            </a:r>
            <a:r>
              <a:rPr lang="en-US" b="1" dirty="0"/>
              <a:t>distributive</a:t>
            </a:r>
            <a:r>
              <a:rPr lang="en-US" dirty="0"/>
              <a:t> dimension</a:t>
            </a:r>
          </a:p>
        </p:txBody>
      </p:sp>
      <p:sp>
        <p:nvSpPr>
          <p:cNvPr id="7" name="Content Placeholder 6"/>
          <p:cNvSpPr>
            <a:spLocks noGrp="1"/>
          </p:cNvSpPr>
          <p:nvPr>
            <p:ph idx="1"/>
          </p:nvPr>
        </p:nvSpPr>
        <p:spPr/>
        <p:txBody>
          <a:bodyPr>
            <a:normAutofit/>
          </a:bodyPr>
          <a:lstStyle/>
          <a:p>
            <a:r>
              <a:rPr lang="en-GB" sz="2400" b="1" dirty="0"/>
              <a:t>Distributive</a:t>
            </a:r>
            <a:r>
              <a:rPr lang="en-GB" sz="2400" dirty="0"/>
              <a:t> EJ: [right to] equal distribution of environmental risks and benefits</a:t>
            </a:r>
          </a:p>
          <a:p>
            <a:r>
              <a:rPr lang="en-US" sz="2400" dirty="0"/>
              <a:t>S</a:t>
            </a:r>
            <a:r>
              <a:rPr lang="en-GB" sz="2400" dirty="0" err="1"/>
              <a:t>uch</a:t>
            </a:r>
            <a:r>
              <a:rPr lang="en-GB" sz="2400" dirty="0"/>
              <a:t> as in classic environmental racism cases (see before), when toxic environments are disproportionally experienced by African Americans, or for poor, or ethnic minorities, women, children, etc. (e.g. within the US)</a:t>
            </a:r>
          </a:p>
          <a:p>
            <a:r>
              <a:rPr lang="en-GB" sz="2400" dirty="0"/>
              <a:t>US EPA definition:</a:t>
            </a:r>
          </a:p>
          <a:p>
            <a:pPr lvl="1"/>
            <a:r>
              <a:rPr lang="en-US" sz="1800" i="1" dirty="0"/>
              <a:t>Environmental justice is the </a:t>
            </a:r>
            <a:r>
              <a:rPr lang="en-US" sz="1800" i="1" u="sng" dirty="0"/>
              <a:t>fair treatment </a:t>
            </a:r>
            <a:r>
              <a:rPr lang="en-US" sz="1800" i="1" dirty="0"/>
              <a:t>and meaningful involvement </a:t>
            </a:r>
            <a:r>
              <a:rPr lang="en-US" sz="1800" i="1" u="sng" dirty="0"/>
              <a:t>of all people regardless </a:t>
            </a:r>
            <a:r>
              <a:rPr lang="en-US" sz="1800" i="1" dirty="0"/>
              <a:t>of race, color, national origin, or income with respect to the development, implementation, and enforcement of environmental laws, regulations, and policies. EPA has this goal for all communities and persons across this Nation</a:t>
            </a:r>
            <a:endParaRPr lang="en-GB" sz="2000" dirty="0"/>
          </a:p>
        </p:txBody>
      </p:sp>
      <p:sp>
        <p:nvSpPr>
          <p:cNvPr id="5" name="Slide Number Placeholder 4"/>
          <p:cNvSpPr>
            <a:spLocks noGrp="1"/>
          </p:cNvSpPr>
          <p:nvPr>
            <p:ph type="sldNum" sz="quarter" idx="12"/>
          </p:nvPr>
        </p:nvSpPr>
        <p:spPr/>
        <p:txBody>
          <a:bodyPr/>
          <a:lstStyle/>
          <a:p>
            <a:fld id="{2E671E90-3A17-47B3-8C57-E6B1A9184234}" type="slidenum">
              <a:rPr lang="es-ES" smtClean="0"/>
              <a:pPr/>
              <a:t>16</a:t>
            </a:fld>
            <a:endParaRPr lang="es-ES"/>
          </a:p>
        </p:txBody>
      </p:sp>
    </p:spTree>
    <p:extLst>
      <p:ext uri="{BB962C8B-B14F-4D97-AF65-F5344CB8AC3E}">
        <p14:creationId xmlns:p14="http://schemas.microsoft.com/office/powerpoint/2010/main" val="2372479756"/>
      </p:ext>
    </p:extLst>
  </p:cSld>
  <p:clrMapOvr>
    <a:masterClrMapping/>
  </p:clrMapOvr>
  <p:transition spd="slow">
    <p:wipe dir="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Distributive EJ at national level</a:t>
            </a:r>
          </a:p>
        </p:txBody>
      </p:sp>
      <p:sp>
        <p:nvSpPr>
          <p:cNvPr id="3" name="Content Placeholder 2"/>
          <p:cNvSpPr>
            <a:spLocks noGrp="1"/>
          </p:cNvSpPr>
          <p:nvPr>
            <p:ph sz="half" idx="1"/>
          </p:nvPr>
        </p:nvSpPr>
        <p:spPr>
          <a:xfrm>
            <a:off x="457200" y="1600200"/>
            <a:ext cx="4258816" cy="4525963"/>
          </a:xfrm>
        </p:spPr>
        <p:txBody>
          <a:bodyPr>
            <a:noAutofit/>
          </a:bodyPr>
          <a:lstStyle/>
          <a:p>
            <a:r>
              <a:rPr lang="en-US" sz="2400" dirty="0"/>
              <a:t>National aspect: “</a:t>
            </a:r>
            <a:r>
              <a:rPr lang="en-US" sz="2400" i="1" dirty="0">
                <a:solidFill>
                  <a:srgbClr val="C00000"/>
                </a:solidFill>
              </a:rPr>
              <a:t>not only within cities, but also urban-rural divide</a:t>
            </a:r>
            <a:r>
              <a:rPr lang="en-US" sz="2400" i="1" dirty="0"/>
              <a:t>”</a:t>
            </a:r>
          </a:p>
          <a:p>
            <a:endParaRPr lang="en-US" sz="2400" dirty="0"/>
          </a:p>
          <a:p>
            <a:r>
              <a:rPr lang="en-US" sz="2400" dirty="0"/>
              <a:t>Terra Alta wind farms: </a:t>
            </a:r>
          </a:p>
          <a:p>
            <a:pPr lvl="1"/>
            <a:r>
              <a:rPr lang="en-US" sz="1800" dirty="0"/>
              <a:t>Protests at macro-concentration </a:t>
            </a:r>
          </a:p>
          <a:p>
            <a:pPr lvl="1"/>
            <a:r>
              <a:rPr lang="en-US" sz="1800" dirty="0"/>
              <a:t>Inequities: energy generation </a:t>
            </a:r>
            <a:r>
              <a:rPr lang="en-US" sz="1800" b="1" dirty="0"/>
              <a:t>vs. </a:t>
            </a:r>
            <a:r>
              <a:rPr lang="en-US" sz="1800" dirty="0"/>
              <a:t>energy consumption </a:t>
            </a:r>
          </a:p>
          <a:p>
            <a:pPr lvl="2"/>
            <a:r>
              <a:rPr lang="en-US" sz="1800" dirty="0"/>
              <a:t>A neo-colonial relation between a </a:t>
            </a:r>
            <a:r>
              <a:rPr lang="en-US" sz="1800" dirty="0" err="1"/>
              <a:t>centre</a:t>
            </a:r>
            <a:r>
              <a:rPr lang="en-US" sz="1800" dirty="0"/>
              <a:t> and “extractive” periphery </a:t>
            </a:r>
          </a:p>
          <a:p>
            <a:pPr lvl="1"/>
            <a:r>
              <a:rPr lang="en-US" sz="1800" dirty="0"/>
              <a:t>Procedural aspects: behind closed-doors agreements</a:t>
            </a:r>
          </a:p>
        </p:txBody>
      </p:sp>
      <p:sp>
        <p:nvSpPr>
          <p:cNvPr id="4" name="Slide Number Placeholder 3"/>
          <p:cNvSpPr>
            <a:spLocks noGrp="1"/>
          </p:cNvSpPr>
          <p:nvPr>
            <p:ph type="sldNum" sz="quarter" idx="12"/>
          </p:nvPr>
        </p:nvSpPr>
        <p:spPr/>
        <p:txBody>
          <a:bodyPr/>
          <a:lstStyle/>
          <a:p>
            <a:fld id="{2E671E90-3A17-47B3-8C57-E6B1A9184234}" type="slidenum">
              <a:rPr lang="es-ES" smtClean="0"/>
              <a:t>17</a:t>
            </a:fld>
            <a:endParaRPr lang="es-ES"/>
          </a:p>
        </p:txBody>
      </p:sp>
      <p:pic>
        <p:nvPicPr>
          <p:cNvPr id="6"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5004048" y="1667941"/>
            <a:ext cx="3100812" cy="2193107"/>
          </a:xfrm>
          <a:prstGeom prst="rect">
            <a:avLst/>
          </a:prstGeom>
        </p:spPr>
      </p:pic>
      <p:pic>
        <p:nvPicPr>
          <p:cNvPr id="7" name="Picture 1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5437647" y="3900189"/>
            <a:ext cx="2374713" cy="2121099"/>
          </a:xfrm>
          <a:prstGeom prst="rect">
            <a:avLst/>
          </a:prstGeom>
        </p:spPr>
      </p:pic>
    </p:spTree>
    <p:extLst>
      <p:ext uri="{BB962C8B-B14F-4D97-AF65-F5344CB8AC3E}">
        <p14:creationId xmlns:p14="http://schemas.microsoft.com/office/powerpoint/2010/main" val="212731967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n-US" sz="3600" dirty="0"/>
              <a:t>International dimension of EJ (distributive)</a:t>
            </a:r>
            <a:endParaRPr lang="es-ES" sz="3600" dirty="0"/>
          </a:p>
        </p:txBody>
      </p:sp>
      <p:sp>
        <p:nvSpPr>
          <p:cNvPr id="5" name="Content Placeholder 4"/>
          <p:cNvSpPr>
            <a:spLocks noGrp="1"/>
          </p:cNvSpPr>
          <p:nvPr>
            <p:ph idx="1"/>
          </p:nvPr>
        </p:nvSpPr>
        <p:spPr/>
        <p:txBody>
          <a:bodyPr>
            <a:normAutofit/>
          </a:bodyPr>
          <a:lstStyle/>
          <a:p>
            <a:r>
              <a:rPr lang="en-GB" i="1" dirty="0"/>
              <a:t>In a study published by the American journal PNAS in May 2019, climatologist Noah </a:t>
            </a:r>
            <a:r>
              <a:rPr lang="en-GB" i="1" dirty="0" err="1"/>
              <a:t>Diffenbaugh</a:t>
            </a:r>
            <a:r>
              <a:rPr lang="en-GB" i="1" dirty="0"/>
              <a:t> claimed that "most of the poor countries on Earth are considerably poorer than they would have been without global warming. At the same time, most of the rich countries are richer than they would have been.”</a:t>
            </a:r>
          </a:p>
          <a:p>
            <a:pPr marL="0" indent="0" algn="r">
              <a:buNone/>
            </a:pPr>
            <a:r>
              <a:rPr lang="en-GB" sz="1400" dirty="0">
                <a:hlinkClick r:id="rId3"/>
              </a:rPr>
              <a:t>https://worldcrunch.com/culture-society/colonialism-the-hidden-cause-of-our-environmental-crisis</a:t>
            </a:r>
            <a:r>
              <a:rPr lang="en-GB" sz="1400" dirty="0"/>
              <a:t> </a:t>
            </a:r>
          </a:p>
          <a:p>
            <a:pPr marL="0" indent="0">
              <a:buNone/>
            </a:pPr>
            <a:endParaRPr lang="en-GB" sz="1800" dirty="0">
              <a:solidFill>
                <a:srgbClr val="000000"/>
              </a:solidFill>
            </a:endParaRPr>
          </a:p>
        </p:txBody>
      </p:sp>
      <p:sp>
        <p:nvSpPr>
          <p:cNvPr id="4" name="3 Marcador de número de diapositiva"/>
          <p:cNvSpPr>
            <a:spLocks noGrp="1"/>
          </p:cNvSpPr>
          <p:nvPr>
            <p:ph type="sldNum" sz="quarter" idx="12"/>
          </p:nvPr>
        </p:nvSpPr>
        <p:spPr/>
        <p:txBody>
          <a:bodyPr/>
          <a:lstStyle/>
          <a:p>
            <a:fld id="{2E671E90-3A17-47B3-8C57-E6B1A9184234}" type="slidenum">
              <a:rPr lang="es-ES" smtClean="0"/>
              <a:t>18</a:t>
            </a:fld>
            <a:endParaRPr lang="es-ES"/>
          </a:p>
        </p:txBody>
      </p:sp>
    </p:spTree>
    <p:extLst>
      <p:ext uri="{BB962C8B-B14F-4D97-AF65-F5344CB8AC3E}">
        <p14:creationId xmlns:p14="http://schemas.microsoft.com/office/powerpoint/2010/main" val="98050646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right)">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wipe(right)">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This class</a:t>
            </a:r>
          </a:p>
        </p:txBody>
      </p:sp>
      <p:sp>
        <p:nvSpPr>
          <p:cNvPr id="3" name="Content Placeholder 2"/>
          <p:cNvSpPr>
            <a:spLocks noGrp="1"/>
          </p:cNvSpPr>
          <p:nvPr>
            <p:ph idx="1"/>
          </p:nvPr>
        </p:nvSpPr>
        <p:spPr/>
        <p:txBody>
          <a:bodyPr/>
          <a:lstStyle/>
          <a:p>
            <a:r>
              <a:rPr lang="en-US" dirty="0"/>
              <a:t>Explain environmental racism</a:t>
            </a:r>
          </a:p>
          <a:p>
            <a:r>
              <a:rPr lang="en-US" dirty="0"/>
              <a:t>Explain environmental justice</a:t>
            </a:r>
          </a:p>
          <a:p>
            <a:pPr lvl="1"/>
            <a:r>
              <a:rPr lang="en-US" dirty="0"/>
              <a:t>What it is</a:t>
            </a:r>
          </a:p>
          <a:p>
            <a:pPr lvl="1"/>
            <a:r>
              <a:rPr lang="en-US" dirty="0"/>
              <a:t>Its main dimensions</a:t>
            </a:r>
          </a:p>
          <a:p>
            <a:pPr lvl="1"/>
            <a:endParaRPr lang="en-US" dirty="0"/>
          </a:p>
          <a:p>
            <a:r>
              <a:rPr lang="en-US" dirty="0"/>
              <a:t>Look at racism and injustice as </a:t>
            </a:r>
            <a:r>
              <a:rPr lang="en-US" i="1" dirty="0"/>
              <a:t>ideology</a:t>
            </a:r>
          </a:p>
        </p:txBody>
      </p:sp>
      <p:sp>
        <p:nvSpPr>
          <p:cNvPr id="4" name="Slide Number Placeholder 3"/>
          <p:cNvSpPr>
            <a:spLocks noGrp="1"/>
          </p:cNvSpPr>
          <p:nvPr>
            <p:ph type="sldNum" sz="quarter" idx="12"/>
          </p:nvPr>
        </p:nvSpPr>
        <p:spPr/>
        <p:txBody>
          <a:bodyPr/>
          <a:lstStyle/>
          <a:p>
            <a:fld id="{2E671E90-3A17-47B3-8C57-E6B1A9184234}" type="slidenum">
              <a:rPr lang="es-ES" smtClean="0"/>
              <a:t>1</a:t>
            </a:fld>
            <a:endParaRPr lang="es-ES"/>
          </a:p>
        </p:txBody>
      </p:sp>
    </p:spTree>
    <p:extLst>
      <p:ext uri="{BB962C8B-B14F-4D97-AF65-F5344CB8AC3E}">
        <p14:creationId xmlns:p14="http://schemas.microsoft.com/office/powerpoint/2010/main" val="1715954870"/>
      </p:ext>
    </p:extLst>
  </p:cSld>
  <p:clrMapOvr>
    <a:masterClrMapping/>
  </p:clrMapOvr>
  <p:transition spd="slow">
    <p:wipe dir="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n-US" sz="3600" dirty="0"/>
              <a:t>Distributive EJ: international dimension</a:t>
            </a:r>
            <a:endParaRPr lang="es-ES" sz="3600" dirty="0"/>
          </a:p>
        </p:txBody>
      </p:sp>
      <p:sp>
        <p:nvSpPr>
          <p:cNvPr id="3" name="2 Marcador de contenido"/>
          <p:cNvSpPr>
            <a:spLocks noGrp="1"/>
          </p:cNvSpPr>
          <p:nvPr>
            <p:ph sz="half" idx="1"/>
          </p:nvPr>
        </p:nvSpPr>
        <p:spPr/>
        <p:txBody>
          <a:bodyPr>
            <a:normAutofit lnSpcReduction="10000"/>
          </a:bodyPr>
          <a:lstStyle/>
          <a:p>
            <a:r>
              <a:rPr lang="en-US" sz="1800" i="1" dirty="0"/>
              <a:t>“</a:t>
            </a:r>
            <a:r>
              <a:rPr lang="en-US" sz="1800" i="1" dirty="0">
                <a:solidFill>
                  <a:srgbClr val="C00000"/>
                </a:solidFill>
              </a:rPr>
              <a:t>And even see that injustice on a global level</a:t>
            </a:r>
            <a:r>
              <a:rPr lang="en-US" sz="1800" i="1" dirty="0"/>
              <a:t>”: small island nations forced to directly confront consequences to rising sea-levels but haven’t played any significant role in the industries that are causing climate change”</a:t>
            </a:r>
          </a:p>
        </p:txBody>
      </p:sp>
      <p:sp>
        <p:nvSpPr>
          <p:cNvPr id="5" name="Content Placeholder 4"/>
          <p:cNvSpPr>
            <a:spLocks noGrp="1"/>
          </p:cNvSpPr>
          <p:nvPr>
            <p:ph sz="half" idx="2"/>
          </p:nvPr>
        </p:nvSpPr>
        <p:spPr/>
        <p:txBody>
          <a:bodyPr>
            <a:normAutofit lnSpcReduction="10000"/>
          </a:bodyPr>
          <a:lstStyle/>
          <a:p>
            <a:pPr marL="0" lvl="1" indent="0">
              <a:buNone/>
            </a:pPr>
            <a:r>
              <a:rPr lang="en-US" sz="2000" b="1" dirty="0">
                <a:solidFill>
                  <a:srgbClr val="000000"/>
                </a:solidFill>
              </a:rPr>
              <a:t>Tuvalu</a:t>
            </a:r>
            <a:r>
              <a:rPr lang="en-US" sz="2000" dirty="0">
                <a:solidFill>
                  <a:srgbClr val="000000"/>
                </a:solidFill>
              </a:rPr>
              <a:t>: </a:t>
            </a:r>
          </a:p>
          <a:p>
            <a:pPr marL="342900" lvl="1" indent="-342900">
              <a:buFont typeface="Arial" panose="020B0604020202020204" pitchFamily="34" charset="0"/>
              <a:buChar char="•"/>
            </a:pPr>
            <a:r>
              <a:rPr lang="en-US" sz="2000" dirty="0">
                <a:solidFill>
                  <a:srgbClr val="000000"/>
                </a:solidFill>
              </a:rPr>
              <a:t>Possibly first country (nation) to disappear because of climate change effects </a:t>
            </a:r>
          </a:p>
          <a:p>
            <a:pPr marL="857250" lvl="2" indent="-457200">
              <a:buFont typeface="Courier New"/>
              <a:buChar char="o"/>
            </a:pPr>
            <a:r>
              <a:rPr lang="en-US" sz="1800" dirty="0">
                <a:solidFill>
                  <a:srgbClr val="000000"/>
                </a:solidFill>
              </a:rPr>
              <a:t>SLR – lies only 2m above SL</a:t>
            </a:r>
          </a:p>
          <a:p>
            <a:pPr marL="342900" lvl="1" indent="-342900">
              <a:buFont typeface="Arial" panose="020B0604020202020204" pitchFamily="34" charset="0"/>
              <a:buChar char="•"/>
            </a:pPr>
            <a:r>
              <a:rPr lang="en-US" sz="2000" dirty="0">
                <a:solidFill>
                  <a:srgbClr val="000000"/>
                </a:solidFill>
              </a:rPr>
              <a:t>GDP: 135/175 </a:t>
            </a:r>
            <a:r>
              <a:rPr lang="en-US" sz="1200" dirty="0">
                <a:solidFill>
                  <a:srgbClr val="000000"/>
                </a:solidFill>
              </a:rPr>
              <a:t>(World Bank)</a:t>
            </a:r>
          </a:p>
          <a:p>
            <a:pPr marL="342900" lvl="1" indent="-342900">
              <a:buFont typeface="Arial" panose="020B0604020202020204" pitchFamily="34" charset="0"/>
              <a:buChar char="•"/>
            </a:pPr>
            <a:r>
              <a:rPr lang="en-US" sz="2000" dirty="0">
                <a:solidFill>
                  <a:srgbClr val="000000"/>
                </a:solidFill>
              </a:rPr>
              <a:t>Per capita CO</a:t>
            </a:r>
            <a:r>
              <a:rPr lang="en-US" sz="2000" baseline="-25000" dirty="0">
                <a:solidFill>
                  <a:srgbClr val="000000"/>
                </a:solidFill>
              </a:rPr>
              <a:t>2</a:t>
            </a:r>
            <a:r>
              <a:rPr lang="en-US" sz="2000" baseline="30000" dirty="0">
                <a:solidFill>
                  <a:srgbClr val="000000"/>
                </a:solidFill>
              </a:rPr>
              <a:t> </a:t>
            </a:r>
            <a:r>
              <a:rPr lang="en-US" sz="2000" dirty="0">
                <a:solidFill>
                  <a:srgbClr val="000000"/>
                </a:solidFill>
              </a:rPr>
              <a:t>emissions (in metric </a:t>
            </a:r>
            <a:r>
              <a:rPr lang="en-US" sz="2000" dirty="0" err="1">
                <a:solidFill>
                  <a:srgbClr val="000000"/>
                </a:solidFill>
              </a:rPr>
              <a:t>tn</a:t>
            </a:r>
            <a:r>
              <a:rPr lang="en-US" sz="2000" dirty="0">
                <a:solidFill>
                  <a:srgbClr val="000000"/>
                </a:solidFill>
              </a:rPr>
              <a:t>, 2014) </a:t>
            </a:r>
            <a:r>
              <a:rPr lang="en-US" sz="1200" dirty="0">
                <a:solidFill>
                  <a:srgbClr val="000000"/>
                </a:solidFill>
              </a:rPr>
              <a:t>(</a:t>
            </a:r>
            <a:r>
              <a:rPr lang="en-US" sz="1200" dirty="0" err="1">
                <a:solidFill>
                  <a:srgbClr val="000000"/>
                </a:solidFill>
              </a:rPr>
              <a:t>knoema.com</a:t>
            </a:r>
            <a:r>
              <a:rPr lang="en-US" sz="1200" dirty="0">
                <a:solidFill>
                  <a:srgbClr val="000000"/>
                </a:solidFill>
              </a:rPr>
              <a:t>)</a:t>
            </a:r>
            <a:r>
              <a:rPr lang="en-US" sz="2000" dirty="0">
                <a:solidFill>
                  <a:srgbClr val="000000"/>
                </a:solidFill>
              </a:rPr>
              <a:t> = “0” </a:t>
            </a:r>
          </a:p>
          <a:p>
            <a:pPr marL="742950" lvl="2" indent="-342900"/>
            <a:r>
              <a:rPr lang="en-US" sz="1800" dirty="0">
                <a:solidFill>
                  <a:srgbClr val="000000"/>
                </a:solidFill>
              </a:rPr>
              <a:t>Tuvalu = 0.06 </a:t>
            </a:r>
          </a:p>
          <a:p>
            <a:pPr marL="742950" lvl="2" indent="-342900"/>
            <a:r>
              <a:rPr lang="en-US" sz="1800" dirty="0">
                <a:solidFill>
                  <a:srgbClr val="000000"/>
                </a:solidFill>
              </a:rPr>
              <a:t>Spain = 5.31</a:t>
            </a:r>
          </a:p>
          <a:p>
            <a:pPr marL="742950" lvl="2" indent="-342900"/>
            <a:r>
              <a:rPr lang="en-US" sz="1800" dirty="0">
                <a:solidFill>
                  <a:srgbClr val="000000"/>
                </a:solidFill>
              </a:rPr>
              <a:t>China = 7.82</a:t>
            </a:r>
          </a:p>
          <a:p>
            <a:pPr marL="742950" lvl="2" indent="-342900"/>
            <a:r>
              <a:rPr lang="en-US" sz="1800" dirty="0">
                <a:solidFill>
                  <a:srgbClr val="000000"/>
                </a:solidFill>
              </a:rPr>
              <a:t>USA = 16.63</a:t>
            </a:r>
          </a:p>
          <a:p>
            <a:pPr marL="342900" lvl="1" indent="-342900">
              <a:buFont typeface="Arial" panose="020B0604020202020204" pitchFamily="34" charset="0"/>
              <a:buChar char="•"/>
            </a:pPr>
            <a:r>
              <a:rPr lang="en-US" sz="2000" dirty="0">
                <a:solidFill>
                  <a:srgbClr val="000000"/>
                </a:solidFill>
              </a:rPr>
              <a:t>Pacific Islands region = 0.03% of global CO2 emissions </a:t>
            </a:r>
            <a:r>
              <a:rPr lang="en-US" sz="1200" dirty="0">
                <a:solidFill>
                  <a:srgbClr val="000000"/>
                </a:solidFill>
              </a:rPr>
              <a:t>(</a:t>
            </a:r>
            <a:r>
              <a:rPr lang="en-US" sz="1200" dirty="0" err="1">
                <a:solidFill>
                  <a:srgbClr val="000000"/>
                </a:solidFill>
              </a:rPr>
              <a:t>germanwatch.org</a:t>
            </a:r>
            <a:r>
              <a:rPr lang="en-US" sz="1200" dirty="0">
                <a:solidFill>
                  <a:srgbClr val="000000"/>
                </a:solidFill>
              </a:rPr>
              <a:t>)  </a:t>
            </a:r>
            <a:endParaRPr lang="en-US" sz="2000" dirty="0">
              <a:solidFill>
                <a:srgbClr val="000000"/>
              </a:solidFill>
            </a:endParaRPr>
          </a:p>
          <a:p>
            <a:endParaRPr lang="en-US" sz="1800" dirty="0">
              <a:solidFill>
                <a:srgbClr val="000000"/>
              </a:solidFill>
            </a:endParaRPr>
          </a:p>
        </p:txBody>
      </p:sp>
      <p:sp>
        <p:nvSpPr>
          <p:cNvPr id="4" name="3 Marcador de número de diapositiva"/>
          <p:cNvSpPr>
            <a:spLocks noGrp="1"/>
          </p:cNvSpPr>
          <p:nvPr>
            <p:ph type="sldNum" sz="quarter" idx="12"/>
          </p:nvPr>
        </p:nvSpPr>
        <p:spPr/>
        <p:txBody>
          <a:bodyPr/>
          <a:lstStyle/>
          <a:p>
            <a:fld id="{2E671E90-3A17-47B3-8C57-E6B1A9184234}" type="slidenum">
              <a:rPr lang="es-ES" smtClean="0"/>
              <a:t>19</a:t>
            </a:fld>
            <a:endParaRPr lang="es-ES"/>
          </a:p>
        </p:txBody>
      </p:sp>
      <p:pic>
        <p:nvPicPr>
          <p:cNvPr id="6" name="Picture 5"/>
          <p:cNvPicPr>
            <a:picLocks noChangeAspect="1"/>
          </p:cNvPicPr>
          <p:nvPr/>
        </p:nvPicPr>
        <p:blipFill>
          <a:blip r:embed="rId3"/>
          <a:stretch>
            <a:fillRect/>
          </a:stretch>
        </p:blipFill>
        <p:spPr>
          <a:xfrm>
            <a:off x="809854" y="3438683"/>
            <a:ext cx="3258090" cy="2318112"/>
          </a:xfrm>
          <a:prstGeom prst="rect">
            <a:avLst/>
          </a:prstGeom>
        </p:spPr>
      </p:pic>
      <p:sp>
        <p:nvSpPr>
          <p:cNvPr id="7" name="TextBox 6"/>
          <p:cNvSpPr txBox="1"/>
          <p:nvPr/>
        </p:nvSpPr>
        <p:spPr>
          <a:xfrm>
            <a:off x="755576" y="5733256"/>
            <a:ext cx="3384376" cy="215444"/>
          </a:xfrm>
          <a:prstGeom prst="rect">
            <a:avLst/>
          </a:prstGeom>
          <a:noFill/>
        </p:spPr>
        <p:txBody>
          <a:bodyPr wrap="square" rtlCol="0">
            <a:spAutoFit/>
          </a:bodyPr>
          <a:lstStyle/>
          <a:p>
            <a:r>
              <a:rPr lang="en-US" sz="800" dirty="0"/>
              <a:t>Source: KYODO/ </a:t>
            </a:r>
            <a:r>
              <a:rPr lang="en-US" sz="800" dirty="0">
                <a:hlinkClick r:id="rId4"/>
              </a:rPr>
              <a:t>www.japantimes.co</a:t>
            </a:r>
            <a:r>
              <a:rPr lang="en-US" sz="800" dirty="0"/>
              <a:t> </a:t>
            </a:r>
          </a:p>
        </p:txBody>
      </p:sp>
    </p:spTree>
    <p:extLst>
      <p:ext uri="{BB962C8B-B14F-4D97-AF65-F5344CB8AC3E}">
        <p14:creationId xmlns:p14="http://schemas.microsoft.com/office/powerpoint/2010/main" val="36702690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right)">
                                      <p:cBhvr>
                                        <p:cTn id="7" dur="500"/>
                                        <p:tgtEl>
                                          <p:spTgt spid="5">
                                            <p:txEl>
                                              <p:pRg st="0" end="0"/>
                                            </p:txEl>
                                          </p:spTgt>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right)">
                                      <p:cBhvr>
                                        <p:cTn id="10" dur="500"/>
                                        <p:tgtEl>
                                          <p:spTgt spid="5">
                                            <p:txEl>
                                              <p:pRg st="1" end="1"/>
                                            </p:txEl>
                                          </p:spTgt>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right)">
                                      <p:cBhvr>
                                        <p:cTn id="13" dur="500"/>
                                        <p:tgtEl>
                                          <p:spTgt spid="5">
                                            <p:txEl>
                                              <p:pRg st="2" end="2"/>
                                            </p:txEl>
                                          </p:spTgt>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wipe(right)">
                                      <p:cBhvr>
                                        <p:cTn id="16" dur="500"/>
                                        <p:tgtEl>
                                          <p:spTgt spid="5">
                                            <p:txEl>
                                              <p:pRg st="3" end="3"/>
                                            </p:txEl>
                                          </p:spTgt>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5">
                                            <p:txEl>
                                              <p:pRg st="4" end="4"/>
                                            </p:txEl>
                                          </p:spTgt>
                                        </p:tgtEl>
                                        <p:attrNameLst>
                                          <p:attrName>style.visibility</p:attrName>
                                        </p:attrNameLst>
                                      </p:cBhvr>
                                      <p:to>
                                        <p:strVal val="visible"/>
                                      </p:to>
                                    </p:set>
                                    <p:animEffect transition="in" filter="wipe(right)">
                                      <p:cBhvr>
                                        <p:cTn id="19" dur="500"/>
                                        <p:tgtEl>
                                          <p:spTgt spid="5">
                                            <p:txEl>
                                              <p:pRg st="4" end="4"/>
                                            </p:txEl>
                                          </p:spTgt>
                                        </p:tgtEl>
                                      </p:cBhvr>
                                    </p:animEffect>
                                  </p:childTnLst>
                                </p:cTn>
                              </p:par>
                              <p:par>
                                <p:cTn id="20" presetID="22" presetClass="entr" presetSubtype="2" fill="hold" grpId="0" nodeType="withEffect">
                                  <p:stCondLst>
                                    <p:cond delay="0"/>
                                  </p:stCondLst>
                                  <p:childTnLst>
                                    <p:set>
                                      <p:cBhvr>
                                        <p:cTn id="21" dur="1" fill="hold">
                                          <p:stCondLst>
                                            <p:cond delay="0"/>
                                          </p:stCondLst>
                                        </p:cTn>
                                        <p:tgtEl>
                                          <p:spTgt spid="5">
                                            <p:txEl>
                                              <p:pRg st="5" end="5"/>
                                            </p:txEl>
                                          </p:spTgt>
                                        </p:tgtEl>
                                        <p:attrNameLst>
                                          <p:attrName>style.visibility</p:attrName>
                                        </p:attrNameLst>
                                      </p:cBhvr>
                                      <p:to>
                                        <p:strVal val="visible"/>
                                      </p:to>
                                    </p:set>
                                    <p:animEffect transition="in" filter="wipe(right)">
                                      <p:cBhvr>
                                        <p:cTn id="22" dur="500"/>
                                        <p:tgtEl>
                                          <p:spTgt spid="5">
                                            <p:txEl>
                                              <p:pRg st="5" end="5"/>
                                            </p:txEl>
                                          </p:spTgt>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5">
                                            <p:txEl>
                                              <p:pRg st="6" end="6"/>
                                            </p:txEl>
                                          </p:spTgt>
                                        </p:tgtEl>
                                        <p:attrNameLst>
                                          <p:attrName>style.visibility</p:attrName>
                                        </p:attrNameLst>
                                      </p:cBhvr>
                                      <p:to>
                                        <p:strVal val="visible"/>
                                      </p:to>
                                    </p:set>
                                    <p:animEffect transition="in" filter="wipe(right)">
                                      <p:cBhvr>
                                        <p:cTn id="25" dur="500"/>
                                        <p:tgtEl>
                                          <p:spTgt spid="5">
                                            <p:txEl>
                                              <p:pRg st="6" end="6"/>
                                            </p:txEl>
                                          </p:spTgt>
                                        </p:tgtEl>
                                      </p:cBhvr>
                                    </p:animEffect>
                                  </p:childTnLst>
                                </p:cTn>
                              </p:par>
                              <p:par>
                                <p:cTn id="26" presetID="22" presetClass="entr" presetSubtype="2" fill="hold" grpId="0" nodeType="withEffect">
                                  <p:stCondLst>
                                    <p:cond delay="0"/>
                                  </p:stCondLst>
                                  <p:childTnLst>
                                    <p:set>
                                      <p:cBhvr>
                                        <p:cTn id="27" dur="1" fill="hold">
                                          <p:stCondLst>
                                            <p:cond delay="0"/>
                                          </p:stCondLst>
                                        </p:cTn>
                                        <p:tgtEl>
                                          <p:spTgt spid="5">
                                            <p:txEl>
                                              <p:pRg st="7" end="7"/>
                                            </p:txEl>
                                          </p:spTgt>
                                        </p:tgtEl>
                                        <p:attrNameLst>
                                          <p:attrName>style.visibility</p:attrName>
                                        </p:attrNameLst>
                                      </p:cBhvr>
                                      <p:to>
                                        <p:strVal val="visible"/>
                                      </p:to>
                                    </p:set>
                                    <p:animEffect transition="in" filter="wipe(right)">
                                      <p:cBhvr>
                                        <p:cTn id="28" dur="500"/>
                                        <p:tgtEl>
                                          <p:spTgt spid="5">
                                            <p:txEl>
                                              <p:pRg st="7" end="7"/>
                                            </p:txEl>
                                          </p:spTgt>
                                        </p:tgtEl>
                                      </p:cBhvr>
                                    </p:animEffect>
                                  </p:childTnLst>
                                </p:cTn>
                              </p:par>
                              <p:par>
                                <p:cTn id="29" presetID="22" presetClass="entr" presetSubtype="2" fill="hold" grpId="0" nodeType="withEffect">
                                  <p:stCondLst>
                                    <p:cond delay="0"/>
                                  </p:stCondLst>
                                  <p:childTnLst>
                                    <p:set>
                                      <p:cBhvr>
                                        <p:cTn id="30" dur="1" fill="hold">
                                          <p:stCondLst>
                                            <p:cond delay="0"/>
                                          </p:stCondLst>
                                        </p:cTn>
                                        <p:tgtEl>
                                          <p:spTgt spid="5">
                                            <p:txEl>
                                              <p:pRg st="8" end="8"/>
                                            </p:txEl>
                                          </p:spTgt>
                                        </p:tgtEl>
                                        <p:attrNameLst>
                                          <p:attrName>style.visibility</p:attrName>
                                        </p:attrNameLst>
                                      </p:cBhvr>
                                      <p:to>
                                        <p:strVal val="visible"/>
                                      </p:to>
                                    </p:set>
                                    <p:animEffect transition="in" filter="wipe(right)">
                                      <p:cBhvr>
                                        <p:cTn id="31" dur="500"/>
                                        <p:tgtEl>
                                          <p:spTgt spid="5">
                                            <p:txEl>
                                              <p:pRg st="8" end="8"/>
                                            </p:txEl>
                                          </p:spTgt>
                                        </p:tgtEl>
                                      </p:cBhvr>
                                    </p:animEffect>
                                  </p:childTnLst>
                                </p:cTn>
                              </p:par>
                              <p:par>
                                <p:cTn id="32" presetID="22" presetClass="entr" presetSubtype="2" fill="hold" grpId="0" nodeType="withEffect">
                                  <p:stCondLst>
                                    <p:cond delay="0"/>
                                  </p:stCondLst>
                                  <p:childTnLst>
                                    <p:set>
                                      <p:cBhvr>
                                        <p:cTn id="33" dur="1" fill="hold">
                                          <p:stCondLst>
                                            <p:cond delay="0"/>
                                          </p:stCondLst>
                                        </p:cTn>
                                        <p:tgtEl>
                                          <p:spTgt spid="5">
                                            <p:txEl>
                                              <p:pRg st="9" end="9"/>
                                            </p:txEl>
                                          </p:spTgt>
                                        </p:tgtEl>
                                        <p:attrNameLst>
                                          <p:attrName>style.visibility</p:attrName>
                                        </p:attrNameLst>
                                      </p:cBhvr>
                                      <p:to>
                                        <p:strVal val="visible"/>
                                      </p:to>
                                    </p:set>
                                    <p:animEffect transition="in" filter="wipe(right)">
                                      <p:cBhvr>
                                        <p:cTn id="34" dur="500"/>
                                        <p:tgtEl>
                                          <p:spTgt spid="5">
                                            <p:txEl>
                                              <p:pRg st="9" end="9"/>
                                            </p:txEl>
                                          </p:spTgt>
                                        </p:tgtEl>
                                      </p:cBhvr>
                                    </p:animEffect>
                                  </p:childTnLst>
                                </p:cTn>
                              </p:par>
                              <p:par>
                                <p:cTn id="35" presetID="22" presetClass="entr" presetSubtype="8" fill="hold"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500"/>
                                        <p:tgtEl>
                                          <p:spTgt spid="6"/>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left)">
                                      <p:cBhvr>
                                        <p:cTn id="4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Distributive EJ: uneven goods</a:t>
            </a:r>
          </a:p>
        </p:txBody>
      </p:sp>
      <p:sp>
        <p:nvSpPr>
          <p:cNvPr id="3" name="Content Placeholder 2"/>
          <p:cNvSpPr>
            <a:spLocks noGrp="1"/>
          </p:cNvSpPr>
          <p:nvPr>
            <p:ph sz="half" idx="1"/>
          </p:nvPr>
        </p:nvSpPr>
        <p:spPr/>
        <p:txBody>
          <a:bodyPr>
            <a:normAutofit lnSpcReduction="10000"/>
          </a:bodyPr>
          <a:lstStyle/>
          <a:p>
            <a:r>
              <a:rPr lang="en-US" dirty="0"/>
              <a:t>Uneven </a:t>
            </a:r>
            <a:r>
              <a:rPr lang="en-US" dirty="0" err="1"/>
              <a:t>bads</a:t>
            </a:r>
            <a:r>
              <a:rPr lang="en-US" dirty="0"/>
              <a:t> but also uneven goods</a:t>
            </a:r>
          </a:p>
          <a:p>
            <a:pPr lvl="1"/>
            <a:r>
              <a:rPr lang="en-US" dirty="0">
                <a:solidFill>
                  <a:srgbClr val="C00000"/>
                </a:solidFill>
              </a:rPr>
              <a:t>“</a:t>
            </a:r>
            <a:r>
              <a:rPr lang="en-US" i="1" dirty="0">
                <a:solidFill>
                  <a:srgbClr val="C00000"/>
                </a:solidFill>
              </a:rPr>
              <a:t>poor urban planning policies…but those trees get planted in the </a:t>
            </a:r>
            <a:r>
              <a:rPr lang="en-US" i="1" dirty="0" err="1">
                <a:solidFill>
                  <a:srgbClr val="C00000"/>
                </a:solidFill>
              </a:rPr>
              <a:t>neighbourhoods</a:t>
            </a:r>
            <a:r>
              <a:rPr lang="en-US" i="1" dirty="0">
                <a:solidFill>
                  <a:srgbClr val="C00000"/>
                </a:solidFill>
              </a:rPr>
              <a:t> that are already green”</a:t>
            </a:r>
          </a:p>
          <a:p>
            <a:pPr lvl="1"/>
            <a:r>
              <a:rPr lang="en-US" i="1" dirty="0">
                <a:solidFill>
                  <a:srgbClr val="C00000"/>
                </a:solidFill>
              </a:rPr>
              <a:t>“benefits of </a:t>
            </a:r>
            <a:r>
              <a:rPr lang="en-US" i="1" dirty="0" err="1">
                <a:solidFill>
                  <a:srgbClr val="C00000"/>
                </a:solidFill>
              </a:rPr>
              <a:t>programmes</a:t>
            </a:r>
            <a:r>
              <a:rPr lang="en-US" i="1" dirty="0">
                <a:solidFill>
                  <a:srgbClr val="C00000"/>
                </a:solidFill>
              </a:rPr>
              <a:t> enjoyed by communities that are doing just fine</a:t>
            </a:r>
            <a:r>
              <a:rPr lang="en-US" dirty="0">
                <a:solidFill>
                  <a:srgbClr val="C00000"/>
                </a:solidFill>
              </a:rPr>
              <a:t>”</a:t>
            </a:r>
          </a:p>
          <a:p>
            <a:r>
              <a:rPr lang="en-US" dirty="0"/>
              <a:t>Unequal </a:t>
            </a:r>
            <a:r>
              <a:rPr lang="en-US" i="1" dirty="0"/>
              <a:t>distribution</a:t>
            </a:r>
            <a:r>
              <a:rPr lang="en-US" dirty="0"/>
              <a:t> of environmental goods</a:t>
            </a:r>
          </a:p>
          <a:p>
            <a:pPr lvl="1"/>
            <a:endParaRPr lang="en-US" dirty="0"/>
          </a:p>
        </p:txBody>
      </p:sp>
      <p:sp>
        <p:nvSpPr>
          <p:cNvPr id="5" name="Content Placeholder 4"/>
          <p:cNvSpPr>
            <a:spLocks noGrp="1"/>
          </p:cNvSpPr>
          <p:nvPr>
            <p:ph sz="half" idx="2"/>
          </p:nvPr>
        </p:nvSpPr>
        <p:spPr/>
        <p:txBody>
          <a:bodyPr>
            <a:normAutofit lnSpcReduction="10000"/>
          </a:bodyPr>
          <a:lstStyle/>
          <a:p>
            <a:r>
              <a:rPr lang="en-US" dirty="0" err="1"/>
              <a:t>Heynen</a:t>
            </a:r>
            <a:r>
              <a:rPr lang="en-US" dirty="0"/>
              <a:t> et al., 2006:</a:t>
            </a:r>
          </a:p>
          <a:p>
            <a:pPr lvl="1"/>
            <a:r>
              <a:rPr lang="en-US" dirty="0"/>
              <a:t>“</a:t>
            </a:r>
            <a:r>
              <a:rPr lang="en-US" i="1" dirty="0"/>
              <a:t>inequitable distribution of urban canopy cover within Milwaukee”</a:t>
            </a:r>
          </a:p>
          <a:p>
            <a:pPr lvl="1"/>
            <a:r>
              <a:rPr lang="en-US" i="1" dirty="0"/>
              <a:t>“those … with higher median household income, non-Hispanic White residents, and low housing- vacancy rates are more likely to have greater total canopy cover”</a:t>
            </a:r>
          </a:p>
          <a:p>
            <a:endParaRPr lang="en-US" dirty="0"/>
          </a:p>
          <a:p>
            <a:endParaRPr lang="en-US" dirty="0"/>
          </a:p>
        </p:txBody>
      </p:sp>
      <p:sp>
        <p:nvSpPr>
          <p:cNvPr id="4" name="Slide Number Placeholder 3"/>
          <p:cNvSpPr>
            <a:spLocks noGrp="1"/>
          </p:cNvSpPr>
          <p:nvPr>
            <p:ph type="sldNum" sz="quarter" idx="12"/>
          </p:nvPr>
        </p:nvSpPr>
        <p:spPr/>
        <p:txBody>
          <a:bodyPr/>
          <a:lstStyle/>
          <a:p>
            <a:fld id="{2E671E90-3A17-47B3-8C57-E6B1A9184234}" type="slidenum">
              <a:rPr lang="es-ES" smtClean="0"/>
              <a:t>20</a:t>
            </a:fld>
            <a:endParaRPr lang="es-ES"/>
          </a:p>
        </p:txBody>
      </p:sp>
    </p:spTree>
    <p:custDataLst>
      <p:tags r:id="rId1"/>
    </p:custDataLst>
    <p:extLst>
      <p:ext uri="{BB962C8B-B14F-4D97-AF65-F5344CB8AC3E}">
        <p14:creationId xmlns:p14="http://schemas.microsoft.com/office/powerpoint/2010/main" val="39800855"/>
      </p:ext>
    </p:extLst>
  </p:cSld>
  <p:clrMapOvr>
    <a:masterClrMapping/>
  </p:clrMapOvr>
  <p:transition spd="slow" advTm="24973">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wipe(left)">
                                      <p:cBhvr>
                                        <p:cTn id="10" dur="500"/>
                                        <p:tgtEl>
                                          <p:spTgt spid="5">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animEffect transition="in" filter="wipe(left)">
                                      <p:cBhvr>
                                        <p:cTn id="1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EJ: </a:t>
            </a:r>
            <a:r>
              <a:rPr lang="en-US" b="1" dirty="0"/>
              <a:t>participation</a:t>
            </a:r>
            <a:r>
              <a:rPr lang="en-US" dirty="0"/>
              <a:t> dimension</a:t>
            </a:r>
          </a:p>
        </p:txBody>
      </p:sp>
      <p:sp>
        <p:nvSpPr>
          <p:cNvPr id="3" name="Content Placeholder 2"/>
          <p:cNvSpPr>
            <a:spLocks noGrp="1"/>
          </p:cNvSpPr>
          <p:nvPr>
            <p:ph idx="1"/>
          </p:nvPr>
        </p:nvSpPr>
        <p:spPr/>
        <p:txBody>
          <a:bodyPr>
            <a:normAutofit fontScale="85000" lnSpcReduction="10000"/>
          </a:bodyPr>
          <a:lstStyle/>
          <a:p>
            <a:r>
              <a:rPr lang="en-GB" dirty="0"/>
              <a:t>Procedural EJ : [right to] fair and meaningful participation</a:t>
            </a:r>
          </a:p>
          <a:p>
            <a:r>
              <a:rPr lang="en-US" dirty="0"/>
              <a:t>US EPA definition: </a:t>
            </a:r>
          </a:p>
          <a:p>
            <a:pPr lvl="1"/>
            <a:r>
              <a:rPr lang="en-US" i="1" dirty="0"/>
              <a:t>…</a:t>
            </a:r>
            <a:r>
              <a:rPr lang="en-US" i="1" dirty="0">
                <a:solidFill>
                  <a:schemeClr val="bg1">
                    <a:lumMod val="50000"/>
                  </a:schemeClr>
                </a:solidFill>
              </a:rPr>
              <a:t>the fair treatment </a:t>
            </a:r>
            <a:r>
              <a:rPr lang="en-US" b="1" i="1" dirty="0"/>
              <a:t>and meaningful involvement </a:t>
            </a:r>
            <a:r>
              <a:rPr lang="en-US" i="1" dirty="0">
                <a:solidFill>
                  <a:srgbClr val="7F7F7F"/>
                </a:solidFill>
              </a:rPr>
              <a:t>of all people regardless of race, color, national origin, or income with respect to the development, implementation, and enforcement of environmental laws, regulations, and policies</a:t>
            </a:r>
          </a:p>
          <a:p>
            <a:pPr lvl="1"/>
            <a:r>
              <a:rPr lang="en-US" i="1" dirty="0"/>
              <a:t>It will be achieved when everyone enjoys the same degree of protection from environmental and health hazards </a:t>
            </a:r>
            <a:r>
              <a:rPr lang="en-US" i="1" u="sng" dirty="0"/>
              <a:t>and equal access to the decision-making process </a:t>
            </a:r>
            <a:r>
              <a:rPr lang="en-US" i="1" dirty="0"/>
              <a:t>to have a healthy environment in which to live, learn, and work.</a:t>
            </a:r>
            <a:endParaRPr lang="en-GB" dirty="0"/>
          </a:p>
          <a:p>
            <a:endParaRPr lang="en-US" dirty="0"/>
          </a:p>
        </p:txBody>
      </p:sp>
      <p:sp>
        <p:nvSpPr>
          <p:cNvPr id="4" name="Slide Number Placeholder 3"/>
          <p:cNvSpPr>
            <a:spLocks noGrp="1"/>
          </p:cNvSpPr>
          <p:nvPr>
            <p:ph type="sldNum" sz="quarter" idx="12"/>
          </p:nvPr>
        </p:nvSpPr>
        <p:spPr/>
        <p:txBody>
          <a:bodyPr/>
          <a:lstStyle/>
          <a:p>
            <a:fld id="{2E671E90-3A17-47B3-8C57-E6B1A9184234}" type="slidenum">
              <a:rPr lang="es-ES" smtClean="0"/>
              <a:pPr/>
              <a:t>21</a:t>
            </a:fld>
            <a:endParaRPr lang="es-ES"/>
          </a:p>
        </p:txBody>
      </p:sp>
    </p:spTree>
    <p:extLst>
      <p:ext uri="{BB962C8B-B14F-4D97-AF65-F5344CB8AC3E}">
        <p14:creationId xmlns:p14="http://schemas.microsoft.com/office/powerpoint/2010/main" val="3742925359"/>
      </p:ext>
    </p:extLst>
  </p:cSld>
  <p:clrMapOvr>
    <a:masterClrMapping/>
  </p:clrMapOvr>
  <p:transition spd="slow">
    <p:wipe dir="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EJ: </a:t>
            </a:r>
            <a:r>
              <a:rPr lang="en-US" b="1" dirty="0"/>
              <a:t>Recognition</a:t>
            </a:r>
          </a:p>
        </p:txBody>
      </p:sp>
      <p:sp>
        <p:nvSpPr>
          <p:cNvPr id="7" name="Content Placeholder 6"/>
          <p:cNvSpPr>
            <a:spLocks noGrp="1"/>
          </p:cNvSpPr>
          <p:nvPr>
            <p:ph idx="1"/>
          </p:nvPr>
        </p:nvSpPr>
        <p:spPr>
          <a:xfrm>
            <a:off x="457200" y="1600200"/>
            <a:ext cx="8229600" cy="4756150"/>
          </a:xfrm>
        </p:spPr>
        <p:txBody>
          <a:bodyPr>
            <a:noAutofit/>
          </a:bodyPr>
          <a:lstStyle/>
          <a:p>
            <a:r>
              <a:rPr lang="nl-NL" sz="2000" dirty="0"/>
              <a:t>Mabo Day:</a:t>
            </a:r>
            <a:r>
              <a:rPr lang="nl-NL" dirty="0">
                <a:hlinkClick r:id="rId3"/>
              </a:rPr>
              <a:t> </a:t>
            </a:r>
            <a:r>
              <a:rPr lang="nl-NL" sz="2400" dirty="0">
                <a:hlinkClick r:id="rId3"/>
              </a:rPr>
              <a:t>https://www.youtube.com/watch?v=OiQ8YHDfySA</a:t>
            </a:r>
            <a:r>
              <a:rPr lang="nl-NL" sz="2400" dirty="0"/>
              <a:t> </a:t>
            </a:r>
          </a:p>
          <a:p>
            <a:r>
              <a:rPr lang="en-US" sz="2400" i="1" dirty="0"/>
              <a:t>European settlement of Australia and Terra Nullius </a:t>
            </a:r>
          </a:p>
          <a:p>
            <a:pPr lvl="1"/>
            <a:r>
              <a:rPr lang="en-US" sz="2000" i="1" dirty="0">
                <a:solidFill>
                  <a:srgbClr val="800000"/>
                </a:solidFill>
              </a:rPr>
              <a:t>No claim to the land of their ancestors</a:t>
            </a:r>
          </a:p>
          <a:p>
            <a:pPr lvl="1"/>
            <a:r>
              <a:rPr lang="en-US" sz="2000" i="1" dirty="0">
                <a:solidFill>
                  <a:srgbClr val="800000"/>
                </a:solidFill>
              </a:rPr>
              <a:t>1992: </a:t>
            </a:r>
            <a:r>
              <a:rPr lang="en-US" sz="2000" b="1" i="1" dirty="0">
                <a:solidFill>
                  <a:srgbClr val="800000"/>
                </a:solidFill>
              </a:rPr>
              <a:t>Recognition</a:t>
            </a:r>
            <a:r>
              <a:rPr lang="en-US" sz="2000" i="1" dirty="0">
                <a:solidFill>
                  <a:srgbClr val="800000"/>
                </a:solidFill>
              </a:rPr>
              <a:t> of continuing culture</a:t>
            </a:r>
          </a:p>
          <a:p>
            <a:pPr lvl="1"/>
            <a:r>
              <a:rPr lang="en-US" sz="2000" i="1" dirty="0">
                <a:solidFill>
                  <a:srgbClr val="800000"/>
                </a:solidFill>
              </a:rPr>
              <a:t>“We belong to this land, and this land belongs to us”</a:t>
            </a:r>
          </a:p>
          <a:p>
            <a:pPr lvl="0"/>
            <a:r>
              <a:rPr lang="en-US" sz="2400" b="1" dirty="0"/>
              <a:t>R</a:t>
            </a:r>
            <a:r>
              <a:rPr lang="en-GB" sz="2400" b="1" dirty="0" err="1"/>
              <a:t>ecognition</a:t>
            </a:r>
            <a:r>
              <a:rPr lang="en-GB" sz="2400" b="1" dirty="0"/>
              <a:t> EJ</a:t>
            </a:r>
            <a:r>
              <a:rPr lang="en-GB" sz="2400" dirty="0"/>
              <a:t>: recognition of community ways of life, local knowledge, and cultural difference</a:t>
            </a:r>
          </a:p>
          <a:p>
            <a:pPr lvl="1"/>
            <a:r>
              <a:rPr lang="en-US" sz="1800" dirty="0"/>
              <a:t>E</a:t>
            </a:r>
            <a:r>
              <a:rPr lang="en-GB" sz="1800" dirty="0"/>
              <a:t>.g. recognise rights to land (e.g. access to forest products) based on custom in the absence of “formal” (e.g. written) proof – e.g. also cases in other parts of the world (e.g. Latin America and Africa)</a:t>
            </a:r>
          </a:p>
          <a:p>
            <a:r>
              <a:rPr lang="en-US" sz="2400" dirty="0"/>
              <a:t>Recognition (</a:t>
            </a:r>
            <a:r>
              <a:rPr lang="de-DE" sz="2400" dirty="0" err="1"/>
              <a:t>Schlosberg</a:t>
            </a:r>
            <a:r>
              <a:rPr lang="de-DE" sz="2400" dirty="0"/>
              <a:t>, 2007)</a:t>
            </a:r>
            <a:r>
              <a:rPr lang="en-US" sz="2400" dirty="0"/>
              <a:t>: </a:t>
            </a:r>
          </a:p>
          <a:p>
            <a:pPr lvl="1"/>
            <a:r>
              <a:rPr lang="en-US" sz="1800" dirty="0"/>
              <a:t>Look at </a:t>
            </a:r>
            <a:r>
              <a:rPr lang="en-US" sz="1800" b="1" dirty="0"/>
              <a:t>cultural and racial barriers </a:t>
            </a:r>
            <a:r>
              <a:rPr lang="en-US" sz="1800" dirty="0"/>
              <a:t>to individuals and communities getting a just distribution</a:t>
            </a:r>
            <a:endParaRPr lang="en-GB" sz="2000" dirty="0"/>
          </a:p>
          <a:p>
            <a:endParaRPr lang="en-US" sz="2400" dirty="0"/>
          </a:p>
        </p:txBody>
      </p:sp>
      <p:sp>
        <p:nvSpPr>
          <p:cNvPr id="5" name="Slide Number Placeholder 4"/>
          <p:cNvSpPr>
            <a:spLocks noGrp="1"/>
          </p:cNvSpPr>
          <p:nvPr>
            <p:ph type="sldNum" sz="quarter" idx="12"/>
          </p:nvPr>
        </p:nvSpPr>
        <p:spPr/>
        <p:txBody>
          <a:bodyPr/>
          <a:lstStyle/>
          <a:p>
            <a:fld id="{2E671E90-3A17-47B3-8C57-E6B1A9184234}" type="slidenum">
              <a:rPr lang="es-ES" smtClean="0"/>
              <a:pPr/>
              <a:t>22</a:t>
            </a:fld>
            <a:endParaRPr lang="es-ES"/>
          </a:p>
        </p:txBody>
      </p:sp>
    </p:spTree>
    <p:extLst>
      <p:ext uri="{BB962C8B-B14F-4D97-AF65-F5344CB8AC3E}">
        <p14:creationId xmlns:p14="http://schemas.microsoft.com/office/powerpoint/2010/main" val="1919339014"/>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n-GB" dirty="0"/>
              <a:t>Environmental justice and racism</a:t>
            </a:r>
            <a:endParaRPr lang="es-ES" dirty="0"/>
          </a:p>
        </p:txBody>
      </p:sp>
      <p:sp>
        <p:nvSpPr>
          <p:cNvPr id="3" name="2 Marcador de contenido"/>
          <p:cNvSpPr>
            <a:spLocks noGrp="1"/>
          </p:cNvSpPr>
          <p:nvPr>
            <p:ph idx="1"/>
          </p:nvPr>
        </p:nvSpPr>
        <p:spPr/>
        <p:txBody>
          <a:bodyPr>
            <a:normAutofit/>
          </a:bodyPr>
          <a:lstStyle/>
          <a:p>
            <a:pPr marL="0" indent="0">
              <a:buNone/>
            </a:pPr>
            <a:r>
              <a:rPr lang="en-US" sz="2800" dirty="0"/>
              <a:t>Integrating recognition dimension of EJ helps address</a:t>
            </a:r>
          </a:p>
          <a:p>
            <a:r>
              <a:rPr lang="en-US" sz="2800" dirty="0"/>
              <a:t>Critique of environmental racism research</a:t>
            </a:r>
          </a:p>
          <a:p>
            <a:pPr lvl="1"/>
            <a:r>
              <a:rPr lang="en-US" sz="2400" dirty="0"/>
              <a:t>Strong quantitative and geospatial approaches to “prove” statistically racial discrimination</a:t>
            </a:r>
          </a:p>
          <a:p>
            <a:pPr lvl="1"/>
            <a:r>
              <a:rPr lang="en-US" sz="2400" dirty="0"/>
              <a:t>Assuming that racism and discrimination are discrete, overt acts that can be measured </a:t>
            </a:r>
          </a:p>
          <a:p>
            <a:pPr lvl="1">
              <a:spcBef>
                <a:spcPts val="0"/>
              </a:spcBef>
            </a:pPr>
            <a:r>
              <a:rPr lang="en-US" sz="2400" dirty="0"/>
              <a:t>Instead: Study racism as an </a:t>
            </a:r>
            <a:r>
              <a:rPr lang="en-US" sz="3600" b="1" dirty="0"/>
              <a:t>ideology</a:t>
            </a:r>
            <a:r>
              <a:rPr lang="en-US" sz="3600" dirty="0"/>
              <a:t> </a:t>
            </a:r>
          </a:p>
          <a:p>
            <a:pPr>
              <a:spcBef>
                <a:spcPts val="0"/>
              </a:spcBef>
            </a:pPr>
            <a:endParaRPr lang="en-US" sz="2800" dirty="0"/>
          </a:p>
        </p:txBody>
      </p:sp>
      <p:sp>
        <p:nvSpPr>
          <p:cNvPr id="4" name="3 Marcador de número de diapositiva"/>
          <p:cNvSpPr>
            <a:spLocks noGrp="1"/>
          </p:cNvSpPr>
          <p:nvPr>
            <p:ph type="sldNum" sz="quarter" idx="12"/>
          </p:nvPr>
        </p:nvSpPr>
        <p:spPr/>
        <p:txBody>
          <a:bodyPr/>
          <a:lstStyle/>
          <a:p>
            <a:fld id="{2E671E90-3A17-47B3-8C57-E6B1A9184234}" type="slidenum">
              <a:rPr lang="es-ES" smtClean="0"/>
              <a:t>23</a:t>
            </a:fld>
            <a:endParaRPr lang="es-ES"/>
          </a:p>
        </p:txBody>
      </p:sp>
    </p:spTree>
    <p:extLst>
      <p:ext uri="{BB962C8B-B14F-4D97-AF65-F5344CB8AC3E}">
        <p14:creationId xmlns:p14="http://schemas.microsoft.com/office/powerpoint/2010/main" val="4136949511"/>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E31A52-8F4C-DA41-92F5-41176DE82B5F}"/>
              </a:ext>
            </a:extLst>
          </p:cNvPr>
          <p:cNvSpPr>
            <a:spLocks noGrp="1"/>
          </p:cNvSpPr>
          <p:nvPr>
            <p:ph type="title"/>
          </p:nvPr>
        </p:nvSpPr>
        <p:spPr/>
        <p:txBody>
          <a:bodyPr/>
          <a:lstStyle/>
          <a:p>
            <a:r>
              <a:rPr lang="en-GB" b="1" dirty="0"/>
              <a:t>Activity 5: </a:t>
            </a:r>
            <a:r>
              <a:rPr lang="en-GB" dirty="0"/>
              <a:t>Watch those two videos</a:t>
            </a:r>
          </a:p>
        </p:txBody>
      </p:sp>
      <p:sp>
        <p:nvSpPr>
          <p:cNvPr id="3" name="Content Placeholder 2">
            <a:extLst>
              <a:ext uri="{FF2B5EF4-FFF2-40B4-BE49-F238E27FC236}">
                <a16:creationId xmlns:a16="http://schemas.microsoft.com/office/drawing/2014/main" id="{E61EEFEA-9855-9141-A45C-03B816CA6F41}"/>
              </a:ext>
            </a:extLst>
          </p:cNvPr>
          <p:cNvSpPr>
            <a:spLocks noGrp="1"/>
          </p:cNvSpPr>
          <p:nvPr>
            <p:ph idx="1"/>
          </p:nvPr>
        </p:nvSpPr>
        <p:spPr/>
        <p:txBody>
          <a:bodyPr>
            <a:normAutofit fontScale="92500"/>
          </a:bodyPr>
          <a:lstStyle/>
          <a:p>
            <a:pPr marL="0" indent="0">
              <a:buNone/>
            </a:pPr>
            <a:r>
              <a:rPr lang="en-GB" dirty="0"/>
              <a:t>Context: aftermath of hurricanes in US (South)</a:t>
            </a:r>
          </a:p>
          <a:p>
            <a:r>
              <a:rPr lang="en-GB" dirty="0"/>
              <a:t>Is hurricane looting inevitable? </a:t>
            </a:r>
            <a:r>
              <a:rPr lang="es-ES" sz="3000" dirty="0">
                <a:hlinkClick r:id="rId3"/>
              </a:rPr>
              <a:t>https://www.youtube.com/watch?v=qPmDITU9fqQ</a:t>
            </a:r>
            <a:endParaRPr lang="es-ES" sz="3000" dirty="0"/>
          </a:p>
          <a:p>
            <a:r>
              <a:rPr lang="es-ES" dirty="0" err="1"/>
              <a:t>Katrina's</a:t>
            </a:r>
            <a:r>
              <a:rPr lang="es-ES" dirty="0"/>
              <a:t> </a:t>
            </a:r>
            <a:r>
              <a:rPr lang="es-ES" dirty="0" err="1"/>
              <a:t>Hidden</a:t>
            </a:r>
            <a:r>
              <a:rPr lang="es-ES" dirty="0"/>
              <a:t> </a:t>
            </a:r>
            <a:r>
              <a:rPr lang="es-ES" dirty="0" err="1"/>
              <a:t>Race</a:t>
            </a:r>
            <a:r>
              <a:rPr lang="es-ES" dirty="0"/>
              <a:t> </a:t>
            </a:r>
            <a:r>
              <a:rPr lang="es-ES" dirty="0" err="1"/>
              <a:t>War</a:t>
            </a:r>
            <a:r>
              <a:rPr lang="es-ES" dirty="0"/>
              <a:t> </a:t>
            </a:r>
            <a:r>
              <a:rPr lang="es-ES" sz="3000" dirty="0">
                <a:hlinkClick r:id="rId4"/>
              </a:rPr>
              <a:t>https://www.youtube.com/watch?v=5r1X_G7cWak</a:t>
            </a:r>
            <a:endParaRPr lang="es-ES" sz="3000" dirty="0"/>
          </a:p>
          <a:p>
            <a:pPr marL="0" indent="0">
              <a:buNone/>
            </a:pPr>
            <a:endParaRPr lang="es-ES" dirty="0"/>
          </a:p>
          <a:p>
            <a:pPr marL="0" indent="0">
              <a:buNone/>
            </a:pPr>
            <a:r>
              <a:rPr lang="es-ES" b="1" u="sng" dirty="0" err="1">
                <a:solidFill>
                  <a:schemeClr val="accent3">
                    <a:lumMod val="50000"/>
                  </a:schemeClr>
                </a:solidFill>
              </a:rPr>
              <a:t>Question</a:t>
            </a:r>
            <a:r>
              <a:rPr lang="es-ES" u="sng" dirty="0">
                <a:solidFill>
                  <a:schemeClr val="accent3">
                    <a:lumMod val="50000"/>
                  </a:schemeClr>
                </a:solidFill>
              </a:rPr>
              <a:t>: </a:t>
            </a:r>
          </a:p>
          <a:p>
            <a:pPr marL="0" indent="0">
              <a:buNone/>
            </a:pPr>
            <a:r>
              <a:rPr lang="es-ES" dirty="0" err="1">
                <a:solidFill>
                  <a:schemeClr val="accent3">
                    <a:lumMod val="50000"/>
                  </a:schemeClr>
                </a:solidFill>
              </a:rPr>
              <a:t>What’s</a:t>
            </a:r>
            <a:r>
              <a:rPr lang="es-ES" dirty="0">
                <a:solidFill>
                  <a:schemeClr val="accent3">
                    <a:lumMod val="50000"/>
                  </a:schemeClr>
                </a:solidFill>
              </a:rPr>
              <a:t> </a:t>
            </a:r>
            <a:r>
              <a:rPr lang="es-ES" dirty="0" err="1">
                <a:solidFill>
                  <a:schemeClr val="accent3">
                    <a:lumMod val="50000"/>
                  </a:schemeClr>
                </a:solidFill>
              </a:rPr>
              <a:t>the</a:t>
            </a:r>
            <a:r>
              <a:rPr lang="es-ES" dirty="0">
                <a:solidFill>
                  <a:schemeClr val="accent3">
                    <a:lumMod val="50000"/>
                  </a:schemeClr>
                </a:solidFill>
              </a:rPr>
              <a:t> </a:t>
            </a:r>
            <a:r>
              <a:rPr lang="es-ES" dirty="0" err="1">
                <a:solidFill>
                  <a:schemeClr val="accent3">
                    <a:lumMod val="50000"/>
                  </a:schemeClr>
                </a:solidFill>
              </a:rPr>
              <a:t>problem</a:t>
            </a:r>
            <a:r>
              <a:rPr lang="es-ES" dirty="0">
                <a:solidFill>
                  <a:schemeClr val="accent3">
                    <a:lumMod val="50000"/>
                  </a:schemeClr>
                </a:solidFill>
              </a:rPr>
              <a:t> </a:t>
            </a:r>
            <a:r>
              <a:rPr lang="es-ES" dirty="0" err="1">
                <a:solidFill>
                  <a:schemeClr val="accent3">
                    <a:lumMod val="50000"/>
                  </a:schemeClr>
                </a:solidFill>
              </a:rPr>
              <a:t>with</a:t>
            </a:r>
            <a:r>
              <a:rPr lang="es-ES" dirty="0">
                <a:solidFill>
                  <a:schemeClr val="accent3">
                    <a:lumMod val="50000"/>
                  </a:schemeClr>
                </a:solidFill>
              </a:rPr>
              <a:t> </a:t>
            </a:r>
            <a:r>
              <a:rPr lang="es-ES" dirty="0" err="1">
                <a:solidFill>
                  <a:schemeClr val="accent3">
                    <a:lumMod val="50000"/>
                  </a:schemeClr>
                </a:solidFill>
              </a:rPr>
              <a:t>looting</a:t>
            </a:r>
            <a:r>
              <a:rPr lang="es-ES" dirty="0">
                <a:solidFill>
                  <a:schemeClr val="accent3">
                    <a:lumMod val="50000"/>
                  </a:schemeClr>
                </a:solidFill>
              </a:rPr>
              <a:t> </a:t>
            </a:r>
            <a:r>
              <a:rPr lang="es-ES" dirty="0" err="1">
                <a:solidFill>
                  <a:schemeClr val="accent3">
                    <a:lumMod val="50000"/>
                  </a:schemeClr>
                </a:solidFill>
              </a:rPr>
              <a:t>during</a:t>
            </a:r>
            <a:r>
              <a:rPr lang="es-ES" dirty="0">
                <a:solidFill>
                  <a:schemeClr val="accent3">
                    <a:lumMod val="50000"/>
                  </a:schemeClr>
                </a:solidFill>
              </a:rPr>
              <a:t> Katrina?</a:t>
            </a:r>
          </a:p>
          <a:p>
            <a:endParaRPr lang="es-ES" dirty="0"/>
          </a:p>
          <a:p>
            <a:endParaRPr lang="en-GB" dirty="0"/>
          </a:p>
        </p:txBody>
      </p:sp>
      <p:sp>
        <p:nvSpPr>
          <p:cNvPr id="4" name="Slide Number Placeholder 3">
            <a:extLst>
              <a:ext uri="{FF2B5EF4-FFF2-40B4-BE49-F238E27FC236}">
                <a16:creationId xmlns:a16="http://schemas.microsoft.com/office/drawing/2014/main" id="{AD186123-F0FE-CF42-85FC-A1B85F3F9A45}"/>
              </a:ext>
            </a:extLst>
          </p:cNvPr>
          <p:cNvSpPr>
            <a:spLocks noGrp="1"/>
          </p:cNvSpPr>
          <p:nvPr>
            <p:ph type="sldNum" sz="quarter" idx="12"/>
          </p:nvPr>
        </p:nvSpPr>
        <p:spPr/>
        <p:txBody>
          <a:bodyPr/>
          <a:lstStyle/>
          <a:p>
            <a:fld id="{2E671E90-3A17-47B3-8C57-E6B1A9184234}" type="slidenum">
              <a:rPr lang="es-ES" smtClean="0"/>
              <a:t>24</a:t>
            </a:fld>
            <a:endParaRPr lang="es-ES"/>
          </a:p>
        </p:txBody>
      </p:sp>
    </p:spTree>
    <p:extLst>
      <p:ext uri="{BB962C8B-B14F-4D97-AF65-F5344CB8AC3E}">
        <p14:creationId xmlns:p14="http://schemas.microsoft.com/office/powerpoint/2010/main" val="1166384783"/>
      </p:ext>
    </p:extLst>
  </p:cSld>
  <p:clrMapOvr>
    <a:masterClrMapping/>
  </p:clrMapOvr>
  <p:transition spd="slow">
    <p:wipe dir="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744E7-EBB8-2846-9015-9D6451AFED01}"/>
              </a:ext>
            </a:extLst>
          </p:cNvPr>
          <p:cNvSpPr>
            <a:spLocks noGrp="1"/>
          </p:cNvSpPr>
          <p:nvPr>
            <p:ph type="title"/>
          </p:nvPr>
        </p:nvSpPr>
        <p:spPr/>
        <p:txBody>
          <a:bodyPr/>
          <a:lstStyle/>
          <a:p>
            <a:r>
              <a:rPr lang="en-GB" dirty="0"/>
              <a:t>Naomi Klein</a:t>
            </a:r>
          </a:p>
        </p:txBody>
      </p:sp>
      <p:sp>
        <p:nvSpPr>
          <p:cNvPr id="3" name="Content Placeholder 2">
            <a:extLst>
              <a:ext uri="{FF2B5EF4-FFF2-40B4-BE49-F238E27FC236}">
                <a16:creationId xmlns:a16="http://schemas.microsoft.com/office/drawing/2014/main" id="{838658BA-CA23-C74B-BBCB-0AAF7BEA5FC0}"/>
              </a:ext>
            </a:extLst>
          </p:cNvPr>
          <p:cNvSpPr>
            <a:spLocks noGrp="1"/>
          </p:cNvSpPr>
          <p:nvPr>
            <p:ph idx="1"/>
          </p:nvPr>
        </p:nvSpPr>
        <p:spPr/>
        <p:txBody>
          <a:bodyPr>
            <a:normAutofit lnSpcReduction="10000"/>
          </a:bodyPr>
          <a:lstStyle/>
          <a:p>
            <a:pPr marL="0" indent="0">
              <a:buNone/>
            </a:pPr>
            <a:r>
              <a:rPr lang="en-US" sz="3600" i="1" dirty="0"/>
              <a:t>Environmental crises do discriminate […], leaving poor people of color the most vulnerable, while simultaneously promoting a culture based on </a:t>
            </a:r>
            <a:r>
              <a:rPr lang="en-US" sz="3600" b="1" i="1" dirty="0"/>
              <a:t>othering</a:t>
            </a:r>
            <a:r>
              <a:rPr lang="en-US" sz="3600" i="1" dirty="0"/>
              <a:t>. </a:t>
            </a:r>
          </a:p>
          <a:p>
            <a:pPr marL="0" indent="0">
              <a:buNone/>
            </a:pPr>
            <a:r>
              <a:rPr lang="en-US" sz="3600" i="1" dirty="0"/>
              <a:t>This is evidenced by the aftermath of Hurricane Katrina in 2006, when African Americans were labeled as looters rather than refugees.</a:t>
            </a:r>
            <a:endParaRPr lang="es-ES" sz="3600" i="1" dirty="0"/>
          </a:p>
          <a:p>
            <a:endParaRPr lang="en-GB" sz="3600" dirty="0"/>
          </a:p>
        </p:txBody>
      </p:sp>
      <p:sp>
        <p:nvSpPr>
          <p:cNvPr id="4" name="Slide Number Placeholder 3">
            <a:extLst>
              <a:ext uri="{FF2B5EF4-FFF2-40B4-BE49-F238E27FC236}">
                <a16:creationId xmlns:a16="http://schemas.microsoft.com/office/drawing/2014/main" id="{BE79F381-9D75-9A4C-91C4-B5E04728D6FD}"/>
              </a:ext>
            </a:extLst>
          </p:cNvPr>
          <p:cNvSpPr>
            <a:spLocks noGrp="1"/>
          </p:cNvSpPr>
          <p:nvPr>
            <p:ph type="sldNum" sz="quarter" idx="12"/>
          </p:nvPr>
        </p:nvSpPr>
        <p:spPr/>
        <p:txBody>
          <a:bodyPr/>
          <a:lstStyle/>
          <a:p>
            <a:fld id="{2E671E90-3A17-47B3-8C57-E6B1A9184234}" type="slidenum">
              <a:rPr lang="es-ES" smtClean="0"/>
              <a:t>25</a:t>
            </a:fld>
            <a:endParaRPr lang="es-ES"/>
          </a:p>
        </p:txBody>
      </p:sp>
    </p:spTree>
    <p:extLst>
      <p:ext uri="{BB962C8B-B14F-4D97-AF65-F5344CB8AC3E}">
        <p14:creationId xmlns:p14="http://schemas.microsoft.com/office/powerpoint/2010/main" val="3823394516"/>
      </p:ext>
    </p:extLst>
  </p:cSld>
  <p:clrMapOvr>
    <a:masterClrMapping/>
  </p:clrMapOvr>
  <p:transition spd="slow">
    <p:wipe dir="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EF76B9-B0C8-6F41-A71D-1B0363B3C826}"/>
              </a:ext>
            </a:extLst>
          </p:cNvPr>
          <p:cNvSpPr>
            <a:spLocks noGrp="1"/>
          </p:cNvSpPr>
          <p:nvPr>
            <p:ph type="title"/>
          </p:nvPr>
        </p:nvSpPr>
        <p:spPr/>
        <p:txBody>
          <a:bodyPr/>
          <a:lstStyle/>
          <a:p>
            <a:r>
              <a:rPr lang="en-GB" dirty="0"/>
              <a:t>Activity</a:t>
            </a:r>
          </a:p>
        </p:txBody>
      </p:sp>
      <p:sp>
        <p:nvSpPr>
          <p:cNvPr id="3" name="Content Placeholder 2">
            <a:extLst>
              <a:ext uri="{FF2B5EF4-FFF2-40B4-BE49-F238E27FC236}">
                <a16:creationId xmlns:a16="http://schemas.microsoft.com/office/drawing/2014/main" id="{9FCC7D58-A56C-734B-86E4-E41C6C2733EA}"/>
              </a:ext>
            </a:extLst>
          </p:cNvPr>
          <p:cNvSpPr>
            <a:spLocks noGrp="1"/>
          </p:cNvSpPr>
          <p:nvPr>
            <p:ph idx="1"/>
          </p:nvPr>
        </p:nvSpPr>
        <p:spPr/>
        <p:txBody>
          <a:bodyPr/>
          <a:lstStyle/>
          <a:p>
            <a:pPr marL="0" indent="0">
              <a:buNone/>
            </a:pPr>
            <a:r>
              <a:rPr lang="en-GB" dirty="0"/>
              <a:t>1. Read: </a:t>
            </a:r>
          </a:p>
          <a:p>
            <a:pPr lvl="1"/>
            <a:r>
              <a:rPr lang="en-GB" dirty="0"/>
              <a:t>The Other and Othering - A short introduction: </a:t>
            </a:r>
            <a:r>
              <a:rPr lang="en-GB" dirty="0">
                <a:hlinkClick r:id="rId3"/>
              </a:rPr>
              <a:t>http://www.yiannisgabriel.com/2012/09/the-other-and-othering-short.html</a:t>
            </a:r>
            <a:r>
              <a:rPr lang="en-GB" dirty="0"/>
              <a:t> </a:t>
            </a:r>
          </a:p>
          <a:p>
            <a:pPr marL="0" indent="0">
              <a:buNone/>
            </a:pPr>
            <a:endParaRPr lang="en-GB" dirty="0"/>
          </a:p>
          <a:p>
            <a:pPr marL="0" indent="0">
              <a:buNone/>
            </a:pPr>
            <a:r>
              <a:rPr lang="en-GB" dirty="0"/>
              <a:t>2. Get into groups</a:t>
            </a:r>
          </a:p>
          <a:p>
            <a:pPr lvl="1"/>
            <a:r>
              <a:rPr lang="en-GB" dirty="0"/>
              <a:t>Try to explain to each other: What is othering? Is it relevant to the Katrina case, and if yes, how? </a:t>
            </a:r>
          </a:p>
        </p:txBody>
      </p:sp>
      <p:sp>
        <p:nvSpPr>
          <p:cNvPr id="4" name="Slide Number Placeholder 3">
            <a:extLst>
              <a:ext uri="{FF2B5EF4-FFF2-40B4-BE49-F238E27FC236}">
                <a16:creationId xmlns:a16="http://schemas.microsoft.com/office/drawing/2014/main" id="{18E6FF14-DD6D-634E-9088-769FA99CAAD1}"/>
              </a:ext>
            </a:extLst>
          </p:cNvPr>
          <p:cNvSpPr>
            <a:spLocks noGrp="1"/>
          </p:cNvSpPr>
          <p:nvPr>
            <p:ph type="sldNum" sz="quarter" idx="12"/>
          </p:nvPr>
        </p:nvSpPr>
        <p:spPr/>
        <p:txBody>
          <a:bodyPr/>
          <a:lstStyle/>
          <a:p>
            <a:fld id="{2E671E90-3A17-47B3-8C57-E6B1A9184234}" type="slidenum">
              <a:rPr lang="es-ES" smtClean="0"/>
              <a:t>26</a:t>
            </a:fld>
            <a:endParaRPr lang="es-ES"/>
          </a:p>
        </p:txBody>
      </p:sp>
    </p:spTree>
    <p:extLst>
      <p:ext uri="{BB962C8B-B14F-4D97-AF65-F5344CB8AC3E}">
        <p14:creationId xmlns:p14="http://schemas.microsoft.com/office/powerpoint/2010/main" val="604204572"/>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912BC-09B6-AA41-9D36-C61DC3DA0C18}"/>
              </a:ext>
            </a:extLst>
          </p:cNvPr>
          <p:cNvSpPr>
            <a:spLocks noGrp="1"/>
          </p:cNvSpPr>
          <p:nvPr>
            <p:ph type="title"/>
          </p:nvPr>
        </p:nvSpPr>
        <p:spPr/>
        <p:txBody>
          <a:bodyPr>
            <a:noAutofit/>
          </a:bodyPr>
          <a:lstStyle/>
          <a:p>
            <a:r>
              <a:rPr lang="en-GB" sz="4000" b="1" dirty="0">
                <a:latin typeface="Lucida Calligraphy" panose="03010101010101010101" pitchFamily="66" charset="77"/>
                <a:ea typeface="Baskerville" panose="02020502070401020303" pitchFamily="18" charset="0"/>
              </a:rPr>
              <a:t>Othering</a:t>
            </a:r>
            <a:r>
              <a:rPr lang="en-GB" sz="2800" dirty="0">
                <a:latin typeface="Lucida Calligraphy" panose="03010101010101010101" pitchFamily="66" charset="77"/>
                <a:ea typeface="Baskerville" panose="02020502070401020303" pitchFamily="18" charset="0"/>
              </a:rPr>
              <a:t> (Oxford English Dictionary)</a:t>
            </a:r>
          </a:p>
        </p:txBody>
      </p:sp>
      <p:sp>
        <p:nvSpPr>
          <p:cNvPr id="3" name="Slide Number Placeholder 2">
            <a:extLst>
              <a:ext uri="{FF2B5EF4-FFF2-40B4-BE49-F238E27FC236}">
                <a16:creationId xmlns:a16="http://schemas.microsoft.com/office/drawing/2014/main" id="{C41374BC-010C-364F-8B57-D7C1CFBA0860}"/>
              </a:ext>
            </a:extLst>
          </p:cNvPr>
          <p:cNvSpPr>
            <a:spLocks noGrp="1"/>
          </p:cNvSpPr>
          <p:nvPr>
            <p:ph type="sldNum" sz="quarter" idx="12"/>
          </p:nvPr>
        </p:nvSpPr>
        <p:spPr/>
        <p:txBody>
          <a:bodyPr/>
          <a:lstStyle/>
          <a:p>
            <a:fld id="{2E671E90-3A17-47B3-8C57-E6B1A9184234}" type="slidenum">
              <a:rPr lang="es-ES" smtClean="0"/>
              <a:t>27</a:t>
            </a:fld>
            <a:endParaRPr lang="es-ES"/>
          </a:p>
        </p:txBody>
      </p:sp>
      <p:pic>
        <p:nvPicPr>
          <p:cNvPr id="4" name="Picture 3">
            <a:extLst>
              <a:ext uri="{FF2B5EF4-FFF2-40B4-BE49-F238E27FC236}">
                <a16:creationId xmlns:a16="http://schemas.microsoft.com/office/drawing/2014/main" id="{F8D14D1E-BFB7-1E46-B21B-598F9483CD92}"/>
              </a:ext>
            </a:extLst>
          </p:cNvPr>
          <p:cNvPicPr>
            <a:picLocks noChangeAspect="1"/>
          </p:cNvPicPr>
          <p:nvPr/>
        </p:nvPicPr>
        <p:blipFill>
          <a:blip r:embed="rId3"/>
          <a:stretch>
            <a:fillRect/>
          </a:stretch>
        </p:blipFill>
        <p:spPr>
          <a:xfrm>
            <a:off x="1097868" y="1520734"/>
            <a:ext cx="6948264" cy="4866488"/>
          </a:xfrm>
          <a:prstGeom prst="rect">
            <a:avLst/>
          </a:prstGeom>
        </p:spPr>
      </p:pic>
      <p:sp>
        <p:nvSpPr>
          <p:cNvPr id="5" name="TextBox 4">
            <a:extLst>
              <a:ext uri="{FF2B5EF4-FFF2-40B4-BE49-F238E27FC236}">
                <a16:creationId xmlns:a16="http://schemas.microsoft.com/office/drawing/2014/main" id="{3EFE7577-EDE2-8040-AC55-C6A917674C54}"/>
              </a:ext>
            </a:extLst>
          </p:cNvPr>
          <p:cNvSpPr txBox="1"/>
          <p:nvPr/>
        </p:nvSpPr>
        <p:spPr>
          <a:xfrm>
            <a:off x="6543248" y="6022097"/>
            <a:ext cx="2970076" cy="261610"/>
          </a:xfrm>
          <a:prstGeom prst="rect">
            <a:avLst/>
          </a:prstGeom>
          <a:noFill/>
        </p:spPr>
        <p:txBody>
          <a:bodyPr wrap="square" rtlCol="0">
            <a:spAutoFit/>
          </a:bodyPr>
          <a:lstStyle/>
          <a:p>
            <a:r>
              <a:rPr lang="es-ES" sz="1050" dirty="0" err="1"/>
              <a:t>Image</a:t>
            </a:r>
            <a:r>
              <a:rPr lang="es-ES" sz="1050" dirty="0"/>
              <a:t> </a:t>
            </a:r>
            <a:r>
              <a:rPr lang="es-ES" sz="1050" dirty="0" err="1"/>
              <a:t>by</a:t>
            </a:r>
            <a:r>
              <a:rPr lang="es-ES" sz="1050" dirty="0"/>
              <a:t> </a:t>
            </a:r>
            <a:r>
              <a:rPr lang="es-ES" sz="1050" dirty="0">
                <a:hlinkClick r:id="rId4"/>
              </a:rPr>
              <a:t>@imogenfoxell</a:t>
            </a:r>
            <a:r>
              <a:rPr lang="es-ES" sz="1050" dirty="0"/>
              <a:t>)</a:t>
            </a:r>
            <a:endParaRPr lang="en-GB" sz="1050" dirty="0"/>
          </a:p>
        </p:txBody>
      </p:sp>
    </p:spTree>
    <p:extLst>
      <p:ext uri="{BB962C8B-B14F-4D97-AF65-F5344CB8AC3E}">
        <p14:creationId xmlns:p14="http://schemas.microsoft.com/office/powerpoint/2010/main" val="3411223449"/>
      </p:ext>
    </p:extLst>
  </p:cSld>
  <p:clrMapOvr>
    <a:masterClrMapping/>
  </p:clrMapOvr>
  <p:transition spd="slow">
    <p:wipe dir="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err="1"/>
              <a:t>Othering</a:t>
            </a:r>
            <a:r>
              <a:rPr lang="en-US" dirty="0"/>
              <a:t> (Gabriel, 2012)</a:t>
            </a:r>
          </a:p>
        </p:txBody>
      </p:sp>
      <p:sp>
        <p:nvSpPr>
          <p:cNvPr id="7" name="Content Placeholder 6"/>
          <p:cNvSpPr>
            <a:spLocks noGrp="1"/>
          </p:cNvSpPr>
          <p:nvPr>
            <p:ph idx="1"/>
          </p:nvPr>
        </p:nvSpPr>
        <p:spPr>
          <a:xfrm>
            <a:off x="457200" y="2994149"/>
            <a:ext cx="8229600" cy="3362201"/>
          </a:xfrm>
        </p:spPr>
        <p:txBody>
          <a:bodyPr>
            <a:noAutofit/>
          </a:bodyPr>
          <a:lstStyle/>
          <a:p>
            <a:r>
              <a:rPr lang="en-US" sz="1600" dirty="0">
                <a:solidFill>
                  <a:srgbClr val="000000"/>
                </a:solidFill>
              </a:rPr>
              <a:t>Othering is a key element/ ideology at basis of racism: dominant ideology of colonial culture</a:t>
            </a:r>
          </a:p>
          <a:p>
            <a:r>
              <a:rPr lang="en-US" sz="1600" dirty="0"/>
              <a:t>Othering: based on binary relation: Self vs. (different, less valuable) Other</a:t>
            </a:r>
          </a:p>
          <a:p>
            <a:pPr lvl="1"/>
            <a:r>
              <a:rPr lang="en-US" sz="1600" dirty="0"/>
              <a:t>Process: establish </a:t>
            </a:r>
            <a:r>
              <a:rPr lang="en-US" sz="1600" b="1" dirty="0"/>
              <a:t>own identity </a:t>
            </a:r>
            <a:r>
              <a:rPr lang="en-US" sz="1600" dirty="0"/>
              <a:t>through opposition to and vilification of Other</a:t>
            </a:r>
          </a:p>
          <a:p>
            <a:r>
              <a:rPr lang="en-US" sz="1600" dirty="0"/>
              <a:t>In othering, you </a:t>
            </a:r>
            <a:r>
              <a:rPr lang="en-US" sz="1600" b="1" dirty="0"/>
              <a:t>deny</a:t>
            </a:r>
            <a:r>
              <a:rPr lang="en-US" sz="1600" dirty="0"/>
              <a:t> Other those characteristics that define the Self</a:t>
            </a:r>
          </a:p>
          <a:p>
            <a:pPr lvl="1"/>
            <a:r>
              <a:rPr lang="en-US" sz="1600" dirty="0"/>
              <a:t>E.g. reason, dignity, love, pride, heroism, nobility, human rights</a:t>
            </a:r>
          </a:p>
          <a:p>
            <a:pPr lvl="1"/>
            <a:r>
              <a:rPr lang="en-US" sz="1600" dirty="0"/>
              <a:t>Deny their essential humanity-&gt; Other: ready for exploitation, oppression, etc. </a:t>
            </a:r>
          </a:p>
          <a:p>
            <a:r>
              <a:rPr lang="en-US" sz="1600" dirty="0"/>
              <a:t>Othering: dominant ideology of colonial culture (</a:t>
            </a:r>
            <a:r>
              <a:rPr lang="en-US" sz="1600" dirty="0" err="1"/>
              <a:t>Rieder</a:t>
            </a:r>
            <a:r>
              <a:rPr lang="en-US" sz="1600" dirty="0"/>
              <a:t>, 2008) and rule</a:t>
            </a:r>
          </a:p>
          <a:p>
            <a:pPr lvl="1"/>
            <a:r>
              <a:rPr lang="en-US" sz="1600" dirty="0"/>
              <a:t>Consistent </a:t>
            </a:r>
            <a:r>
              <a:rPr lang="en-US" sz="1600" dirty="0" err="1"/>
              <a:t>dehumanisation</a:t>
            </a:r>
            <a:r>
              <a:rPr lang="en-US" sz="1600" dirty="0"/>
              <a:t>/ </a:t>
            </a:r>
            <a:r>
              <a:rPr lang="en-US" sz="1600" b="1" dirty="0"/>
              <a:t>devaluation </a:t>
            </a:r>
            <a:r>
              <a:rPr lang="en-US" sz="1600" dirty="0"/>
              <a:t>of ‘Other’</a:t>
            </a:r>
          </a:p>
          <a:p>
            <a:pPr lvl="1"/>
            <a:r>
              <a:rPr lang="en-US" sz="1600" dirty="0"/>
              <a:t>E.g. primitives, uncivilized, </a:t>
            </a:r>
            <a:r>
              <a:rPr lang="en-US" sz="1600" dirty="0" err="1"/>
              <a:t>orientals</a:t>
            </a:r>
            <a:r>
              <a:rPr lang="en-US" sz="1600" dirty="0"/>
              <a:t>, blacks, non-believers, women(like)</a:t>
            </a:r>
          </a:p>
          <a:p>
            <a:r>
              <a:rPr lang="en-US" sz="1800" dirty="0"/>
              <a:t>Also othering is about removing agency of Other</a:t>
            </a:r>
          </a:p>
          <a:p>
            <a:pPr lvl="1"/>
            <a:r>
              <a:rPr lang="en-US" sz="1600" dirty="0"/>
              <a:t>Denying Other her </a:t>
            </a:r>
            <a:r>
              <a:rPr lang="en-US" sz="1600" b="1" dirty="0"/>
              <a:t>own voice</a:t>
            </a:r>
            <a:r>
              <a:rPr lang="en-US" sz="1600" dirty="0"/>
              <a:t>, i.e. opportunity to speak for herself </a:t>
            </a:r>
          </a:p>
          <a:p>
            <a:pPr lvl="1"/>
            <a:r>
              <a:rPr lang="en-US" sz="1600" dirty="0"/>
              <a:t>Instead: attributing qualities, opinions </a:t>
            </a:r>
            <a:r>
              <a:rPr lang="en-US" sz="1600" b="1" dirty="0"/>
              <a:t>of own culture </a:t>
            </a:r>
            <a:r>
              <a:rPr lang="en-US" sz="1600" dirty="0"/>
              <a:t>and identity</a:t>
            </a:r>
            <a:endParaRPr lang="en-US" sz="1600" b="1" dirty="0"/>
          </a:p>
        </p:txBody>
      </p:sp>
      <p:sp>
        <p:nvSpPr>
          <p:cNvPr id="5" name="Slide Number Placeholder 4"/>
          <p:cNvSpPr>
            <a:spLocks noGrp="1"/>
          </p:cNvSpPr>
          <p:nvPr>
            <p:ph type="sldNum" sz="quarter" idx="12"/>
          </p:nvPr>
        </p:nvSpPr>
        <p:spPr/>
        <p:txBody>
          <a:bodyPr/>
          <a:lstStyle/>
          <a:p>
            <a:fld id="{2E671E90-3A17-47B3-8C57-E6B1A9184234}" type="slidenum">
              <a:rPr lang="es-ES" smtClean="0"/>
              <a:pPr/>
              <a:t>28</a:t>
            </a:fld>
            <a:endParaRPr lang="es-ES"/>
          </a:p>
        </p:txBody>
      </p:sp>
      <p:pic>
        <p:nvPicPr>
          <p:cNvPr id="1026" name="Picture 2" descr="Image result for otheri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1268761"/>
            <a:ext cx="5040560" cy="156887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3 CuadroTexto"/>
          <p:cNvSpPr txBox="1"/>
          <p:nvPr/>
        </p:nvSpPr>
        <p:spPr>
          <a:xfrm>
            <a:off x="1593528" y="2753429"/>
            <a:ext cx="4464496" cy="215444"/>
          </a:xfrm>
          <a:prstGeom prst="rect">
            <a:avLst/>
          </a:prstGeom>
          <a:noFill/>
        </p:spPr>
        <p:txBody>
          <a:bodyPr wrap="square" rtlCol="0">
            <a:spAutoFit/>
          </a:bodyPr>
          <a:lstStyle/>
          <a:p>
            <a:r>
              <a:rPr lang="es-ES" sz="800" b="1" dirty="0" err="1"/>
              <a:t>Source</a:t>
            </a:r>
            <a:r>
              <a:rPr lang="es-ES" sz="800" dirty="0"/>
              <a:t>: mimiandeunice.com/2010/07/29/</a:t>
            </a:r>
            <a:r>
              <a:rPr lang="es-ES" sz="800" dirty="0" err="1"/>
              <a:t>othering</a:t>
            </a:r>
            <a:r>
              <a:rPr lang="es-ES" sz="800" dirty="0"/>
              <a:t>/ </a:t>
            </a:r>
          </a:p>
        </p:txBody>
      </p:sp>
    </p:spTree>
    <p:extLst>
      <p:ext uri="{BB962C8B-B14F-4D97-AF65-F5344CB8AC3E}">
        <p14:creationId xmlns:p14="http://schemas.microsoft.com/office/powerpoint/2010/main" val="334604773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left)">
                                      <p:cBhvr>
                                        <p:cTn id="7" dur="500"/>
                                        <p:tgtEl>
                                          <p:spTgt spid="7">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wipe(left)">
                                      <p:cBhvr>
                                        <p:cTn id="10" dur="500"/>
                                        <p:tgtEl>
                                          <p:spTgt spid="7">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wipe(left)">
                                      <p:cBhvr>
                                        <p:cTn id="13" dur="500"/>
                                        <p:tgtEl>
                                          <p:spTgt spid="7">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7">
                                            <p:txEl>
                                              <p:pRg st="3" end="3"/>
                                            </p:txEl>
                                          </p:spTgt>
                                        </p:tgtEl>
                                        <p:attrNameLst>
                                          <p:attrName>style.visibility</p:attrName>
                                        </p:attrNameLst>
                                      </p:cBhvr>
                                      <p:to>
                                        <p:strVal val="visible"/>
                                      </p:to>
                                    </p:set>
                                    <p:animEffect transition="in" filter="wipe(left)">
                                      <p:cBhvr>
                                        <p:cTn id="18" dur="500"/>
                                        <p:tgtEl>
                                          <p:spTgt spid="7">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wipe(left)">
                                      <p:cBhvr>
                                        <p:cTn id="21" dur="500"/>
                                        <p:tgtEl>
                                          <p:spTgt spid="7">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7">
                                            <p:txEl>
                                              <p:pRg st="5" end="5"/>
                                            </p:txEl>
                                          </p:spTgt>
                                        </p:tgtEl>
                                        <p:attrNameLst>
                                          <p:attrName>style.visibility</p:attrName>
                                        </p:attrNameLst>
                                      </p:cBhvr>
                                      <p:to>
                                        <p:strVal val="visible"/>
                                      </p:to>
                                    </p:set>
                                    <p:animEffect transition="in" filter="wipe(left)">
                                      <p:cBhvr>
                                        <p:cTn id="24" dur="500"/>
                                        <p:tgtEl>
                                          <p:spTgt spid="7">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animEffect transition="in" filter="wipe(left)">
                                      <p:cBhvr>
                                        <p:cTn id="29" dur="500"/>
                                        <p:tgtEl>
                                          <p:spTgt spid="7">
                                            <p:txEl>
                                              <p:pRg st="6" end="6"/>
                                            </p:tx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7">
                                            <p:txEl>
                                              <p:pRg st="7" end="7"/>
                                            </p:txEl>
                                          </p:spTgt>
                                        </p:tgtEl>
                                        <p:attrNameLst>
                                          <p:attrName>style.visibility</p:attrName>
                                        </p:attrNameLst>
                                      </p:cBhvr>
                                      <p:to>
                                        <p:strVal val="visible"/>
                                      </p:to>
                                    </p:set>
                                    <p:animEffect transition="in" filter="wipe(left)">
                                      <p:cBhvr>
                                        <p:cTn id="32" dur="500"/>
                                        <p:tgtEl>
                                          <p:spTgt spid="7">
                                            <p:txEl>
                                              <p:pRg st="7" end="7"/>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7">
                                            <p:txEl>
                                              <p:pRg st="8" end="8"/>
                                            </p:txEl>
                                          </p:spTgt>
                                        </p:tgtEl>
                                        <p:attrNameLst>
                                          <p:attrName>style.visibility</p:attrName>
                                        </p:attrNameLst>
                                      </p:cBhvr>
                                      <p:to>
                                        <p:strVal val="visible"/>
                                      </p:to>
                                    </p:set>
                                    <p:animEffect transition="in" filter="wipe(left)">
                                      <p:cBhvr>
                                        <p:cTn id="35" dur="500"/>
                                        <p:tgtEl>
                                          <p:spTgt spid="7">
                                            <p:txEl>
                                              <p:pRg st="8" end="8"/>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7">
                                            <p:txEl>
                                              <p:pRg st="9" end="9"/>
                                            </p:txEl>
                                          </p:spTgt>
                                        </p:tgtEl>
                                        <p:attrNameLst>
                                          <p:attrName>style.visibility</p:attrName>
                                        </p:attrNameLst>
                                      </p:cBhvr>
                                      <p:to>
                                        <p:strVal val="visible"/>
                                      </p:to>
                                    </p:set>
                                    <p:animEffect transition="in" filter="wipe(left)">
                                      <p:cBhvr>
                                        <p:cTn id="40" dur="500"/>
                                        <p:tgtEl>
                                          <p:spTgt spid="7">
                                            <p:txEl>
                                              <p:pRg st="9" end="9"/>
                                            </p:txEl>
                                          </p:spTgt>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7">
                                            <p:txEl>
                                              <p:pRg st="10" end="10"/>
                                            </p:txEl>
                                          </p:spTgt>
                                        </p:tgtEl>
                                        <p:attrNameLst>
                                          <p:attrName>style.visibility</p:attrName>
                                        </p:attrNameLst>
                                      </p:cBhvr>
                                      <p:to>
                                        <p:strVal val="visible"/>
                                      </p:to>
                                    </p:set>
                                    <p:animEffect transition="in" filter="wipe(left)">
                                      <p:cBhvr>
                                        <p:cTn id="43" dur="500"/>
                                        <p:tgtEl>
                                          <p:spTgt spid="7">
                                            <p:txEl>
                                              <p:pRg st="10" end="10"/>
                                            </p:txEl>
                                          </p:spTgt>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7">
                                            <p:txEl>
                                              <p:pRg st="11" end="11"/>
                                            </p:txEl>
                                          </p:spTgt>
                                        </p:tgtEl>
                                        <p:attrNameLst>
                                          <p:attrName>style.visibility</p:attrName>
                                        </p:attrNameLst>
                                      </p:cBhvr>
                                      <p:to>
                                        <p:strVal val="visible"/>
                                      </p:to>
                                    </p:set>
                                    <p:animEffect transition="in" filter="wipe(left)">
                                      <p:cBhvr>
                                        <p:cTn id="46" dur="500"/>
                                        <p:tgtEl>
                                          <p:spTgt spid="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Activity 1. </a:t>
            </a:r>
            <a:br>
              <a:rPr lang="en-US" dirty="0"/>
            </a:br>
            <a:r>
              <a:rPr lang="en-US" dirty="0"/>
              <a:t>Racism and environmental degradation</a:t>
            </a:r>
          </a:p>
        </p:txBody>
      </p:sp>
      <p:sp>
        <p:nvSpPr>
          <p:cNvPr id="3" name="Content Placeholder 2"/>
          <p:cNvSpPr>
            <a:spLocks noGrp="1"/>
          </p:cNvSpPr>
          <p:nvPr>
            <p:ph idx="1"/>
          </p:nvPr>
        </p:nvSpPr>
        <p:spPr/>
        <p:txBody>
          <a:bodyPr>
            <a:normAutofit fontScale="70000" lnSpcReduction="20000"/>
          </a:bodyPr>
          <a:lstStyle/>
          <a:p>
            <a:pPr marL="0" indent="0">
              <a:buNone/>
            </a:pPr>
            <a:endParaRPr lang="en-GB" dirty="0"/>
          </a:p>
          <a:p>
            <a:pPr marL="0" indent="0">
              <a:buNone/>
            </a:pPr>
            <a:r>
              <a:rPr lang="es-ES" i="1" dirty="0"/>
              <a:t>“…</a:t>
            </a:r>
            <a:r>
              <a:rPr lang="es-ES" i="1" dirty="0" err="1"/>
              <a:t>the</a:t>
            </a:r>
            <a:r>
              <a:rPr lang="es-ES" i="1" dirty="0"/>
              <a:t> </a:t>
            </a:r>
            <a:r>
              <a:rPr lang="es-ES" i="1" dirty="0" err="1"/>
              <a:t>uncontrolled</a:t>
            </a:r>
            <a:r>
              <a:rPr lang="es-ES" i="1" dirty="0"/>
              <a:t> </a:t>
            </a:r>
            <a:r>
              <a:rPr lang="es-ES" i="1" dirty="0" err="1"/>
              <a:t>growth</a:t>
            </a:r>
            <a:r>
              <a:rPr lang="es-ES" i="1" dirty="0"/>
              <a:t> of </a:t>
            </a:r>
            <a:r>
              <a:rPr lang="es-ES" i="1" dirty="0" err="1"/>
              <a:t>weeds</a:t>
            </a:r>
            <a:r>
              <a:rPr lang="es-ES" i="1" dirty="0"/>
              <a:t> and </a:t>
            </a:r>
            <a:r>
              <a:rPr lang="es-ES" i="1" dirty="0" err="1"/>
              <a:t>their</a:t>
            </a:r>
            <a:r>
              <a:rPr lang="es-ES" i="1" dirty="0"/>
              <a:t> </a:t>
            </a:r>
            <a:r>
              <a:rPr lang="es-ES" i="1" dirty="0" err="1"/>
              <a:t>emerging</a:t>
            </a:r>
            <a:r>
              <a:rPr lang="es-ES" i="1" dirty="0"/>
              <a:t> </a:t>
            </a:r>
            <a:r>
              <a:rPr lang="es-ES" i="1" dirty="0" err="1"/>
              <a:t>dominance</a:t>
            </a:r>
            <a:r>
              <a:rPr lang="es-ES" i="1" dirty="0"/>
              <a:t> in </a:t>
            </a:r>
            <a:r>
              <a:rPr lang="es-ES" i="1" dirty="0" err="1"/>
              <a:t>the</a:t>
            </a:r>
            <a:r>
              <a:rPr lang="es-ES" i="1" dirty="0"/>
              <a:t> </a:t>
            </a:r>
            <a:r>
              <a:rPr lang="es-ES" i="1" dirty="0" err="1"/>
              <a:t>landscape</a:t>
            </a:r>
            <a:r>
              <a:rPr lang="es-ES" i="1" dirty="0"/>
              <a:t> do </a:t>
            </a:r>
            <a:r>
              <a:rPr lang="es-ES" i="1" dirty="0" err="1"/>
              <a:t>appear</a:t>
            </a:r>
            <a:r>
              <a:rPr lang="es-ES" i="1" dirty="0"/>
              <a:t> to </a:t>
            </a:r>
            <a:r>
              <a:rPr lang="es-ES" i="1" dirty="0" err="1"/>
              <a:t>symbolize</a:t>
            </a:r>
            <a:r>
              <a:rPr lang="es-ES" i="1" dirty="0"/>
              <a:t> </a:t>
            </a:r>
            <a:r>
              <a:rPr lang="es-ES" i="1" dirty="0" err="1"/>
              <a:t>disorder</a:t>
            </a:r>
            <a:r>
              <a:rPr lang="es-ES" i="1" dirty="0"/>
              <a:t>, </a:t>
            </a:r>
            <a:r>
              <a:rPr lang="es-ES" i="1" dirty="0" err="1"/>
              <a:t>decay</a:t>
            </a:r>
            <a:r>
              <a:rPr lang="es-ES" i="1" dirty="0"/>
              <a:t>, and </a:t>
            </a:r>
            <a:r>
              <a:rPr lang="es-ES" i="1" dirty="0" err="1"/>
              <a:t>the</a:t>
            </a:r>
            <a:r>
              <a:rPr lang="es-ES" i="1" dirty="0"/>
              <a:t> </a:t>
            </a:r>
            <a:r>
              <a:rPr lang="es-ES" i="1" dirty="0" err="1"/>
              <a:t>absence</a:t>
            </a:r>
            <a:r>
              <a:rPr lang="es-ES" i="1" dirty="0"/>
              <a:t> of control </a:t>
            </a:r>
            <a:r>
              <a:rPr lang="es-ES" i="1" dirty="0" err="1"/>
              <a:t>that</a:t>
            </a:r>
            <a:r>
              <a:rPr lang="es-ES" i="1" dirty="0"/>
              <a:t> </a:t>
            </a:r>
            <a:r>
              <a:rPr lang="es-ES" i="1" dirty="0" err="1"/>
              <a:t>accompany</a:t>
            </a:r>
            <a:r>
              <a:rPr lang="es-ES" i="1" dirty="0"/>
              <a:t> </a:t>
            </a:r>
            <a:r>
              <a:rPr lang="es-ES" i="1" dirty="0" err="1"/>
              <a:t>years</a:t>
            </a:r>
            <a:r>
              <a:rPr lang="es-ES" i="1" dirty="0"/>
              <a:t> of </a:t>
            </a:r>
            <a:r>
              <a:rPr lang="es-ES" i="1" dirty="0" err="1"/>
              <a:t>political</a:t>
            </a:r>
            <a:r>
              <a:rPr lang="es-ES" i="1" dirty="0"/>
              <a:t> and fiscal </a:t>
            </a:r>
            <a:r>
              <a:rPr lang="es-ES" i="1" dirty="0" err="1"/>
              <a:t>neglect</a:t>
            </a:r>
            <a:r>
              <a:rPr lang="es-ES" i="1" dirty="0"/>
              <a:t>. </a:t>
            </a:r>
            <a:r>
              <a:rPr lang="es-ES" i="1" dirty="0" err="1"/>
              <a:t>Socially</a:t>
            </a:r>
            <a:r>
              <a:rPr lang="es-ES" i="1" dirty="0"/>
              <a:t> </a:t>
            </a:r>
            <a:r>
              <a:rPr lang="es-ES" i="1" dirty="0" err="1"/>
              <a:t>speaking</a:t>
            </a:r>
            <a:r>
              <a:rPr lang="es-ES" i="1" dirty="0"/>
              <a:t>, </a:t>
            </a:r>
            <a:r>
              <a:rPr lang="es-ES" i="1" dirty="0" err="1"/>
              <a:t>the</a:t>
            </a:r>
            <a:r>
              <a:rPr lang="es-ES" i="1" dirty="0"/>
              <a:t> </a:t>
            </a:r>
            <a:r>
              <a:rPr lang="es-ES" i="1" dirty="0" err="1"/>
              <a:t>significance</a:t>
            </a:r>
            <a:r>
              <a:rPr lang="es-ES" i="1" dirty="0"/>
              <a:t> of </a:t>
            </a:r>
            <a:r>
              <a:rPr lang="es-ES" i="1" dirty="0" err="1"/>
              <a:t>weeds</a:t>
            </a:r>
            <a:r>
              <a:rPr lang="es-ES" i="1" dirty="0"/>
              <a:t> </a:t>
            </a:r>
            <a:r>
              <a:rPr lang="es-ES" i="1" dirty="0" err="1"/>
              <a:t>is</a:t>
            </a:r>
            <a:r>
              <a:rPr lang="es-ES" i="1" dirty="0"/>
              <a:t> </a:t>
            </a:r>
            <a:r>
              <a:rPr lang="es-ES" i="1" dirty="0" err="1"/>
              <a:t>not</a:t>
            </a:r>
            <a:r>
              <a:rPr lang="es-ES" i="1" dirty="0"/>
              <a:t> </a:t>
            </a:r>
            <a:r>
              <a:rPr lang="es-ES" i="1" dirty="0" err="1"/>
              <a:t>what</a:t>
            </a:r>
            <a:r>
              <a:rPr lang="es-ES" i="1" dirty="0"/>
              <a:t> </a:t>
            </a:r>
            <a:r>
              <a:rPr lang="es-ES" i="1" dirty="0" err="1"/>
              <a:t>they</a:t>
            </a:r>
            <a:r>
              <a:rPr lang="es-ES" i="1" dirty="0"/>
              <a:t> do </a:t>
            </a:r>
            <a:r>
              <a:rPr lang="es-ES" i="1" dirty="0" err="1"/>
              <a:t>but</a:t>
            </a:r>
            <a:r>
              <a:rPr lang="es-ES" i="1" dirty="0"/>
              <a:t>, </a:t>
            </a:r>
            <a:r>
              <a:rPr lang="es-ES" i="1" dirty="0" err="1"/>
              <a:t>rather</a:t>
            </a:r>
            <a:r>
              <a:rPr lang="es-ES" i="1" dirty="0"/>
              <a:t>, </a:t>
            </a:r>
            <a:r>
              <a:rPr lang="es-ES" i="1" dirty="0" err="1"/>
              <a:t>what</a:t>
            </a:r>
            <a:r>
              <a:rPr lang="es-ES" i="1" dirty="0"/>
              <a:t> </a:t>
            </a:r>
            <a:r>
              <a:rPr lang="es-ES" i="1" dirty="0" err="1"/>
              <a:t>they</a:t>
            </a:r>
            <a:r>
              <a:rPr lang="es-ES" i="1" dirty="0"/>
              <a:t> </a:t>
            </a:r>
            <a:r>
              <a:rPr lang="es-ES" i="1" dirty="0" err="1"/>
              <a:t>represent</a:t>
            </a:r>
            <a:r>
              <a:rPr lang="es-ES" i="1" dirty="0"/>
              <a:t>; </a:t>
            </a:r>
            <a:r>
              <a:rPr lang="es-ES" i="1" dirty="0" err="1"/>
              <a:t>the</a:t>
            </a:r>
            <a:r>
              <a:rPr lang="es-ES" i="1" dirty="0"/>
              <a:t> </a:t>
            </a:r>
            <a:r>
              <a:rPr lang="es-ES" i="1" dirty="0" err="1"/>
              <a:t>same</a:t>
            </a:r>
            <a:r>
              <a:rPr lang="es-ES" i="1" dirty="0"/>
              <a:t> can be </a:t>
            </a:r>
            <a:r>
              <a:rPr lang="es-ES" i="1" dirty="0" err="1"/>
              <a:t>said</a:t>
            </a:r>
            <a:r>
              <a:rPr lang="es-ES" i="1" dirty="0"/>
              <a:t> </a:t>
            </a:r>
            <a:r>
              <a:rPr lang="es-ES" i="1" dirty="0" err="1"/>
              <a:t>for</a:t>
            </a:r>
            <a:r>
              <a:rPr lang="es-ES" i="1" dirty="0"/>
              <a:t> </a:t>
            </a:r>
            <a:r>
              <a:rPr lang="es-ES" i="1" dirty="0" err="1"/>
              <a:t>the</a:t>
            </a:r>
            <a:r>
              <a:rPr lang="es-ES" i="1" dirty="0"/>
              <a:t> </a:t>
            </a:r>
            <a:r>
              <a:rPr lang="es-ES" i="1" dirty="0" err="1"/>
              <a:t>abandoned</a:t>
            </a:r>
            <a:r>
              <a:rPr lang="es-ES" i="1" dirty="0"/>
              <a:t> autos, </a:t>
            </a:r>
            <a:r>
              <a:rPr lang="es-ES" i="1" dirty="0" err="1"/>
              <a:t>heaps</a:t>
            </a:r>
            <a:r>
              <a:rPr lang="es-ES" i="1" dirty="0"/>
              <a:t> of </a:t>
            </a:r>
            <a:r>
              <a:rPr lang="es-ES" i="1" dirty="0" err="1"/>
              <a:t>garbage</a:t>
            </a:r>
            <a:r>
              <a:rPr lang="es-ES" i="1" dirty="0"/>
              <a:t>, </a:t>
            </a:r>
            <a:r>
              <a:rPr lang="es-ES" i="1" dirty="0" err="1"/>
              <a:t>discarded</a:t>
            </a:r>
            <a:r>
              <a:rPr lang="es-ES" i="1" dirty="0"/>
              <a:t> </a:t>
            </a:r>
            <a:r>
              <a:rPr lang="es-ES" i="1" dirty="0" err="1"/>
              <a:t>needles</a:t>
            </a:r>
            <a:r>
              <a:rPr lang="es-ES" i="1" dirty="0"/>
              <a:t>, </a:t>
            </a:r>
            <a:r>
              <a:rPr lang="es-ES" i="1" dirty="0" err="1"/>
              <a:t>condoms</a:t>
            </a:r>
            <a:r>
              <a:rPr lang="es-ES" i="1" dirty="0"/>
              <a:t>, and </a:t>
            </a:r>
            <a:r>
              <a:rPr lang="es-ES" i="1" dirty="0" err="1"/>
              <a:t>drug</a:t>
            </a:r>
            <a:r>
              <a:rPr lang="es-ES" i="1" dirty="0"/>
              <a:t> </a:t>
            </a:r>
            <a:r>
              <a:rPr lang="es-ES" i="1" dirty="0" err="1"/>
              <a:t>paraphernalia</a:t>
            </a:r>
            <a:r>
              <a:rPr lang="es-ES" i="1" dirty="0"/>
              <a:t>, and </a:t>
            </a:r>
            <a:r>
              <a:rPr lang="es-ES" i="1" dirty="0" err="1"/>
              <a:t>broken</a:t>
            </a:r>
            <a:r>
              <a:rPr lang="es-ES" i="1" dirty="0"/>
              <a:t> </a:t>
            </a:r>
            <a:r>
              <a:rPr lang="es-ES" i="1" dirty="0" err="1"/>
              <a:t>glass</a:t>
            </a:r>
            <a:r>
              <a:rPr lang="es-ES" i="1" dirty="0"/>
              <a:t> </a:t>
            </a:r>
            <a:r>
              <a:rPr lang="es-ES" i="1" dirty="0" err="1"/>
              <a:t>that</a:t>
            </a:r>
            <a:r>
              <a:rPr lang="es-ES" i="1" dirty="0"/>
              <a:t> are </a:t>
            </a:r>
            <a:r>
              <a:rPr lang="es-ES" i="1" dirty="0" err="1"/>
              <a:t>pervasive</a:t>
            </a:r>
            <a:r>
              <a:rPr lang="es-ES" i="1" dirty="0"/>
              <a:t> </a:t>
            </a:r>
            <a:r>
              <a:rPr lang="es-ES" i="1" dirty="0" err="1"/>
              <a:t>throughout</a:t>
            </a:r>
            <a:r>
              <a:rPr lang="es-ES" i="1" dirty="0"/>
              <a:t> </a:t>
            </a:r>
            <a:r>
              <a:rPr lang="es-ES" i="1" dirty="0" err="1"/>
              <a:t>the</a:t>
            </a:r>
            <a:r>
              <a:rPr lang="es-ES" i="1" dirty="0"/>
              <a:t> </a:t>
            </a:r>
            <a:r>
              <a:rPr lang="es-ES" i="1" dirty="0" err="1"/>
              <a:t>park</a:t>
            </a:r>
            <a:r>
              <a:rPr lang="es-ES" i="1" dirty="0"/>
              <a:t>” </a:t>
            </a:r>
          </a:p>
          <a:p>
            <a:pPr marL="0" indent="0">
              <a:buNone/>
            </a:pPr>
            <a:endParaRPr lang="es-ES" i="1" dirty="0"/>
          </a:p>
          <a:p>
            <a:pPr marL="0" indent="0">
              <a:buNone/>
            </a:pPr>
            <a:r>
              <a:rPr lang="es-ES" i="1" dirty="0" err="1"/>
              <a:t>Why</a:t>
            </a:r>
            <a:r>
              <a:rPr lang="es-ES" i="1" dirty="0"/>
              <a:t>, </a:t>
            </a:r>
            <a:r>
              <a:rPr lang="es-ES" i="1" dirty="0" err="1"/>
              <a:t>according</a:t>
            </a:r>
            <a:r>
              <a:rPr lang="es-ES" i="1" dirty="0"/>
              <a:t> to </a:t>
            </a:r>
            <a:r>
              <a:rPr lang="es-ES" i="1" dirty="0" err="1"/>
              <a:t>Brownlow</a:t>
            </a:r>
            <a:r>
              <a:rPr lang="es-ES" i="1" dirty="0"/>
              <a:t>, </a:t>
            </a:r>
            <a:r>
              <a:rPr lang="es-ES" i="1" dirty="0" err="1"/>
              <a:t>have</a:t>
            </a:r>
            <a:r>
              <a:rPr lang="es-ES" i="1" dirty="0"/>
              <a:t> </a:t>
            </a:r>
            <a:r>
              <a:rPr lang="es-ES" i="1" dirty="0" err="1"/>
              <a:t>disorder</a:t>
            </a:r>
            <a:r>
              <a:rPr lang="es-ES" i="1" dirty="0"/>
              <a:t> and </a:t>
            </a:r>
            <a:r>
              <a:rPr lang="es-ES" i="1" dirty="0" err="1"/>
              <a:t>decay</a:t>
            </a:r>
            <a:r>
              <a:rPr lang="es-ES" i="1" dirty="0"/>
              <a:t> fallen </a:t>
            </a:r>
            <a:r>
              <a:rPr lang="es-ES" i="1" dirty="0" err="1"/>
              <a:t>upon</a:t>
            </a:r>
            <a:r>
              <a:rPr lang="es-ES" i="1" dirty="0"/>
              <a:t> </a:t>
            </a:r>
            <a:r>
              <a:rPr lang="es-ES" i="1" dirty="0" err="1"/>
              <a:t>Cobbs</a:t>
            </a:r>
            <a:r>
              <a:rPr lang="es-ES" i="1" dirty="0"/>
              <a:t> Creek?</a:t>
            </a:r>
            <a:endParaRPr lang="en-GB" dirty="0"/>
          </a:p>
        </p:txBody>
      </p:sp>
      <p:sp>
        <p:nvSpPr>
          <p:cNvPr id="5" name="Text Placeholder 4"/>
          <p:cNvSpPr>
            <a:spLocks noGrp="1"/>
          </p:cNvSpPr>
          <p:nvPr>
            <p:ph type="body" sz="half" idx="2"/>
          </p:nvPr>
        </p:nvSpPr>
        <p:spPr/>
        <p:txBody>
          <a:bodyPr/>
          <a:lstStyle/>
          <a:p>
            <a:endParaRPr lang="en-GB" dirty="0"/>
          </a:p>
          <a:p>
            <a:r>
              <a:rPr lang="en-GB" dirty="0"/>
              <a:t>How is racism relevant for understanding the environmental degradation of the Cobbs Creek urban park? </a:t>
            </a:r>
            <a:endParaRPr lang="en-US" dirty="0"/>
          </a:p>
          <a:p>
            <a:endParaRPr lang="en-GB" dirty="0"/>
          </a:p>
          <a:p>
            <a:endParaRPr lang="en-GB" dirty="0"/>
          </a:p>
          <a:p>
            <a:endParaRPr lang="en-GB" dirty="0"/>
          </a:p>
          <a:p>
            <a:r>
              <a:rPr lang="en-US" dirty="0"/>
              <a:t>A</a:t>
            </a:r>
            <a:r>
              <a:rPr lang="en-GB" dirty="0" err="1"/>
              <a:t>nswer</a:t>
            </a:r>
            <a:r>
              <a:rPr lang="en-GB" dirty="0"/>
              <a:t> in class:</a:t>
            </a:r>
          </a:p>
          <a:p>
            <a:endParaRPr lang="en-GB" dirty="0"/>
          </a:p>
        </p:txBody>
      </p:sp>
      <p:sp>
        <p:nvSpPr>
          <p:cNvPr id="4" name="Slide Number Placeholder 3"/>
          <p:cNvSpPr>
            <a:spLocks noGrp="1"/>
          </p:cNvSpPr>
          <p:nvPr>
            <p:ph type="sldNum" sz="quarter" idx="12"/>
          </p:nvPr>
        </p:nvSpPr>
        <p:spPr/>
        <p:txBody>
          <a:bodyPr/>
          <a:lstStyle/>
          <a:p>
            <a:fld id="{2E671E90-3A17-47B3-8C57-E6B1A9184234}" type="slidenum">
              <a:rPr lang="es-ES" smtClean="0"/>
              <a:t>2</a:t>
            </a:fld>
            <a:endParaRPr lang="es-ES"/>
          </a:p>
        </p:txBody>
      </p:sp>
    </p:spTree>
    <p:extLst>
      <p:ext uri="{BB962C8B-B14F-4D97-AF65-F5344CB8AC3E}">
        <p14:creationId xmlns:p14="http://schemas.microsoft.com/office/powerpoint/2010/main" val="45070837"/>
      </p:ext>
    </p:extLst>
  </p:cSld>
  <p:clrMapOvr>
    <a:masterClrMapping/>
  </p:clrMapOvr>
  <p:transition spd="slow">
    <p:wipe dir="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B63B4-5063-2B4A-AA59-EB59F05B8F81}"/>
              </a:ext>
            </a:extLst>
          </p:cNvPr>
          <p:cNvSpPr>
            <a:spLocks noGrp="1"/>
          </p:cNvSpPr>
          <p:nvPr>
            <p:ph type="title"/>
          </p:nvPr>
        </p:nvSpPr>
        <p:spPr/>
        <p:txBody>
          <a:bodyPr/>
          <a:lstStyle/>
          <a:p>
            <a:r>
              <a:rPr lang="en-GB" dirty="0"/>
              <a:t>Othering and environmental justice</a:t>
            </a:r>
          </a:p>
        </p:txBody>
      </p:sp>
      <p:sp>
        <p:nvSpPr>
          <p:cNvPr id="3" name="Content Placeholder 2">
            <a:extLst>
              <a:ext uri="{FF2B5EF4-FFF2-40B4-BE49-F238E27FC236}">
                <a16:creationId xmlns:a16="http://schemas.microsoft.com/office/drawing/2014/main" id="{7250C9AA-047B-E34D-9ECA-8A85F7668D09}"/>
              </a:ext>
            </a:extLst>
          </p:cNvPr>
          <p:cNvSpPr>
            <a:spLocks noGrp="1"/>
          </p:cNvSpPr>
          <p:nvPr>
            <p:ph idx="1"/>
          </p:nvPr>
        </p:nvSpPr>
        <p:spPr/>
        <p:txBody>
          <a:bodyPr>
            <a:normAutofit lnSpcReduction="10000"/>
          </a:bodyPr>
          <a:lstStyle/>
          <a:p>
            <a:r>
              <a:rPr lang="en-GB" dirty="0"/>
              <a:t>In the hurricane response case, othering (black American = looter) deepens the experiencing of unequal effects by certain populations (black American) along racial lines</a:t>
            </a:r>
          </a:p>
          <a:p>
            <a:pPr lvl="1"/>
            <a:r>
              <a:rPr lang="en-GB" dirty="0"/>
              <a:t>Their vulnerability is made more intense: they are even more exposed to hurricane effects </a:t>
            </a:r>
          </a:p>
          <a:p>
            <a:pPr lvl="2"/>
            <a:r>
              <a:rPr lang="en-GB" sz="2000" dirty="0"/>
              <a:t>Made more difficult (risking their lives) to reach relief efforts</a:t>
            </a:r>
          </a:p>
          <a:p>
            <a:pPr lvl="1"/>
            <a:r>
              <a:rPr lang="en-GB" dirty="0"/>
              <a:t>Face additional barriers and problems, not faced by white population </a:t>
            </a:r>
          </a:p>
          <a:p>
            <a:pPr lvl="2"/>
            <a:r>
              <a:rPr lang="en-GB" sz="2000" dirty="0"/>
              <a:t>Mobility barriers</a:t>
            </a:r>
          </a:p>
        </p:txBody>
      </p:sp>
      <p:sp>
        <p:nvSpPr>
          <p:cNvPr id="4" name="Slide Number Placeholder 3">
            <a:extLst>
              <a:ext uri="{FF2B5EF4-FFF2-40B4-BE49-F238E27FC236}">
                <a16:creationId xmlns:a16="http://schemas.microsoft.com/office/drawing/2014/main" id="{7FD2E056-2EB1-BF49-8441-2F34D9C71A30}"/>
              </a:ext>
            </a:extLst>
          </p:cNvPr>
          <p:cNvSpPr>
            <a:spLocks noGrp="1"/>
          </p:cNvSpPr>
          <p:nvPr>
            <p:ph type="sldNum" sz="quarter" idx="12"/>
          </p:nvPr>
        </p:nvSpPr>
        <p:spPr/>
        <p:txBody>
          <a:bodyPr/>
          <a:lstStyle/>
          <a:p>
            <a:fld id="{2E671E90-3A17-47B3-8C57-E6B1A9184234}" type="slidenum">
              <a:rPr lang="es-ES" smtClean="0"/>
              <a:t>29</a:t>
            </a:fld>
            <a:endParaRPr lang="es-ES"/>
          </a:p>
        </p:txBody>
      </p:sp>
    </p:spTree>
    <p:extLst>
      <p:ext uri="{BB962C8B-B14F-4D97-AF65-F5344CB8AC3E}">
        <p14:creationId xmlns:p14="http://schemas.microsoft.com/office/powerpoint/2010/main" val="3241561851"/>
      </p:ext>
    </p:extLst>
  </p:cSld>
  <p:clrMapOvr>
    <a:masterClrMapping/>
  </p:clrMapOvr>
  <p:transition spd="slow">
    <p:wipe dir="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title"/>
          </p:nvPr>
        </p:nvSpPr>
        <p:spPr/>
        <p:txBody>
          <a:bodyPr/>
          <a:lstStyle/>
          <a:p>
            <a:r>
              <a:rPr lang="en-GB" dirty="0"/>
              <a:t>Argument 2</a:t>
            </a:r>
            <a:endParaRPr lang="es-ES" dirty="0"/>
          </a:p>
        </p:txBody>
      </p:sp>
      <p:sp>
        <p:nvSpPr>
          <p:cNvPr id="6" name="5 Marcador de contenido"/>
          <p:cNvSpPr>
            <a:spLocks noGrp="1"/>
          </p:cNvSpPr>
          <p:nvPr>
            <p:ph idx="1"/>
          </p:nvPr>
        </p:nvSpPr>
        <p:spPr/>
        <p:txBody>
          <a:bodyPr>
            <a:normAutofit/>
          </a:bodyPr>
          <a:lstStyle/>
          <a:p>
            <a:pPr marL="0" indent="0">
              <a:buNone/>
            </a:pPr>
            <a:r>
              <a:rPr lang="en-GB" sz="2400" i="1" dirty="0" err="1"/>
              <a:t>Othering</a:t>
            </a:r>
            <a:r>
              <a:rPr lang="en-GB" sz="2400" i="1" dirty="0"/>
              <a:t> produces environmental injustice </a:t>
            </a:r>
            <a:r>
              <a:rPr lang="en-GB" sz="2000" dirty="0">
                <a:solidFill>
                  <a:schemeClr val="bg1">
                    <a:lumMod val="65000"/>
                  </a:schemeClr>
                </a:solidFill>
              </a:rPr>
              <a:t>(and transformation)</a:t>
            </a:r>
            <a:endParaRPr lang="en-GB" sz="2400" i="1" dirty="0">
              <a:solidFill>
                <a:schemeClr val="bg1">
                  <a:lumMod val="65000"/>
                </a:schemeClr>
              </a:solidFill>
            </a:endParaRPr>
          </a:p>
          <a:p>
            <a:r>
              <a:rPr lang="en-GB" sz="2800" dirty="0"/>
              <a:t>Because: it allows mobilising or withholding resources that facilitate distributive/ procedural/ recognition injustice </a:t>
            </a:r>
          </a:p>
          <a:p>
            <a:pPr marL="457200" lvl="1" indent="0">
              <a:buNone/>
            </a:pPr>
            <a:r>
              <a:rPr lang="en-GB" sz="2400" dirty="0"/>
              <a:t>(Related to the use of/ access to nature and natural resources)</a:t>
            </a:r>
          </a:p>
          <a:p>
            <a:endParaRPr lang="en-GB" sz="2400" dirty="0"/>
          </a:p>
          <a:p>
            <a:pPr>
              <a:spcAft>
                <a:spcPts val="600"/>
              </a:spcAft>
            </a:pPr>
            <a:r>
              <a:rPr lang="en-US" sz="2800" dirty="0"/>
              <a:t>R</a:t>
            </a:r>
            <a:r>
              <a:rPr lang="es-ES" sz="2800" dirty="0" err="1"/>
              <a:t>acism</a:t>
            </a:r>
            <a:r>
              <a:rPr lang="es-ES" sz="2800" dirty="0"/>
              <a:t> as </a:t>
            </a:r>
            <a:r>
              <a:rPr lang="es-ES" sz="2800" dirty="0" err="1"/>
              <a:t>ideology</a:t>
            </a:r>
            <a:r>
              <a:rPr lang="es-ES" sz="2800" dirty="0"/>
              <a:t>: </a:t>
            </a:r>
            <a:r>
              <a:rPr lang="es-ES" sz="2800" dirty="0" err="1"/>
              <a:t>premised</a:t>
            </a:r>
            <a:r>
              <a:rPr lang="es-ES" sz="2800" dirty="0"/>
              <a:t> </a:t>
            </a:r>
            <a:r>
              <a:rPr lang="es-ES" sz="2800" dirty="0" err="1"/>
              <a:t>on</a:t>
            </a:r>
            <a:r>
              <a:rPr lang="es-ES" sz="2800" dirty="0"/>
              <a:t> </a:t>
            </a:r>
            <a:r>
              <a:rPr lang="es-ES" sz="2800" dirty="0" err="1"/>
              <a:t>practice</a:t>
            </a:r>
            <a:r>
              <a:rPr lang="es-ES" sz="2800" dirty="0"/>
              <a:t> of </a:t>
            </a:r>
            <a:r>
              <a:rPr lang="es-ES" sz="2800" b="1" i="1" dirty="0" err="1"/>
              <a:t>othering</a:t>
            </a:r>
            <a:r>
              <a:rPr lang="es-ES" sz="2800" b="1" i="1" dirty="0"/>
              <a:t> </a:t>
            </a:r>
          </a:p>
          <a:p>
            <a:pPr lvl="1">
              <a:spcAft>
                <a:spcPts val="600"/>
              </a:spcAft>
            </a:pPr>
            <a:r>
              <a:rPr lang="en-US" sz="2000" b="1" dirty="0"/>
              <a:t>O</a:t>
            </a:r>
            <a:r>
              <a:rPr lang="en-GB" sz="2000" b="1" dirty="0" err="1"/>
              <a:t>thering</a:t>
            </a:r>
            <a:r>
              <a:rPr lang="en-GB" sz="2000" b="1" dirty="0"/>
              <a:t> serves to justify (“explain”) “reasonableness” of racism </a:t>
            </a:r>
            <a:endParaRPr lang="es-ES" sz="2000" b="1" dirty="0"/>
          </a:p>
          <a:p>
            <a:pPr marL="0" indent="0">
              <a:buNone/>
            </a:pPr>
            <a:endParaRPr lang="en-GB" sz="2400" dirty="0"/>
          </a:p>
        </p:txBody>
      </p:sp>
      <p:sp>
        <p:nvSpPr>
          <p:cNvPr id="4" name="3 Marcador de número de diapositiva"/>
          <p:cNvSpPr>
            <a:spLocks noGrp="1"/>
          </p:cNvSpPr>
          <p:nvPr>
            <p:ph type="sldNum" sz="quarter" idx="12"/>
          </p:nvPr>
        </p:nvSpPr>
        <p:spPr/>
        <p:txBody>
          <a:bodyPr/>
          <a:lstStyle/>
          <a:p>
            <a:fld id="{2E671E90-3A17-47B3-8C57-E6B1A9184234}" type="slidenum">
              <a:rPr lang="es-ES" smtClean="0"/>
              <a:t>30</a:t>
            </a:fld>
            <a:endParaRPr lang="es-ES"/>
          </a:p>
        </p:txBody>
      </p:sp>
    </p:spTree>
    <p:extLst>
      <p:ext uri="{BB962C8B-B14F-4D97-AF65-F5344CB8AC3E}">
        <p14:creationId xmlns:p14="http://schemas.microsoft.com/office/powerpoint/2010/main" val="43800776"/>
      </p:ext>
    </p:extLst>
  </p:cSld>
  <p:clrMapOvr>
    <a:masterClrMapping/>
  </p:clrMapOvr>
  <p:transition spd="slow">
    <p:wipe dir="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n-GB" dirty="0"/>
              <a:t>Take-away points</a:t>
            </a:r>
            <a:endParaRPr lang="es-ES" dirty="0"/>
          </a:p>
        </p:txBody>
      </p:sp>
      <p:sp>
        <p:nvSpPr>
          <p:cNvPr id="3" name="2 Marcador de contenido"/>
          <p:cNvSpPr>
            <a:spLocks noGrp="1"/>
          </p:cNvSpPr>
          <p:nvPr>
            <p:ph sz="half" idx="1"/>
          </p:nvPr>
        </p:nvSpPr>
        <p:spPr>
          <a:xfrm>
            <a:off x="457200" y="1639341"/>
            <a:ext cx="4186808" cy="4525963"/>
          </a:xfrm>
        </p:spPr>
        <p:txBody>
          <a:bodyPr>
            <a:normAutofit fontScale="92500" lnSpcReduction="10000"/>
          </a:bodyPr>
          <a:lstStyle/>
          <a:p>
            <a:r>
              <a:rPr lang="en-GB" sz="2800" dirty="0"/>
              <a:t>Environmental racism </a:t>
            </a:r>
            <a:r>
              <a:rPr lang="en-US" sz="2800" dirty="0"/>
              <a:t>–</a:t>
            </a:r>
            <a:r>
              <a:rPr lang="en-GB" sz="2800" dirty="0"/>
              <a:t> environmental justice</a:t>
            </a:r>
          </a:p>
          <a:p>
            <a:pPr marL="1257300" lvl="4" indent="-342900"/>
            <a:r>
              <a:rPr lang="en-US" sz="2000" dirty="0"/>
              <a:t>N</a:t>
            </a:r>
            <a:r>
              <a:rPr lang="en-GB" sz="2000" dirty="0" err="1"/>
              <a:t>ot</a:t>
            </a:r>
            <a:r>
              <a:rPr lang="en-GB" sz="2000" dirty="0"/>
              <a:t> only race</a:t>
            </a:r>
          </a:p>
          <a:p>
            <a:pPr marL="1257300" lvl="4" indent="-342900"/>
            <a:r>
              <a:rPr lang="en-GB" sz="2000" dirty="0"/>
              <a:t>Also: ethnicity, socio-economics/ class, gender</a:t>
            </a:r>
          </a:p>
          <a:p>
            <a:pPr lvl="1"/>
            <a:r>
              <a:rPr lang="en-US" sz="2400" dirty="0"/>
              <a:t>D</a:t>
            </a:r>
            <a:r>
              <a:rPr lang="en-GB" sz="2400" dirty="0" err="1"/>
              <a:t>istributive</a:t>
            </a:r>
            <a:r>
              <a:rPr lang="en-GB" sz="2400" dirty="0"/>
              <a:t> EJ</a:t>
            </a:r>
          </a:p>
          <a:p>
            <a:pPr lvl="2"/>
            <a:r>
              <a:rPr lang="en-GB" dirty="0"/>
              <a:t>Uneven </a:t>
            </a:r>
            <a:r>
              <a:rPr lang="en-GB" dirty="0" err="1"/>
              <a:t>bads</a:t>
            </a:r>
            <a:r>
              <a:rPr lang="en-GB" dirty="0"/>
              <a:t>; but also uneven goods</a:t>
            </a:r>
          </a:p>
          <a:p>
            <a:pPr lvl="2"/>
            <a:r>
              <a:rPr lang="en-GB" dirty="0"/>
              <a:t>At both </a:t>
            </a:r>
            <a:r>
              <a:rPr lang="en-GB" dirty="0" err="1"/>
              <a:t>nat’l</a:t>
            </a:r>
            <a:r>
              <a:rPr lang="en-GB" dirty="0"/>
              <a:t> and int’l level</a:t>
            </a:r>
          </a:p>
          <a:p>
            <a:pPr lvl="1"/>
            <a:r>
              <a:rPr lang="en-US" dirty="0"/>
              <a:t>D</a:t>
            </a:r>
            <a:r>
              <a:rPr lang="en-GB" dirty="0" err="1"/>
              <a:t>istributive</a:t>
            </a:r>
            <a:r>
              <a:rPr lang="en-GB" dirty="0"/>
              <a:t>, but also procedural, and recognition EJ</a:t>
            </a:r>
          </a:p>
        </p:txBody>
      </p:sp>
      <p:sp>
        <p:nvSpPr>
          <p:cNvPr id="7" name="Content Placeholder 6"/>
          <p:cNvSpPr>
            <a:spLocks noGrp="1"/>
          </p:cNvSpPr>
          <p:nvPr>
            <p:ph sz="half" idx="2"/>
          </p:nvPr>
        </p:nvSpPr>
        <p:spPr/>
        <p:txBody>
          <a:bodyPr>
            <a:normAutofit fontScale="92500" lnSpcReduction="10000"/>
          </a:bodyPr>
          <a:lstStyle/>
          <a:p>
            <a:endParaRPr lang="en-US" dirty="0"/>
          </a:p>
          <a:p>
            <a:endParaRPr lang="en-US" dirty="0"/>
          </a:p>
          <a:p>
            <a:endParaRPr lang="en-US" dirty="0"/>
          </a:p>
          <a:p>
            <a:endParaRPr lang="en-US" dirty="0"/>
          </a:p>
          <a:p>
            <a:endParaRPr lang="en-US" dirty="0"/>
          </a:p>
          <a:p>
            <a:endParaRPr lang="en-US" dirty="0"/>
          </a:p>
          <a:p>
            <a:r>
              <a:rPr lang="en-US" dirty="0" err="1"/>
              <a:t>Othering</a:t>
            </a:r>
            <a:endParaRPr lang="en-US" dirty="0"/>
          </a:p>
          <a:p>
            <a:pPr lvl="1"/>
            <a:r>
              <a:rPr lang="en-US" sz="2000" dirty="0"/>
              <a:t>Denies basic humanity of Other</a:t>
            </a:r>
          </a:p>
          <a:p>
            <a:pPr lvl="1"/>
            <a:r>
              <a:rPr lang="en-US" sz="2000" dirty="0" err="1"/>
              <a:t>Naturalises</a:t>
            </a:r>
            <a:r>
              <a:rPr lang="en-US" sz="2000" dirty="0"/>
              <a:t> discrimination</a:t>
            </a:r>
          </a:p>
          <a:p>
            <a:pPr lvl="1"/>
            <a:r>
              <a:rPr lang="en-US" sz="2000" dirty="0"/>
              <a:t>Intensifies and facilitates environmental injustice</a:t>
            </a:r>
          </a:p>
          <a:p>
            <a:endParaRPr lang="en-US" dirty="0"/>
          </a:p>
        </p:txBody>
      </p:sp>
      <p:sp>
        <p:nvSpPr>
          <p:cNvPr id="4" name="3 Marcador de número de diapositiva"/>
          <p:cNvSpPr>
            <a:spLocks noGrp="1"/>
          </p:cNvSpPr>
          <p:nvPr>
            <p:ph type="sldNum" sz="quarter" idx="12"/>
          </p:nvPr>
        </p:nvSpPr>
        <p:spPr/>
        <p:txBody>
          <a:bodyPr/>
          <a:lstStyle/>
          <a:p>
            <a:fld id="{2E671E90-3A17-47B3-8C57-E6B1A9184234}" type="slidenum">
              <a:rPr lang="es-ES" smtClean="0"/>
              <a:t>31</a:t>
            </a:fld>
            <a:endParaRPr lang="es-ES"/>
          </a:p>
        </p:txBody>
      </p:sp>
      <p:pic>
        <p:nvPicPr>
          <p:cNvPr id="5" name="Picture 4"/>
          <p:cNvPicPr>
            <a:picLocks noChangeAspect="1"/>
          </p:cNvPicPr>
          <p:nvPr/>
        </p:nvPicPr>
        <p:blipFill>
          <a:blip r:embed="rId3"/>
          <a:stretch>
            <a:fillRect/>
          </a:stretch>
        </p:blipFill>
        <p:spPr>
          <a:xfrm>
            <a:off x="4688554" y="1777184"/>
            <a:ext cx="3699870" cy="2515912"/>
          </a:xfrm>
          <a:prstGeom prst="rect">
            <a:avLst/>
          </a:prstGeom>
        </p:spPr>
      </p:pic>
      <p:sp>
        <p:nvSpPr>
          <p:cNvPr id="6" name="TextBox 5"/>
          <p:cNvSpPr txBox="1"/>
          <p:nvPr/>
        </p:nvSpPr>
        <p:spPr>
          <a:xfrm>
            <a:off x="4716016" y="1629380"/>
            <a:ext cx="3600400" cy="215444"/>
          </a:xfrm>
          <a:prstGeom prst="rect">
            <a:avLst/>
          </a:prstGeom>
          <a:noFill/>
        </p:spPr>
        <p:txBody>
          <a:bodyPr wrap="square" rtlCol="0">
            <a:spAutoFit/>
          </a:bodyPr>
          <a:lstStyle/>
          <a:p>
            <a:r>
              <a:rPr lang="en-US" sz="800" dirty="0"/>
              <a:t>Source: </a:t>
            </a:r>
            <a:r>
              <a:rPr lang="en-US" sz="800" dirty="0">
                <a:hlinkClick r:id="rId4"/>
              </a:rPr>
              <a:t>http://www.columbia.edu/cu/EJ/EJ_ricardolevinsmorales.jpg</a:t>
            </a:r>
            <a:r>
              <a:rPr lang="en-US" sz="800" dirty="0"/>
              <a:t> </a:t>
            </a:r>
          </a:p>
        </p:txBody>
      </p:sp>
    </p:spTree>
    <p:extLst>
      <p:ext uri="{BB962C8B-B14F-4D97-AF65-F5344CB8AC3E}">
        <p14:creationId xmlns:p14="http://schemas.microsoft.com/office/powerpoint/2010/main" val="4049342835"/>
      </p:ext>
    </p:extLst>
  </p:cSld>
  <p:clrMapOvr>
    <a:masterClrMapping/>
  </p:clrMapOvr>
  <p:transition spd="slow">
    <p:wipe dir="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F552EB-91FF-6C43-A2A8-007FAE773D8F}"/>
              </a:ext>
            </a:extLst>
          </p:cNvPr>
          <p:cNvSpPr>
            <a:spLocks noGrp="1"/>
          </p:cNvSpPr>
          <p:nvPr>
            <p:ph type="title"/>
          </p:nvPr>
        </p:nvSpPr>
        <p:spPr/>
        <p:txBody>
          <a:bodyPr>
            <a:normAutofit fontScale="90000"/>
          </a:bodyPr>
          <a:lstStyle/>
          <a:p>
            <a:r>
              <a:rPr lang="en-GB" dirty="0"/>
              <a:t>Debate! </a:t>
            </a:r>
            <a:br>
              <a:rPr lang="en-GB" dirty="0"/>
            </a:br>
            <a:r>
              <a:rPr lang="en-GB" dirty="0"/>
              <a:t>Is it equally ok to be any of those two? </a:t>
            </a:r>
          </a:p>
        </p:txBody>
      </p:sp>
      <p:pic>
        <p:nvPicPr>
          <p:cNvPr id="5" name="Picture 4">
            <a:extLst>
              <a:ext uri="{FF2B5EF4-FFF2-40B4-BE49-F238E27FC236}">
                <a16:creationId xmlns:a16="http://schemas.microsoft.com/office/drawing/2014/main" id="{9BE02599-A0A6-4D4B-AF88-B591C3CCDEE3}"/>
              </a:ext>
            </a:extLst>
          </p:cNvPr>
          <p:cNvPicPr>
            <a:picLocks noChangeAspect="1"/>
          </p:cNvPicPr>
          <p:nvPr/>
        </p:nvPicPr>
        <p:blipFill>
          <a:blip r:embed="rId2"/>
          <a:stretch>
            <a:fillRect/>
          </a:stretch>
        </p:blipFill>
        <p:spPr>
          <a:xfrm>
            <a:off x="3088070" y="2220967"/>
            <a:ext cx="2857500" cy="2857500"/>
          </a:xfrm>
          <a:prstGeom prst="rect">
            <a:avLst/>
          </a:prstGeom>
        </p:spPr>
      </p:pic>
    </p:spTree>
    <p:extLst>
      <p:ext uri="{BB962C8B-B14F-4D97-AF65-F5344CB8AC3E}">
        <p14:creationId xmlns:p14="http://schemas.microsoft.com/office/powerpoint/2010/main" val="2805079445"/>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9pPr>
          </a:lstStyle>
          <a:p>
            <a:pPr algn="ctr">
              <a:buClrTx/>
              <a:buFontTx/>
              <a:buNone/>
              <a:defRPr/>
            </a:pPr>
            <a:r>
              <a:rPr lang="en-GB" sz="4400">
                <a:latin typeface="Calibri" charset="0"/>
              </a:rPr>
              <a:t>Disorder and decay in Cobbs Creek</a:t>
            </a:r>
          </a:p>
        </p:txBody>
      </p:sp>
      <p:sp>
        <p:nvSpPr>
          <p:cNvPr id="7170" name="Text Box 2"/>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marL="339725" indent="-33972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1pPr>
            <a:lvl2pPr marL="739775" indent="-28257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2pPr>
            <a:lvl3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3pPr>
            <a:lvl4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4pPr>
            <a:lvl5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9pPr>
          </a:lstStyle>
          <a:p>
            <a:pPr>
              <a:buFont typeface="Arial" charset="0"/>
              <a:buChar char="•"/>
              <a:defRPr/>
            </a:pPr>
            <a:r>
              <a:rPr lang="en-GB" sz="2800" dirty="0">
                <a:latin typeface="Calibri" charset="0"/>
              </a:rPr>
              <a:t>Why? </a:t>
            </a:r>
          </a:p>
          <a:p>
            <a:pPr lvl="1">
              <a:buFont typeface="Arial" charset="0"/>
              <a:buChar char="–"/>
              <a:defRPr/>
            </a:pPr>
            <a:r>
              <a:rPr lang="en-GB" sz="2000" dirty="0">
                <a:latin typeface="Calibri" charset="0"/>
              </a:rPr>
              <a:t>A key factor/ key change that brought about disorder and decay</a:t>
            </a:r>
          </a:p>
          <a:p>
            <a:pPr lvl="1">
              <a:buFont typeface="Arial" charset="0"/>
              <a:buChar char="–"/>
              <a:defRPr/>
            </a:pPr>
            <a:endParaRPr lang="en-GB" sz="2000" dirty="0">
              <a:latin typeface="Calibri" charset="0"/>
            </a:endParaRPr>
          </a:p>
          <a:p>
            <a:pPr>
              <a:buFont typeface="Arial" charset="0"/>
              <a:buChar char="•"/>
              <a:defRPr/>
            </a:pPr>
            <a:r>
              <a:rPr lang="en-GB" sz="2800" b="1" dirty="0">
                <a:latin typeface="Calibri" charset="0"/>
              </a:rPr>
              <a:t>Loss of social (community) control </a:t>
            </a:r>
            <a:r>
              <a:rPr lang="en-GB" sz="2800" dirty="0">
                <a:latin typeface="Calibri" charset="0"/>
              </a:rPr>
              <a:t>mechanisms that ensured park security for everyone</a:t>
            </a:r>
          </a:p>
          <a:p>
            <a:pPr>
              <a:buFont typeface="Arial" charset="0"/>
              <a:buChar char="•"/>
              <a:defRPr/>
            </a:pPr>
            <a:endParaRPr lang="en-GB" sz="1600" dirty="0">
              <a:latin typeface="Calibri" charset="0"/>
            </a:endParaRPr>
          </a:p>
          <a:p>
            <a:pPr>
              <a:buFont typeface="Arial" charset="0"/>
              <a:buChar char="•"/>
              <a:defRPr/>
            </a:pPr>
            <a:r>
              <a:rPr lang="en-GB" sz="2800" dirty="0">
                <a:latin typeface="Calibri" charset="0"/>
              </a:rPr>
              <a:t>What </a:t>
            </a:r>
            <a:r>
              <a:rPr lang="en-GB" sz="2800" b="1" dirty="0">
                <a:latin typeface="Calibri" charset="0"/>
              </a:rPr>
              <a:t>reasons</a:t>
            </a:r>
            <a:r>
              <a:rPr lang="en-GB" sz="2800" dirty="0">
                <a:latin typeface="Calibri" charset="0"/>
              </a:rPr>
              <a:t> produced this phenomenon?</a:t>
            </a:r>
          </a:p>
          <a:p>
            <a:pPr marL="457200" lvl="1" indent="0">
              <a:defRPr/>
            </a:pPr>
            <a:endParaRPr lang="en-GB" sz="800" dirty="0">
              <a:latin typeface="Calibri" charset="0"/>
            </a:endParaRPr>
          </a:p>
          <a:p>
            <a:pPr lvl="1">
              <a:buFont typeface="Calibri" charset="0"/>
              <a:buAutoNum type="arabicPeriod"/>
              <a:defRPr/>
            </a:pPr>
            <a:r>
              <a:rPr lang="en-US" sz="2000" dirty="0">
                <a:latin typeface="Calibri" charset="0"/>
              </a:rPr>
              <a:t>R</a:t>
            </a:r>
            <a:r>
              <a:rPr lang="en-GB" sz="2000" dirty="0" err="1">
                <a:latin typeface="Calibri" charset="0"/>
              </a:rPr>
              <a:t>acist</a:t>
            </a:r>
            <a:r>
              <a:rPr lang="en-GB" sz="2000" dirty="0">
                <a:latin typeface="Calibri" charset="0"/>
              </a:rPr>
              <a:t> decisions of a man in power (Rizzo): Public Administration neglect of park, community, and its services</a:t>
            </a:r>
          </a:p>
          <a:p>
            <a:pPr lvl="1">
              <a:buFont typeface="Calibri" charset="0"/>
              <a:buAutoNum type="arabicPeriod"/>
              <a:defRPr/>
            </a:pPr>
            <a:r>
              <a:rPr lang="en-GB" sz="2000" dirty="0">
                <a:latin typeface="Calibri" charset="0"/>
              </a:rPr>
              <a:t>Change in gang culture</a:t>
            </a:r>
          </a:p>
        </p:txBody>
      </p:sp>
      <p:sp>
        <p:nvSpPr>
          <p:cNvPr id="7171" name="Text Box 3"/>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9pPr>
          </a:lstStyle>
          <a:p>
            <a:pPr algn="r">
              <a:buClrTx/>
              <a:buFontTx/>
              <a:buNone/>
              <a:defRPr/>
            </a:pPr>
            <a:fld id="{24862255-1C12-944B-AD08-0357DFC12118}" type="slidenum">
              <a:rPr lang="es-ES" sz="1200" smtClean="0">
                <a:solidFill>
                  <a:srgbClr val="898989"/>
                </a:solidFill>
                <a:latin typeface="Calibri" charset="0"/>
              </a:rPr>
              <a:pPr algn="r">
                <a:buClrTx/>
                <a:buFontTx/>
                <a:buNone/>
                <a:defRPr/>
              </a:pPr>
              <a:t>3</a:t>
            </a:fld>
            <a:endParaRPr lang="es-ES" sz="1200">
              <a:solidFill>
                <a:srgbClr val="898989"/>
              </a:solidFill>
              <a:latin typeface="Calibri" charset="0"/>
            </a:endParaRPr>
          </a:p>
        </p:txBody>
      </p:sp>
      <p:sp>
        <p:nvSpPr>
          <p:cNvPr id="2" name="Slide Number Placeholder 1"/>
          <p:cNvSpPr>
            <a:spLocks noGrp="1"/>
          </p:cNvSpPr>
          <p:nvPr>
            <p:ph type="sldNum" sz="quarter" idx="12"/>
          </p:nvPr>
        </p:nvSpPr>
        <p:spPr/>
        <p:txBody>
          <a:bodyPr/>
          <a:lstStyle/>
          <a:p>
            <a:fld id="{2E671E90-3A17-47B3-8C57-E6B1A9184234}" type="slidenum">
              <a:rPr lang="es-ES" smtClean="0"/>
              <a:t>3</a:t>
            </a:fld>
            <a:endParaRPr lang="es-ES"/>
          </a:p>
        </p:txBody>
      </p:sp>
    </p:spTree>
    <p:extLst>
      <p:ext uri="{BB962C8B-B14F-4D97-AF65-F5344CB8AC3E}">
        <p14:creationId xmlns:p14="http://schemas.microsoft.com/office/powerpoint/2010/main" val="239552924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1" fill="hold">
                                          <p:stCondLst>
                                            <p:cond delay="0"/>
                                          </p:stCondLst>
                                        </p:cTn>
                                        <p:tgtEl>
                                          <p:spTgt spid="7170">
                                            <p:txEl>
                                              <p:pRg st="3" end="3"/>
                                            </p:txEl>
                                          </p:spTgt>
                                        </p:tgtEl>
                                        <p:attrNameLst>
                                          <p:attrName>style.visibility</p:attrName>
                                        </p:attrNameLst>
                                      </p:cBhvr>
                                      <p:to>
                                        <p:strVal val="visible"/>
                                      </p:to>
                                    </p:set>
                                    <p:animEffect transition="in" filter="wipe(left)">
                                      <p:cBhvr additive="repl">
                                        <p:cTn id="7" dur="500"/>
                                        <p:tgtEl>
                                          <p:spTgt spid="7170">
                                            <p:txEl>
                                              <p:pRg st="3" end="3"/>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additive="repl">
                                        <p:cTn id="11" dur="1" fill="hold">
                                          <p:stCondLst>
                                            <p:cond delay="0"/>
                                          </p:stCondLst>
                                        </p:cTn>
                                        <p:tgtEl>
                                          <p:spTgt spid="7170">
                                            <p:txEl>
                                              <p:pRg st="5" end="5"/>
                                            </p:txEl>
                                          </p:spTgt>
                                        </p:tgtEl>
                                        <p:attrNameLst>
                                          <p:attrName>style.visibility</p:attrName>
                                        </p:attrNameLst>
                                      </p:cBhvr>
                                      <p:to>
                                        <p:strVal val="visible"/>
                                      </p:to>
                                    </p:set>
                                    <p:animEffect transition="in" filter="wipe(left)">
                                      <p:cBhvr additive="repl">
                                        <p:cTn id="12" dur="500"/>
                                        <p:tgtEl>
                                          <p:spTgt spid="7170">
                                            <p:txEl>
                                              <p:pRg st="5" end="5"/>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additive="repl">
                                        <p:cTn id="16" dur="1" fill="hold">
                                          <p:stCondLst>
                                            <p:cond delay="0"/>
                                          </p:stCondLst>
                                        </p:cTn>
                                        <p:tgtEl>
                                          <p:spTgt spid="7170">
                                            <p:txEl>
                                              <p:pRg st="7" end="7"/>
                                            </p:txEl>
                                          </p:spTgt>
                                        </p:tgtEl>
                                        <p:attrNameLst>
                                          <p:attrName>style.visibility</p:attrName>
                                        </p:attrNameLst>
                                      </p:cBhvr>
                                      <p:to>
                                        <p:strVal val="visible"/>
                                      </p:to>
                                    </p:set>
                                    <p:animEffect transition="in" filter="wipe(left)">
                                      <p:cBhvr additive="repl">
                                        <p:cTn id="17" dur="500"/>
                                        <p:tgtEl>
                                          <p:spTgt spid="7170">
                                            <p:txEl>
                                              <p:pRg st="7" end="7"/>
                                            </p:txEl>
                                          </p:spTgt>
                                        </p:tgtEl>
                                      </p:cBhvr>
                                    </p:animEffect>
                                  </p:childTnLst>
                                </p:cTn>
                              </p:par>
                              <p:par>
                                <p:cTn id="18" presetID="22" presetClass="entr" presetSubtype="8" fill="hold" nodeType="withEffect">
                                  <p:stCondLst>
                                    <p:cond delay="0"/>
                                  </p:stCondLst>
                                  <p:childTnLst>
                                    <p:set>
                                      <p:cBhvr additive="repl">
                                        <p:cTn id="19" dur="1" fill="hold">
                                          <p:stCondLst>
                                            <p:cond delay="0"/>
                                          </p:stCondLst>
                                        </p:cTn>
                                        <p:tgtEl>
                                          <p:spTgt spid="7170">
                                            <p:txEl>
                                              <p:pRg st="8" end="8"/>
                                            </p:txEl>
                                          </p:spTgt>
                                        </p:tgtEl>
                                        <p:attrNameLst>
                                          <p:attrName>style.visibility</p:attrName>
                                        </p:attrNameLst>
                                      </p:cBhvr>
                                      <p:to>
                                        <p:strVal val="visible"/>
                                      </p:to>
                                    </p:set>
                                    <p:animEffect transition="in" filter="wipe(left)">
                                      <p:cBhvr additive="repl">
                                        <p:cTn id="20" dur="500"/>
                                        <p:tgtEl>
                                          <p:spTgt spid="717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normAutofit/>
          </a:bodyPr>
          <a:lstStyle/>
          <a:p>
            <a:r>
              <a:rPr lang="en-US" sz="3600" dirty="0">
                <a:latin typeface="Calibri" charset="0"/>
              </a:rPr>
              <a:t>Decisions of a man in a seat of power</a:t>
            </a:r>
            <a:endParaRPr lang="en-US" sz="3600" dirty="0"/>
          </a:p>
        </p:txBody>
      </p:sp>
      <p:sp>
        <p:nvSpPr>
          <p:cNvPr id="4" name="Content Placeholder 3"/>
          <p:cNvSpPr>
            <a:spLocks noGrp="1"/>
          </p:cNvSpPr>
          <p:nvPr>
            <p:ph sz="half" idx="1"/>
          </p:nvPr>
        </p:nvSpPr>
        <p:spPr/>
        <p:txBody>
          <a:bodyPr>
            <a:normAutofit/>
          </a:bodyPr>
          <a:lstStyle/>
          <a:p>
            <a:endParaRPr lang="en-US" sz="2400" dirty="0"/>
          </a:p>
          <a:p>
            <a:r>
              <a:rPr lang="en-US" sz="2400" dirty="0"/>
              <a:t>Frank (“The Big Bambino”) Rizzo: Police Commissioner turned Mayor </a:t>
            </a:r>
          </a:p>
          <a:p>
            <a:pPr lvl="1"/>
            <a:r>
              <a:rPr lang="en-US" sz="2000" dirty="0"/>
              <a:t>Cuts park budget by 50% </a:t>
            </a:r>
          </a:p>
          <a:p>
            <a:pPr lvl="1"/>
            <a:r>
              <a:rPr lang="en-US" sz="2000" dirty="0"/>
              <a:t>Reduces mounted Park Guard </a:t>
            </a:r>
          </a:p>
          <a:p>
            <a:pPr lvl="1"/>
            <a:r>
              <a:rPr lang="en-US" sz="2000" b="1" dirty="0"/>
              <a:t>Removes park benches</a:t>
            </a:r>
            <a:endParaRPr lang="es-ES" sz="2000" b="1" dirty="0"/>
          </a:p>
          <a:p>
            <a:endParaRPr lang="en-US" sz="2400" dirty="0"/>
          </a:p>
        </p:txBody>
      </p:sp>
      <p:sp>
        <p:nvSpPr>
          <p:cNvPr id="9" name="Content Placeholder 8"/>
          <p:cNvSpPr>
            <a:spLocks noGrp="1"/>
          </p:cNvSpPr>
          <p:nvPr>
            <p:ph sz="half" idx="2"/>
          </p:nvPr>
        </p:nvSpPr>
        <p:spPr>
          <a:xfrm>
            <a:off x="4853880" y="4437112"/>
            <a:ext cx="4038600" cy="288032"/>
          </a:xfrm>
        </p:spPr>
        <p:txBody>
          <a:bodyPr>
            <a:normAutofit/>
          </a:bodyPr>
          <a:lstStyle/>
          <a:p>
            <a:pPr marL="0" indent="0">
              <a:buNone/>
            </a:pPr>
            <a:r>
              <a:rPr lang="en-US" sz="800" dirty="0">
                <a:solidFill>
                  <a:srgbClr val="000000"/>
                </a:solidFill>
              </a:rPr>
              <a:t>C</a:t>
            </a:r>
            <a:r>
              <a:rPr lang="de-DE" sz="800" dirty="0" err="1">
                <a:solidFill>
                  <a:srgbClr val="000000"/>
                </a:solidFill>
              </a:rPr>
              <a:t>opyright</a:t>
            </a:r>
            <a:r>
              <a:rPr lang="de-DE" sz="800" dirty="0">
                <a:solidFill>
                  <a:srgbClr val="000000"/>
                </a:solidFill>
              </a:rPr>
              <a:t>: Bill Achatz/AP</a:t>
            </a:r>
            <a:endParaRPr lang="en-US" sz="800" dirty="0">
              <a:solidFill>
                <a:srgbClr val="000000"/>
              </a:solidFill>
            </a:endParaRPr>
          </a:p>
        </p:txBody>
      </p:sp>
      <p:sp>
        <p:nvSpPr>
          <p:cNvPr id="2" name="Slide Number Placeholder 1"/>
          <p:cNvSpPr>
            <a:spLocks noGrp="1"/>
          </p:cNvSpPr>
          <p:nvPr>
            <p:ph type="sldNum" sz="quarter" idx="12"/>
          </p:nvPr>
        </p:nvSpPr>
        <p:spPr/>
        <p:txBody>
          <a:bodyPr/>
          <a:lstStyle/>
          <a:p>
            <a:fld id="{2E671E90-3A17-47B3-8C57-E6B1A9184234}" type="slidenum">
              <a:rPr lang="es-ES" smtClean="0"/>
              <a:pPr/>
              <a:t>4</a:t>
            </a:fld>
            <a:endParaRPr lang="es-ES"/>
          </a:p>
        </p:txBody>
      </p:sp>
      <p:pic>
        <p:nvPicPr>
          <p:cNvPr id="5" name="Picture 4"/>
          <p:cNvPicPr>
            <a:picLocks noChangeAspect="1"/>
          </p:cNvPicPr>
          <p:nvPr/>
        </p:nvPicPr>
        <p:blipFill>
          <a:blip r:embed="rId3"/>
          <a:stretch>
            <a:fillRect/>
          </a:stretch>
        </p:blipFill>
        <p:spPr>
          <a:xfrm>
            <a:off x="4860033" y="2037783"/>
            <a:ext cx="3581506" cy="2399329"/>
          </a:xfrm>
          <a:prstGeom prst="rect">
            <a:avLst/>
          </a:prstGeom>
        </p:spPr>
      </p:pic>
    </p:spTree>
    <p:extLst>
      <p:ext uri="{BB962C8B-B14F-4D97-AF65-F5344CB8AC3E}">
        <p14:creationId xmlns:p14="http://schemas.microsoft.com/office/powerpoint/2010/main" val="3367582594"/>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latin typeface="Calibri" charset="0"/>
              </a:rPr>
              <a:t>Park neglect and racial discrimination</a:t>
            </a:r>
            <a:endParaRPr lang="en-US" dirty="0"/>
          </a:p>
        </p:txBody>
      </p:sp>
      <p:sp>
        <p:nvSpPr>
          <p:cNvPr id="4" name="Content Placeholder 3"/>
          <p:cNvSpPr>
            <a:spLocks noGrp="1"/>
          </p:cNvSpPr>
          <p:nvPr>
            <p:ph sz="half" idx="1"/>
          </p:nvPr>
        </p:nvSpPr>
        <p:spPr/>
        <p:txBody>
          <a:bodyPr>
            <a:normAutofit/>
          </a:bodyPr>
          <a:lstStyle/>
          <a:p>
            <a:pPr>
              <a:lnSpc>
                <a:spcPct val="90000"/>
              </a:lnSpc>
              <a:spcBef>
                <a:spcPts val="700"/>
              </a:spcBef>
              <a:spcAft>
                <a:spcPts val="1800"/>
              </a:spcAft>
              <a:buFont typeface="Arial" charset="0"/>
              <a:buChar char="•"/>
              <a:defRPr/>
            </a:pPr>
            <a:r>
              <a:rPr lang="en-US" sz="2400" dirty="0">
                <a:latin typeface="Calibri" charset="0"/>
              </a:rPr>
              <a:t>Budget cuts started with Mayor Rizzo but continued: since early 80s (i.e. 3 decades = no increase)</a:t>
            </a:r>
          </a:p>
          <a:p>
            <a:pPr>
              <a:lnSpc>
                <a:spcPct val="90000"/>
              </a:lnSpc>
              <a:spcBef>
                <a:spcPts val="700"/>
              </a:spcBef>
              <a:spcAft>
                <a:spcPts val="1800"/>
              </a:spcAft>
              <a:buFont typeface="Arial" charset="0"/>
              <a:buChar char="•"/>
              <a:defRPr/>
            </a:pPr>
            <a:endParaRPr lang="en-US" sz="2400" dirty="0">
              <a:latin typeface="Calibri" charset="0"/>
            </a:endParaRPr>
          </a:p>
          <a:p>
            <a:pPr>
              <a:lnSpc>
                <a:spcPct val="90000"/>
              </a:lnSpc>
              <a:spcBef>
                <a:spcPts val="700"/>
              </a:spcBef>
              <a:spcAft>
                <a:spcPts val="1800"/>
              </a:spcAft>
              <a:buFont typeface="Arial" charset="0"/>
              <a:buChar char="•"/>
              <a:defRPr/>
            </a:pPr>
            <a:r>
              <a:rPr lang="en-US" sz="2400" dirty="0">
                <a:latin typeface="Calibri" charset="0"/>
              </a:rPr>
              <a:t>budget cuts followed almost exact pattern as </a:t>
            </a:r>
            <a:r>
              <a:rPr lang="en-US" sz="2400" b="1" dirty="0">
                <a:latin typeface="Calibri" charset="0"/>
              </a:rPr>
              <a:t>exodus of whites</a:t>
            </a:r>
            <a:r>
              <a:rPr lang="en-US" sz="2400" dirty="0">
                <a:latin typeface="Calibri" charset="0"/>
              </a:rPr>
              <a:t> from the area</a:t>
            </a:r>
          </a:p>
        </p:txBody>
      </p:sp>
      <p:sp>
        <p:nvSpPr>
          <p:cNvPr id="2" name="Slide Number Placeholder 1"/>
          <p:cNvSpPr>
            <a:spLocks noGrp="1"/>
          </p:cNvSpPr>
          <p:nvPr>
            <p:ph type="sldNum" sz="quarter" idx="12"/>
          </p:nvPr>
        </p:nvSpPr>
        <p:spPr/>
        <p:txBody>
          <a:bodyPr/>
          <a:lstStyle/>
          <a:p>
            <a:fld id="{2E671E90-3A17-47B3-8C57-E6B1A9184234}" type="slidenum">
              <a:rPr lang="es-ES" smtClean="0"/>
              <a:t>5</a:t>
            </a:fld>
            <a:endParaRPr lang="es-ES"/>
          </a:p>
        </p:txBody>
      </p:sp>
      <p:pic>
        <p:nvPicPr>
          <p:cNvPr id="7" name="Picture 6" descr="brownlow charts.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16016" y="1551237"/>
            <a:ext cx="3384376" cy="1676299"/>
          </a:xfrm>
          <a:prstGeom prst="rect">
            <a:avLst/>
          </a:prstGeom>
        </p:spPr>
      </p:pic>
      <p:pic>
        <p:nvPicPr>
          <p:cNvPr id="9" name="Picture 8" descr="brownlow charts.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55976" y="3198507"/>
            <a:ext cx="4176464" cy="2390733"/>
          </a:xfrm>
          <a:prstGeom prst="rect">
            <a:avLst/>
          </a:prstGeom>
        </p:spPr>
      </p:pic>
    </p:spTree>
    <p:extLst>
      <p:ext uri="{BB962C8B-B14F-4D97-AF65-F5344CB8AC3E}">
        <p14:creationId xmlns:p14="http://schemas.microsoft.com/office/powerpoint/2010/main" val="3417826020"/>
      </p:ext>
    </p:extLst>
  </p:cSld>
  <p:clrMapOvr>
    <a:masterClrMapping/>
  </p:clrMapOvr>
  <p:transition spd="slow">
    <p:wipe dir="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57200" y="273050"/>
            <a:ext cx="3322712" cy="995710"/>
          </a:xfrm>
        </p:spPr>
        <p:txBody>
          <a:bodyPr>
            <a:noAutofit/>
          </a:bodyPr>
          <a:lstStyle/>
          <a:p>
            <a:r>
              <a:rPr lang="en-US" sz="2400" dirty="0"/>
              <a:t>Changes in gang culture and US racial politics</a:t>
            </a:r>
          </a:p>
        </p:txBody>
      </p:sp>
      <p:sp>
        <p:nvSpPr>
          <p:cNvPr id="4" name="Content Placeholder 3"/>
          <p:cNvSpPr>
            <a:spLocks noGrp="1"/>
          </p:cNvSpPr>
          <p:nvPr>
            <p:ph idx="1"/>
          </p:nvPr>
        </p:nvSpPr>
        <p:spPr>
          <a:xfrm>
            <a:off x="3707904" y="273050"/>
            <a:ext cx="5112568" cy="5853113"/>
          </a:xfrm>
        </p:spPr>
        <p:txBody>
          <a:bodyPr>
            <a:normAutofit/>
          </a:bodyPr>
          <a:lstStyle/>
          <a:p>
            <a:pPr marL="0" indent="0">
              <a:buNone/>
            </a:pPr>
            <a:endParaRPr lang="en-US" sz="2400" b="1" dirty="0"/>
          </a:p>
          <a:p>
            <a:pPr marL="0" indent="0">
              <a:buNone/>
            </a:pPr>
            <a:endParaRPr lang="en-US" sz="2400" b="1" dirty="0"/>
          </a:p>
          <a:p>
            <a:pPr marL="0" indent="0">
              <a:buNone/>
            </a:pPr>
            <a:r>
              <a:rPr lang="en-US" sz="2400" b="1" dirty="0"/>
              <a:t>The 50s</a:t>
            </a:r>
            <a:r>
              <a:rPr lang="en-US" sz="2400" dirty="0"/>
              <a:t>: the “organic” gangs</a:t>
            </a:r>
          </a:p>
          <a:p>
            <a:pPr lvl="1"/>
            <a:r>
              <a:rPr lang="en-US" sz="2000" dirty="0">
                <a:latin typeface="Calibri" charset="0"/>
              </a:rPr>
              <a:t>“Homegrown” gangs’ informal agreement over park's neutrality</a:t>
            </a:r>
            <a:endParaRPr lang="en-US" sz="2000" dirty="0"/>
          </a:p>
          <a:p>
            <a:pPr marL="0" indent="0">
              <a:buNone/>
            </a:pPr>
            <a:r>
              <a:rPr lang="en-US" sz="2400" b="1" dirty="0"/>
              <a:t>Late 60s – early 70s</a:t>
            </a:r>
            <a:r>
              <a:rPr lang="en-US" sz="2400" dirty="0"/>
              <a:t>: Black Power</a:t>
            </a:r>
          </a:p>
          <a:p>
            <a:pPr lvl="1"/>
            <a:r>
              <a:rPr lang="en-GB" sz="2000" dirty="0" err="1">
                <a:latin typeface="Calibri" charset="0"/>
              </a:rPr>
              <a:t>Cobbs</a:t>
            </a:r>
            <a:r>
              <a:rPr lang="en-GB" sz="2000" dirty="0">
                <a:latin typeface="Calibri" charset="0"/>
              </a:rPr>
              <a:t> Creek’s early gangs (and informal security) quietly disappear</a:t>
            </a:r>
            <a:endParaRPr lang="en-US" sz="2000" dirty="0"/>
          </a:p>
          <a:p>
            <a:pPr marL="0" indent="0">
              <a:buNone/>
            </a:pPr>
            <a:r>
              <a:rPr lang="en-US" sz="2400" b="1" dirty="0"/>
              <a:t>Late 70s</a:t>
            </a:r>
            <a:r>
              <a:rPr lang="en-US" sz="2400" dirty="0"/>
              <a:t>: the power vacuum</a:t>
            </a:r>
          </a:p>
          <a:p>
            <a:pPr lvl="1"/>
            <a:r>
              <a:rPr lang="en-US" sz="2000" dirty="0">
                <a:latin typeface="Calibri" charset="0"/>
              </a:rPr>
              <a:t>D</a:t>
            </a:r>
            <a:r>
              <a:rPr lang="en-GB" sz="2000" dirty="0" err="1">
                <a:latin typeface="Calibri" charset="0"/>
              </a:rPr>
              <a:t>ecline</a:t>
            </a:r>
            <a:r>
              <a:rPr lang="en-GB" sz="2000" dirty="0">
                <a:latin typeface="Calibri" charset="0"/>
              </a:rPr>
              <a:t> of black identity movement </a:t>
            </a:r>
          </a:p>
          <a:p>
            <a:pPr lvl="1"/>
            <a:r>
              <a:rPr lang="en-GB" sz="2000" dirty="0">
                <a:latin typeface="Calibri" charset="0"/>
              </a:rPr>
              <a:t>Outmigration</a:t>
            </a:r>
            <a:endParaRPr lang="en-US" sz="2000" dirty="0"/>
          </a:p>
          <a:p>
            <a:pPr marL="0" indent="0">
              <a:buNone/>
            </a:pPr>
            <a:r>
              <a:rPr lang="en-US" sz="2400" b="1" dirty="0"/>
              <a:t>The 80s</a:t>
            </a:r>
            <a:r>
              <a:rPr lang="en-US" sz="2400" dirty="0"/>
              <a:t>: end of the agreement</a:t>
            </a:r>
          </a:p>
          <a:p>
            <a:pPr lvl="1"/>
            <a:r>
              <a:rPr lang="en-US" sz="2000" dirty="0">
                <a:latin typeface="Calibri" charset="0"/>
              </a:rPr>
              <a:t>V</a:t>
            </a:r>
            <a:r>
              <a:rPr lang="en-GB" sz="2000" dirty="0" err="1">
                <a:latin typeface="Calibri" charset="0"/>
              </a:rPr>
              <a:t>iolent</a:t>
            </a:r>
            <a:r>
              <a:rPr lang="en-GB" sz="2000" dirty="0">
                <a:latin typeface="Calibri" charset="0"/>
              </a:rPr>
              <a:t> gangs: no agreements, unwritten or otherwise</a:t>
            </a:r>
          </a:p>
          <a:p>
            <a:pPr lvl="1"/>
            <a:endParaRPr lang="en-US" sz="2000" dirty="0"/>
          </a:p>
          <a:p>
            <a:endParaRPr lang="en-US" sz="2400" dirty="0"/>
          </a:p>
          <a:p>
            <a:endParaRPr lang="en-US" sz="2400" dirty="0"/>
          </a:p>
        </p:txBody>
      </p:sp>
      <p:sp>
        <p:nvSpPr>
          <p:cNvPr id="5" name="Text Placeholder 4"/>
          <p:cNvSpPr>
            <a:spLocks noGrp="1"/>
          </p:cNvSpPr>
          <p:nvPr>
            <p:ph type="body" sz="half" idx="2"/>
          </p:nvPr>
        </p:nvSpPr>
        <p:spPr/>
        <p:txBody>
          <a:bodyPr/>
          <a:lstStyle/>
          <a:p>
            <a:pPr marL="339725" indent="-336550">
              <a:spcBef>
                <a:spcPts val="100"/>
              </a:spcBef>
              <a:spcAft>
                <a:spcPts val="600"/>
              </a:spcAft>
              <a:buFont typeface="Arial" charset="0"/>
              <a:buChar char="•"/>
              <a:defRPr/>
            </a:pPr>
            <a:r>
              <a:rPr lang="en-US" dirty="0">
                <a:latin typeface="Calibri" charset="0"/>
              </a:rPr>
              <a:t>John: “</a:t>
            </a:r>
            <a:r>
              <a:rPr lang="en-US" i="1" dirty="0">
                <a:latin typeface="Calibri" charset="0"/>
              </a:rPr>
              <a:t>The park was sort of that neutral ground because everybody came to the park, and you had picnics out there and all kinds of things in that community – cook outs</a:t>
            </a:r>
            <a:r>
              <a:rPr lang="en-US" dirty="0">
                <a:latin typeface="Calibri" charset="0"/>
              </a:rPr>
              <a:t>” </a:t>
            </a:r>
          </a:p>
          <a:p>
            <a:pPr marL="339725" indent="-336550">
              <a:spcBef>
                <a:spcPts val="100"/>
              </a:spcBef>
              <a:buFont typeface="Arial" charset="0"/>
              <a:buChar char="•"/>
              <a:defRPr/>
            </a:pPr>
            <a:r>
              <a:rPr lang="en-US" dirty="0">
                <a:latin typeface="Calibri" charset="0"/>
              </a:rPr>
              <a:t>Tom: “</a:t>
            </a:r>
            <a:r>
              <a:rPr lang="en-US" i="1" dirty="0">
                <a:latin typeface="Calibri" charset="0"/>
              </a:rPr>
              <a:t>It was an unwritten agreement that the park would be neutral</a:t>
            </a:r>
            <a:r>
              <a:rPr lang="en-US" dirty="0">
                <a:latin typeface="Calibri" charset="0"/>
              </a:rPr>
              <a:t>” </a:t>
            </a:r>
          </a:p>
          <a:p>
            <a:pPr marL="339725" indent="-336550">
              <a:spcBef>
                <a:spcPts val="100"/>
              </a:spcBef>
              <a:buFont typeface="Arial" charset="0"/>
              <a:buChar char="•"/>
              <a:defRPr/>
            </a:pPr>
            <a:endParaRPr lang="en-US" dirty="0">
              <a:latin typeface="Calibri" charset="0"/>
            </a:endParaRPr>
          </a:p>
          <a:p>
            <a:pPr>
              <a:spcBef>
                <a:spcPts val="100"/>
              </a:spcBef>
            </a:pPr>
            <a:endParaRPr lang="en-US" dirty="0"/>
          </a:p>
        </p:txBody>
      </p:sp>
      <p:sp>
        <p:nvSpPr>
          <p:cNvPr id="2" name="Slide Number Placeholder 1"/>
          <p:cNvSpPr>
            <a:spLocks noGrp="1"/>
          </p:cNvSpPr>
          <p:nvPr>
            <p:ph type="sldNum" sz="quarter" idx="12"/>
          </p:nvPr>
        </p:nvSpPr>
        <p:spPr/>
        <p:txBody>
          <a:bodyPr/>
          <a:lstStyle/>
          <a:p>
            <a:fld id="{2E671E90-3A17-47B3-8C57-E6B1A9184234}" type="slidenum">
              <a:rPr lang="es-ES" smtClean="0"/>
              <a:t>6</a:t>
            </a:fld>
            <a:endParaRPr lang="es-ES"/>
          </a:p>
        </p:txBody>
      </p:sp>
      <p:pic>
        <p:nvPicPr>
          <p:cNvPr id="9" name="Picture 8"/>
          <p:cNvPicPr>
            <a:picLocks noChangeAspect="1"/>
          </p:cNvPicPr>
          <p:nvPr/>
        </p:nvPicPr>
        <p:blipFill>
          <a:blip r:embed="rId3"/>
          <a:stretch>
            <a:fillRect/>
          </a:stretch>
        </p:blipFill>
        <p:spPr>
          <a:xfrm>
            <a:off x="755576" y="3714228"/>
            <a:ext cx="2797074" cy="2019028"/>
          </a:xfrm>
          <a:prstGeom prst="rect">
            <a:avLst/>
          </a:prstGeom>
        </p:spPr>
      </p:pic>
    </p:spTree>
    <p:extLst>
      <p:ext uri="{BB962C8B-B14F-4D97-AF65-F5344CB8AC3E}">
        <p14:creationId xmlns:p14="http://schemas.microsoft.com/office/powerpoint/2010/main" val="66590685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4" end="4"/>
                                            </p:txEl>
                                          </p:spTgt>
                                        </p:tgtEl>
                                        <p:attrNameLst>
                                          <p:attrName>style.visibility</p:attrName>
                                        </p:attrNameLst>
                                      </p:cBhvr>
                                      <p:to>
                                        <p:strVal val="visible"/>
                                      </p:to>
                                    </p:set>
                                    <p:animEffect transition="in" filter="wipe(left)">
                                      <p:cBhvr>
                                        <p:cTn id="7" dur="500"/>
                                        <p:tgtEl>
                                          <p:spTgt spid="4">
                                            <p:txEl>
                                              <p:pRg st="4" end="4"/>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xEl>
                                              <p:pRg st="5" end="5"/>
                                            </p:txEl>
                                          </p:spTgt>
                                        </p:tgtEl>
                                        <p:attrNameLst>
                                          <p:attrName>style.visibility</p:attrName>
                                        </p:attrNameLst>
                                      </p:cBhvr>
                                      <p:to>
                                        <p:strVal val="visible"/>
                                      </p:to>
                                    </p:set>
                                    <p:animEffect transition="in" filter="wipe(left)">
                                      <p:cBhvr>
                                        <p:cTn id="10" dur="500"/>
                                        <p:tgtEl>
                                          <p:spTgt spid="4">
                                            <p:txEl>
                                              <p:pRg st="5" end="5"/>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4">
                                            <p:txEl>
                                              <p:pRg st="6" end="6"/>
                                            </p:txEl>
                                          </p:spTgt>
                                        </p:tgtEl>
                                        <p:attrNameLst>
                                          <p:attrName>style.visibility</p:attrName>
                                        </p:attrNameLst>
                                      </p:cBhvr>
                                      <p:to>
                                        <p:strVal val="visible"/>
                                      </p:to>
                                    </p:set>
                                    <p:animEffect transition="in" filter="wipe(left)">
                                      <p:cBhvr>
                                        <p:cTn id="13" dur="500"/>
                                        <p:tgtEl>
                                          <p:spTgt spid="4">
                                            <p:txEl>
                                              <p:pRg st="6" end="6"/>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4">
                                            <p:txEl>
                                              <p:pRg st="7" end="7"/>
                                            </p:txEl>
                                          </p:spTgt>
                                        </p:tgtEl>
                                        <p:attrNameLst>
                                          <p:attrName>style.visibility</p:attrName>
                                        </p:attrNameLst>
                                      </p:cBhvr>
                                      <p:to>
                                        <p:strVal val="visible"/>
                                      </p:to>
                                    </p:set>
                                    <p:animEffect transition="in" filter="wipe(left)">
                                      <p:cBhvr>
                                        <p:cTn id="16" dur="500"/>
                                        <p:tgtEl>
                                          <p:spTgt spid="4">
                                            <p:txEl>
                                              <p:pRg st="7" end="7"/>
                                            </p:txEl>
                                          </p:spTgt>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4">
                                            <p:txEl>
                                              <p:pRg st="8" end="8"/>
                                            </p:txEl>
                                          </p:spTgt>
                                        </p:tgtEl>
                                        <p:attrNameLst>
                                          <p:attrName>style.visibility</p:attrName>
                                        </p:attrNameLst>
                                      </p:cBhvr>
                                      <p:to>
                                        <p:strVal val="visible"/>
                                      </p:to>
                                    </p:set>
                                    <p:animEffect transition="in" filter="wipe(left)">
                                      <p:cBhvr>
                                        <p:cTn id="19" dur="500"/>
                                        <p:tgtEl>
                                          <p:spTgt spid="4">
                                            <p:txEl>
                                              <p:pRg st="8" end="8"/>
                                            </p:txEl>
                                          </p:spTgt>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4">
                                            <p:txEl>
                                              <p:pRg st="9" end="9"/>
                                            </p:txEl>
                                          </p:spTgt>
                                        </p:tgtEl>
                                        <p:attrNameLst>
                                          <p:attrName>style.visibility</p:attrName>
                                        </p:attrNameLst>
                                      </p:cBhvr>
                                      <p:to>
                                        <p:strVal val="visible"/>
                                      </p:to>
                                    </p:set>
                                    <p:animEffect transition="in" filter="wipe(left)">
                                      <p:cBhvr>
                                        <p:cTn id="22" dur="500"/>
                                        <p:tgtEl>
                                          <p:spTgt spid="4">
                                            <p:txEl>
                                              <p:pRg st="9" end="9"/>
                                            </p:txEl>
                                          </p:spTgt>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4">
                                            <p:txEl>
                                              <p:pRg st="10" end="10"/>
                                            </p:txEl>
                                          </p:spTgt>
                                        </p:tgtEl>
                                        <p:attrNameLst>
                                          <p:attrName>style.visibility</p:attrName>
                                        </p:attrNameLst>
                                      </p:cBhvr>
                                      <p:to>
                                        <p:strVal val="visible"/>
                                      </p:to>
                                    </p:set>
                                    <p:animEffect transition="in" filter="wipe(left)">
                                      <p:cBhvr>
                                        <p:cTn id="25"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9pPr>
          </a:lstStyle>
          <a:p>
            <a:pPr algn="ctr">
              <a:buClrTx/>
              <a:buFontTx/>
              <a:buNone/>
              <a:defRPr/>
            </a:pPr>
            <a:r>
              <a:rPr lang="en-US" sz="3600" dirty="0">
                <a:solidFill>
                  <a:schemeClr val="tx1"/>
                </a:solidFill>
                <a:latin typeface="Calibri" charset="0"/>
              </a:rPr>
              <a:t>R</a:t>
            </a:r>
            <a:r>
              <a:rPr lang="en-GB" sz="3600" dirty="0" err="1">
                <a:solidFill>
                  <a:schemeClr val="tx1"/>
                </a:solidFill>
                <a:latin typeface="Calibri" charset="0"/>
              </a:rPr>
              <a:t>acism</a:t>
            </a:r>
            <a:r>
              <a:rPr lang="en-GB" sz="3600" dirty="0">
                <a:solidFill>
                  <a:schemeClr val="tx1"/>
                </a:solidFill>
                <a:latin typeface="Calibri" charset="0"/>
              </a:rPr>
              <a:t> and the park: the bigger picture</a:t>
            </a:r>
          </a:p>
        </p:txBody>
      </p:sp>
      <p:sp>
        <p:nvSpPr>
          <p:cNvPr id="13314" name="Text Box 2"/>
          <p:cNvSpPr txBox="1">
            <a:spLocks noChangeArrowheads="1"/>
          </p:cNvSpPr>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marL="339725" indent="-33972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1pPr>
            <a:lvl2pPr marL="739775" indent="-282575">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2pPr>
            <a:lvl3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3pPr>
            <a:lvl4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4pPr>
            <a:lvl5pPr>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339725" algn="l"/>
                <a:tab pos="796925" algn="l"/>
                <a:tab pos="1254125" algn="l"/>
                <a:tab pos="1711325" algn="l"/>
                <a:tab pos="2168525" algn="l"/>
                <a:tab pos="2625725" algn="l"/>
                <a:tab pos="3082925" algn="l"/>
                <a:tab pos="3540125" algn="l"/>
                <a:tab pos="3997325" algn="l"/>
                <a:tab pos="4454525" algn="l"/>
                <a:tab pos="4911725" algn="l"/>
                <a:tab pos="5368925" algn="l"/>
                <a:tab pos="5826125" algn="l"/>
                <a:tab pos="6283325" algn="l"/>
                <a:tab pos="6740525" algn="l"/>
                <a:tab pos="7197725" algn="l"/>
                <a:tab pos="7654925" algn="l"/>
                <a:tab pos="8112125" algn="l"/>
                <a:tab pos="8569325" algn="l"/>
                <a:tab pos="9026525" algn="l"/>
                <a:tab pos="9483725" algn="l"/>
              </a:tabLst>
              <a:defRPr sz="2400">
                <a:solidFill>
                  <a:srgbClr val="000000"/>
                </a:solidFill>
                <a:latin typeface="Arial" charset="0"/>
                <a:ea typeface="ＭＳ Ｐゴシック" charset="0"/>
                <a:cs typeface="ＭＳ Ｐゴシック" charset="0"/>
              </a:defRPr>
            </a:lvl9pPr>
          </a:lstStyle>
          <a:p>
            <a:pPr>
              <a:lnSpc>
                <a:spcPct val="90000"/>
              </a:lnSpc>
              <a:spcBef>
                <a:spcPts val="700"/>
              </a:spcBef>
              <a:buFont typeface="Arial" charset="0"/>
              <a:buChar char="•"/>
              <a:defRPr/>
            </a:pPr>
            <a:r>
              <a:rPr lang="en-US" sz="2800" dirty="0">
                <a:latin typeface="Calibri" charset="0"/>
              </a:rPr>
              <a:t>Must </a:t>
            </a:r>
            <a:r>
              <a:rPr lang="en-US" sz="2800" dirty="0" err="1">
                <a:latin typeface="Calibri" charset="0"/>
              </a:rPr>
              <a:t>analyse</a:t>
            </a:r>
            <a:r>
              <a:rPr lang="en-US" sz="2800" dirty="0">
                <a:latin typeface="Calibri" charset="0"/>
              </a:rPr>
              <a:t> loss of social control mechanisms from </a:t>
            </a:r>
            <a:r>
              <a:rPr lang="en-US" sz="2800" b="1" dirty="0">
                <a:latin typeface="Calibri" charset="0"/>
              </a:rPr>
              <a:t>wider perspective </a:t>
            </a:r>
            <a:r>
              <a:rPr lang="en-US" sz="2800" dirty="0">
                <a:latin typeface="Calibri" charset="0"/>
              </a:rPr>
              <a:t>of evolution of power relations within city’s history </a:t>
            </a:r>
          </a:p>
          <a:p>
            <a:pPr lvl="1">
              <a:lnSpc>
                <a:spcPct val="90000"/>
              </a:lnSpc>
              <a:spcBef>
                <a:spcPts val="450"/>
              </a:spcBef>
              <a:buFont typeface="Arial" charset="0"/>
              <a:buChar char="–"/>
              <a:defRPr/>
            </a:pPr>
            <a:r>
              <a:rPr lang="en-US" sz="1800" dirty="0">
                <a:latin typeface="Calibri" charset="0"/>
              </a:rPr>
              <a:t>civil rights movement, racial struggles, economic decay, etc.</a:t>
            </a:r>
          </a:p>
          <a:p>
            <a:pPr lvl="1">
              <a:lnSpc>
                <a:spcPct val="90000"/>
              </a:lnSpc>
              <a:spcBef>
                <a:spcPts val="450"/>
              </a:spcBef>
              <a:buFont typeface="Arial" charset="0"/>
              <a:buChar char="–"/>
              <a:defRPr/>
            </a:pPr>
            <a:r>
              <a:rPr lang="en-US" sz="1800" dirty="0">
                <a:latin typeface="Calibri" charset="0"/>
              </a:rPr>
              <a:t>racist and racially explosive period: </a:t>
            </a:r>
            <a:r>
              <a:rPr lang="en-US" sz="1800" i="1" dirty="0">
                <a:latin typeface="Calibri" charset="0"/>
              </a:rPr>
              <a:t>significant</a:t>
            </a:r>
            <a:r>
              <a:rPr lang="en-US" sz="1800" dirty="0">
                <a:latin typeface="Calibri" charset="0"/>
              </a:rPr>
              <a:t> – but </a:t>
            </a:r>
            <a:r>
              <a:rPr lang="en-US" sz="1800" i="1" dirty="0">
                <a:latin typeface="Calibri" charset="0"/>
              </a:rPr>
              <a:t>disproportionate –</a:t>
            </a:r>
            <a:r>
              <a:rPr lang="en-US" sz="1800" dirty="0">
                <a:latin typeface="Calibri" charset="0"/>
              </a:rPr>
              <a:t> roles</a:t>
            </a:r>
          </a:p>
          <a:p>
            <a:pPr marL="741363" lvl="1">
              <a:lnSpc>
                <a:spcPct val="90000"/>
              </a:lnSpc>
              <a:spcBef>
                <a:spcPts val="450"/>
              </a:spcBef>
              <a:buClrTx/>
              <a:buFontTx/>
              <a:buNone/>
              <a:defRPr/>
            </a:pPr>
            <a:endParaRPr lang="en-GB" sz="1800" dirty="0">
              <a:latin typeface="Calibri" charset="0"/>
            </a:endParaRPr>
          </a:p>
          <a:p>
            <a:pPr>
              <a:lnSpc>
                <a:spcPct val="90000"/>
              </a:lnSpc>
              <a:spcBef>
                <a:spcPts val="700"/>
              </a:spcBef>
              <a:buFont typeface="Arial" charset="0"/>
              <a:buChar char="•"/>
              <a:defRPr/>
            </a:pPr>
            <a:r>
              <a:rPr lang="en-US" sz="2800" dirty="0">
                <a:latin typeface="Calibri" charset="0"/>
              </a:rPr>
              <a:t>Rizzo’s decisions to dismantle local social control mechanisms in Cobbs Creek: </a:t>
            </a:r>
            <a:r>
              <a:rPr lang="en-US" sz="2800" b="1" dirty="0">
                <a:latin typeface="Calibri" charset="0"/>
              </a:rPr>
              <a:t>social control</a:t>
            </a:r>
          </a:p>
          <a:p>
            <a:pPr lvl="1">
              <a:lnSpc>
                <a:spcPct val="90000"/>
              </a:lnSpc>
              <a:spcBef>
                <a:spcPts val="450"/>
              </a:spcBef>
              <a:buFont typeface="Arial" charset="0"/>
              <a:buChar char="–"/>
              <a:defRPr/>
            </a:pPr>
            <a:r>
              <a:rPr lang="en-US" sz="1800" dirty="0">
                <a:latin typeface="Calibri" charset="0"/>
              </a:rPr>
              <a:t>means to control social organization and activity of politically active </a:t>
            </a:r>
          </a:p>
          <a:p>
            <a:pPr lvl="1">
              <a:lnSpc>
                <a:spcPct val="90000"/>
              </a:lnSpc>
              <a:spcBef>
                <a:spcPts val="450"/>
              </a:spcBef>
              <a:buFont typeface="Arial" charset="0"/>
              <a:buChar char="–"/>
              <a:defRPr/>
            </a:pPr>
            <a:r>
              <a:rPr lang="en-US" sz="1800" dirty="0">
                <a:latin typeface="Calibri" charset="0"/>
              </a:rPr>
              <a:t>removing primary public arena (</a:t>
            </a:r>
            <a:r>
              <a:rPr lang="en-US" sz="1800" i="1" dirty="0">
                <a:latin typeface="Calibri" charset="0"/>
              </a:rPr>
              <a:t>the Park</a:t>
            </a:r>
            <a:r>
              <a:rPr lang="en-US" sz="1800" dirty="0">
                <a:latin typeface="Calibri" charset="0"/>
              </a:rPr>
              <a:t>) of intercourse and exchange</a:t>
            </a:r>
          </a:p>
        </p:txBody>
      </p:sp>
      <p:sp>
        <p:nvSpPr>
          <p:cNvPr id="13315" name="Text Box 3"/>
          <p:cNvSpPr txBox="1">
            <a:spLocks noChangeArrowheads="1"/>
          </p:cNvSpPr>
          <p:nvPr/>
        </p:nvSpPr>
        <p:spPr bwMode="auto">
          <a:xfrm>
            <a:off x="6553200" y="6356350"/>
            <a:ext cx="2133600" cy="36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flat">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nchor="ctr"/>
          <a:lstStyle>
            <a:lvl1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1pPr>
            <a:lvl2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2pPr>
            <a:lvl3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3pPr>
            <a:lvl4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4pPr>
            <a:lvl5pP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5pPr>
            <a:lvl6pPr marL="25146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6pPr>
            <a:lvl7pPr marL="29718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7pPr>
            <a:lvl8pPr marL="34290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8pPr>
            <a:lvl9pPr marL="3886200" indent="-228600" fontAlgn="base">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rgbClr val="000000"/>
                </a:solidFill>
                <a:latin typeface="Arial" charset="0"/>
                <a:ea typeface="ＭＳ Ｐゴシック" charset="0"/>
                <a:cs typeface="ＭＳ Ｐゴシック" charset="0"/>
              </a:defRPr>
            </a:lvl9pPr>
          </a:lstStyle>
          <a:p>
            <a:pPr algn="r">
              <a:buClrTx/>
              <a:buFontTx/>
              <a:buNone/>
              <a:defRPr/>
            </a:pPr>
            <a:fld id="{C3D2A129-6ECD-BC40-AEBE-CAEBD7CE60A2}" type="slidenum">
              <a:rPr lang="es-ES" sz="1200" smtClean="0">
                <a:solidFill>
                  <a:srgbClr val="898989"/>
                </a:solidFill>
                <a:latin typeface="Calibri" charset="0"/>
              </a:rPr>
              <a:pPr algn="r">
                <a:buClrTx/>
                <a:buFontTx/>
                <a:buNone/>
                <a:defRPr/>
              </a:pPr>
              <a:t>7</a:t>
            </a:fld>
            <a:endParaRPr lang="es-ES" sz="1200">
              <a:solidFill>
                <a:srgbClr val="898989"/>
              </a:solidFill>
              <a:latin typeface="Calibri" charset="0"/>
            </a:endParaRPr>
          </a:p>
        </p:txBody>
      </p:sp>
      <p:sp>
        <p:nvSpPr>
          <p:cNvPr id="2" name="Slide Number Placeholder 1"/>
          <p:cNvSpPr>
            <a:spLocks noGrp="1"/>
          </p:cNvSpPr>
          <p:nvPr>
            <p:ph type="sldNum" sz="quarter" idx="12"/>
          </p:nvPr>
        </p:nvSpPr>
        <p:spPr/>
        <p:txBody>
          <a:bodyPr/>
          <a:lstStyle/>
          <a:p>
            <a:fld id="{2E671E90-3A17-47B3-8C57-E6B1A9184234}" type="slidenum">
              <a:rPr lang="es-ES" smtClean="0"/>
              <a:t>7</a:t>
            </a:fld>
            <a:endParaRPr lang="es-ES"/>
          </a:p>
        </p:txBody>
      </p:sp>
    </p:spTree>
    <p:extLst>
      <p:ext uri="{BB962C8B-B14F-4D97-AF65-F5344CB8AC3E}">
        <p14:creationId xmlns:p14="http://schemas.microsoft.com/office/powerpoint/2010/main" val="3707026874"/>
      </p:ext>
    </p:extLst>
  </p:cSld>
  <p:clrMapOvr>
    <a:masterClrMapping/>
  </p:clrMapOvr>
  <p:transition spd="slow">
    <p:wipe dir="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Argument 1</a:t>
            </a:r>
          </a:p>
        </p:txBody>
      </p:sp>
      <p:sp>
        <p:nvSpPr>
          <p:cNvPr id="4" name="Content Placeholder 3"/>
          <p:cNvSpPr>
            <a:spLocks noGrp="1"/>
          </p:cNvSpPr>
          <p:nvPr>
            <p:ph idx="1"/>
          </p:nvPr>
        </p:nvSpPr>
        <p:spPr/>
        <p:txBody>
          <a:bodyPr>
            <a:normAutofit fontScale="92500"/>
          </a:bodyPr>
          <a:lstStyle/>
          <a:p>
            <a:pPr marL="0" indent="0">
              <a:buNone/>
            </a:pPr>
            <a:r>
              <a:rPr lang="en-US" i="1" dirty="0"/>
              <a:t>Racism produces environmental degradation</a:t>
            </a:r>
          </a:p>
          <a:p>
            <a:r>
              <a:rPr lang="en-US" dirty="0"/>
              <a:t>Because: it offloads environmental ‘</a:t>
            </a:r>
            <a:r>
              <a:rPr lang="en-US" dirty="0" err="1"/>
              <a:t>bads</a:t>
            </a:r>
            <a:r>
              <a:rPr lang="en-US" dirty="0"/>
              <a:t>’ to non-white communities, by both </a:t>
            </a:r>
          </a:p>
          <a:p>
            <a:pPr marL="1028700" lvl="1" indent="-571500">
              <a:buAutoNum type="romanLcParenBoth"/>
            </a:pPr>
            <a:r>
              <a:rPr lang="en-US" dirty="0"/>
              <a:t>depriving them of resources (park budgets)</a:t>
            </a:r>
          </a:p>
          <a:p>
            <a:pPr marL="1028700" lvl="1" indent="-571500">
              <a:buAutoNum type="romanLcParenBoth"/>
            </a:pPr>
            <a:r>
              <a:rPr lang="en-US" dirty="0"/>
              <a:t>reducing their existing capacities to maintain a healthy environment (social control mechanisms)</a:t>
            </a:r>
          </a:p>
          <a:p>
            <a:r>
              <a:rPr lang="en-US" dirty="0"/>
              <a:t>Evidence: </a:t>
            </a:r>
          </a:p>
          <a:p>
            <a:pPr lvl="1"/>
            <a:r>
              <a:rPr lang="en-US" dirty="0"/>
              <a:t>The racist-motivated actions of Mayor Rizzo</a:t>
            </a:r>
          </a:p>
          <a:p>
            <a:pPr lvl="1"/>
            <a:r>
              <a:rPr lang="en-US" dirty="0"/>
              <a:t>The changes in gang culture</a:t>
            </a:r>
          </a:p>
        </p:txBody>
      </p:sp>
      <p:sp>
        <p:nvSpPr>
          <p:cNvPr id="2" name="Slide Number Placeholder 1"/>
          <p:cNvSpPr>
            <a:spLocks noGrp="1"/>
          </p:cNvSpPr>
          <p:nvPr>
            <p:ph type="sldNum" sz="quarter" idx="12"/>
          </p:nvPr>
        </p:nvSpPr>
        <p:spPr/>
        <p:txBody>
          <a:bodyPr/>
          <a:lstStyle/>
          <a:p>
            <a:fld id="{2E671E90-3A17-47B3-8C57-E6B1A9184234}" type="slidenum">
              <a:rPr lang="es-ES" smtClean="0"/>
              <a:t>8</a:t>
            </a:fld>
            <a:endParaRPr lang="es-ES"/>
          </a:p>
        </p:txBody>
      </p:sp>
    </p:spTree>
    <p:extLst>
      <p:ext uri="{BB962C8B-B14F-4D97-AF65-F5344CB8AC3E}">
        <p14:creationId xmlns:p14="http://schemas.microsoft.com/office/powerpoint/2010/main" val="58050401"/>
      </p:ext>
    </p:extLst>
  </p:cSld>
  <p:clrMapOvr>
    <a:masterClrMapping/>
  </p:clrMapOvr>
  <p:transition spd="slow">
    <p:wipe dir="r"/>
  </p:transition>
</p:sld>
</file>

<file path=ppt/tags/tag1.xml><?xml version="1.0" encoding="utf-8"?>
<p:tagLst xmlns:a="http://schemas.openxmlformats.org/drawingml/2006/main" xmlns:r="http://schemas.openxmlformats.org/officeDocument/2006/relationships" xmlns:p="http://schemas.openxmlformats.org/presentationml/2006/main">
  <p:tag name="TIMING" val="|17"/>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18326</TotalTime>
  <Words>5055</Words>
  <Application>Microsoft Macintosh PowerPoint</Application>
  <PresentationFormat>On-screen Show (4:3)</PresentationFormat>
  <Paragraphs>442</Paragraphs>
  <Slides>33</Slides>
  <Notes>32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33</vt:i4>
      </vt:variant>
    </vt:vector>
  </HeadingPairs>
  <TitlesOfParts>
    <vt:vector size="41" baseType="lpstr">
      <vt:lpstr>ＭＳ Ｐゴシック</vt:lpstr>
      <vt:lpstr>Arial</vt:lpstr>
      <vt:lpstr>Baskerville</vt:lpstr>
      <vt:lpstr>Calibri</vt:lpstr>
      <vt:lpstr>Courier New</vt:lpstr>
      <vt:lpstr>Lucida Calligraphy</vt:lpstr>
      <vt:lpstr>Times New Roman</vt:lpstr>
      <vt:lpstr>Tema de Office</vt:lpstr>
      <vt:lpstr>Class 2: Racialised natures</vt:lpstr>
      <vt:lpstr>This class</vt:lpstr>
      <vt:lpstr>Activity 1.  Racism and environmental degradation</vt:lpstr>
      <vt:lpstr>PowerPoint Presentation</vt:lpstr>
      <vt:lpstr>Decisions of a man in a seat of power</vt:lpstr>
      <vt:lpstr>Park neglect and racial discrimination</vt:lpstr>
      <vt:lpstr>Changes in gang culture and US racial politics</vt:lpstr>
      <vt:lpstr>PowerPoint Presentation</vt:lpstr>
      <vt:lpstr>Argument 1</vt:lpstr>
      <vt:lpstr>Environmental racism</vt:lpstr>
      <vt:lpstr>   Environmental racism: The Term</vt:lpstr>
      <vt:lpstr>Environmental racism: example</vt:lpstr>
      <vt:lpstr>Environmental racism: definitions</vt:lpstr>
      <vt:lpstr>Environmental justice</vt:lpstr>
      <vt:lpstr>First, not only race</vt:lpstr>
      <vt:lpstr>Gender: women and climate change  (https://www.un.org/en/chronicle/article/womenin-shadow-climate-change)  </vt:lpstr>
      <vt:lpstr>EJ: distributive dimension</vt:lpstr>
      <vt:lpstr>Distributive EJ at national level</vt:lpstr>
      <vt:lpstr>International dimension of EJ (distributive)</vt:lpstr>
      <vt:lpstr>Distributive EJ: international dimension</vt:lpstr>
      <vt:lpstr>Distributive EJ: uneven goods</vt:lpstr>
      <vt:lpstr>EJ: participation dimension</vt:lpstr>
      <vt:lpstr>EJ: Recognition</vt:lpstr>
      <vt:lpstr>Environmental justice and racism</vt:lpstr>
      <vt:lpstr>Activity 5: Watch those two videos</vt:lpstr>
      <vt:lpstr>Naomi Klein</vt:lpstr>
      <vt:lpstr>Activity</vt:lpstr>
      <vt:lpstr>Othering (Oxford English Dictionary)</vt:lpstr>
      <vt:lpstr>Othering (Gabriel, 2012)</vt:lpstr>
      <vt:lpstr>Othering and environmental justice</vt:lpstr>
      <vt:lpstr>Argument 2</vt:lpstr>
      <vt:lpstr>Take-away points</vt:lpstr>
      <vt:lpstr>Debate!  Is it equally ok to be any of those two? </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UPF</dc:creator>
  <cp:lastModifiedBy>cz</cp:lastModifiedBy>
  <cp:revision>899</cp:revision>
  <cp:lastPrinted>2020-12-07T12:03:03Z</cp:lastPrinted>
  <dcterms:created xsi:type="dcterms:W3CDTF">2017-09-15T14:04:52Z</dcterms:created>
  <dcterms:modified xsi:type="dcterms:W3CDTF">2020-12-07T18:41:17Z</dcterms:modified>
</cp:coreProperties>
</file>