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8" r:id="rId6"/>
    <p:sldId id="277" r:id="rId7"/>
    <p:sldId id="267" r:id="rId8"/>
    <p:sldId id="260" r:id="rId9"/>
    <p:sldId id="268" r:id="rId10"/>
    <p:sldId id="265" r:id="rId11"/>
    <p:sldId id="269" r:id="rId12"/>
    <p:sldId id="270" r:id="rId13"/>
    <p:sldId id="261" r:id="rId14"/>
    <p:sldId id="262" r:id="rId15"/>
    <p:sldId id="263" r:id="rId16"/>
    <p:sldId id="272" r:id="rId17"/>
    <p:sldId id="276" r:id="rId18"/>
    <p:sldId id="271" r:id="rId19"/>
    <p:sldId id="264" r:id="rId20"/>
    <p:sldId id="273" r:id="rId21"/>
    <p:sldId id="274" r:id="rId22"/>
    <p:sldId id="275" r:id="rId23"/>
    <p:sldId id="266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55C9307-4C38-4FBA-B757-90C5035FD1E3}" type="datetimeFigureOut">
              <a:rPr lang="cs-CZ" smtClean="0"/>
              <a:pPr/>
              <a:t>10.12.2020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9307-4C38-4FBA-B757-90C5035FD1E3}" type="datetimeFigureOut">
              <a:rPr lang="cs-CZ" smtClean="0"/>
              <a:pPr/>
              <a:t>10.12.2020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9307-4C38-4FBA-B757-90C5035FD1E3}" type="datetimeFigureOut">
              <a:rPr lang="cs-CZ" smtClean="0"/>
              <a:pPr/>
              <a:t>10.12.2020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55C9307-4C38-4FBA-B757-90C5035FD1E3}" type="datetimeFigureOut">
              <a:rPr lang="cs-CZ" smtClean="0"/>
              <a:pPr/>
              <a:t>10.12.2020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55C9307-4C38-4FBA-B757-90C5035FD1E3}" type="datetimeFigureOut">
              <a:rPr lang="cs-CZ" smtClean="0"/>
              <a:pPr/>
              <a:t>10.12.2020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9307-4C38-4FBA-B757-90C5035FD1E3}" type="datetimeFigureOut">
              <a:rPr lang="cs-CZ" smtClean="0"/>
              <a:pPr/>
              <a:t>10.12.2020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9307-4C38-4FBA-B757-90C5035FD1E3}" type="datetimeFigureOut">
              <a:rPr lang="cs-CZ" smtClean="0"/>
              <a:pPr/>
              <a:t>10.12.2020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5C9307-4C38-4FBA-B757-90C5035FD1E3}" type="datetimeFigureOut">
              <a:rPr lang="cs-CZ" smtClean="0"/>
              <a:pPr/>
              <a:t>10.12.2020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9307-4C38-4FBA-B757-90C5035FD1E3}" type="datetimeFigureOut">
              <a:rPr lang="cs-CZ" smtClean="0"/>
              <a:pPr/>
              <a:t>10.12.2020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55C9307-4C38-4FBA-B757-90C5035FD1E3}" type="datetimeFigureOut">
              <a:rPr lang="cs-CZ" smtClean="0"/>
              <a:pPr/>
              <a:t>10.12.2020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5C9307-4C38-4FBA-B757-90C5035FD1E3}" type="datetimeFigureOut">
              <a:rPr lang="cs-CZ" smtClean="0"/>
              <a:pPr/>
              <a:t>10.12.2020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55C9307-4C38-4FBA-B757-90C5035FD1E3}" type="datetimeFigureOut">
              <a:rPr lang="cs-CZ" smtClean="0"/>
              <a:pPr/>
              <a:t>10.12.2020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Evropská obrana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Prosinec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2946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Helsinki</a:t>
            </a:r>
            <a:r>
              <a:rPr lang="cs-CZ" dirty="0" smtClean="0"/>
              <a:t> </a:t>
            </a:r>
            <a:r>
              <a:rPr lang="cs-CZ" dirty="0" err="1" smtClean="0"/>
              <a:t>Headline</a:t>
            </a:r>
            <a:r>
              <a:rPr lang="cs-CZ" dirty="0" smtClean="0"/>
              <a:t> </a:t>
            </a:r>
            <a:r>
              <a:rPr lang="cs-CZ" dirty="0" err="1" smtClean="0"/>
              <a:t>goals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Na summitu v Helsinkách 1999 konkretizována podoba EBOP</a:t>
            </a:r>
          </a:p>
          <a:p>
            <a:r>
              <a:rPr lang="cs-CZ" dirty="0" smtClean="0"/>
              <a:t>Stanoveno pro rok 2003</a:t>
            </a:r>
          </a:p>
          <a:p>
            <a:r>
              <a:rPr lang="cs-CZ" dirty="0" smtClean="0"/>
              <a:t>Síly rychlé reakce o velikosti 50-60 tisíc, </a:t>
            </a:r>
            <a:r>
              <a:rPr lang="cs-CZ" dirty="0" err="1" smtClean="0"/>
              <a:t>vyslatelné</a:t>
            </a:r>
            <a:r>
              <a:rPr lang="cs-CZ" dirty="0" smtClean="0"/>
              <a:t> do 60 dnů a udržitelné po jeden rok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6682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Aktéři obranné politiky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Hlavním aktérem Rada pro vnější vztahy</a:t>
            </a:r>
          </a:p>
          <a:p>
            <a:r>
              <a:rPr lang="cs-CZ" dirty="0" smtClean="0"/>
              <a:t>Důležitá role COPS, který zajišťuje pravidelný kontakt (většinou 2x týdně)</a:t>
            </a:r>
          </a:p>
          <a:p>
            <a:r>
              <a:rPr lang="cs-CZ" dirty="0" smtClean="0"/>
              <a:t>Vojenskou odbornost zajišťuje Vojenský výbor evropské unie složený z náčelníků generálních štábů</a:t>
            </a:r>
          </a:p>
          <a:p>
            <a:r>
              <a:rPr lang="cs-CZ" dirty="0" smtClean="0"/>
              <a:t>Výbor pro civilní aspekty řešení krizí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Evropská obranná agentura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Vznik 2006</a:t>
            </a:r>
          </a:p>
          <a:p>
            <a:r>
              <a:rPr lang="cs-CZ" dirty="0" smtClean="0"/>
              <a:t>Rozvoj obranného potenciálu</a:t>
            </a:r>
          </a:p>
          <a:p>
            <a:r>
              <a:rPr lang="cs-CZ" dirty="0" smtClean="0"/>
              <a:t>Snaha o spolupráci ve vyzbrojování</a:t>
            </a:r>
          </a:p>
          <a:p>
            <a:r>
              <a:rPr lang="cs-CZ" dirty="0" smtClean="0"/>
              <a:t>Fungování evropské </a:t>
            </a:r>
            <a:r>
              <a:rPr lang="cs-CZ" dirty="0" err="1" smtClean="0"/>
              <a:t>technolgické</a:t>
            </a:r>
            <a:r>
              <a:rPr lang="cs-CZ" dirty="0" smtClean="0"/>
              <a:t> a průmyslové základny a trhu s výzbrojí</a:t>
            </a:r>
          </a:p>
          <a:p>
            <a:r>
              <a:rPr lang="cs-CZ" dirty="0" smtClean="0"/>
              <a:t>Výzkum </a:t>
            </a:r>
            <a:r>
              <a:rPr lang="cs-CZ" smtClean="0"/>
              <a:t>a vývoj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EU jako bezpečnostní aktér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Malé mise  – 7.000 v Bosně je zatím nejvíc</a:t>
            </a:r>
          </a:p>
          <a:p>
            <a:r>
              <a:rPr lang="cs-CZ" dirty="0" smtClean="0"/>
              <a:t>Politický symbolismus X malý vojenský dopad </a:t>
            </a:r>
          </a:p>
          <a:p>
            <a:r>
              <a:rPr lang="cs-CZ" dirty="0" smtClean="0"/>
              <a:t>ARTEMIS v Kongu proti povstalcům </a:t>
            </a:r>
          </a:p>
          <a:p>
            <a:r>
              <a:rPr lang="cs-CZ" dirty="0" smtClean="0"/>
              <a:t>Námořní mise proti pirátům v Somálsku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1019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Profil mise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Podstatou civilní</a:t>
            </a:r>
          </a:p>
          <a:p>
            <a:r>
              <a:rPr lang="cs-CZ" dirty="0" smtClean="0"/>
              <a:t>Malá</a:t>
            </a:r>
          </a:p>
          <a:p>
            <a:r>
              <a:rPr lang="cs-CZ" dirty="0" smtClean="0"/>
              <a:t>Strategicky nerelevantní </a:t>
            </a:r>
          </a:p>
          <a:p>
            <a:r>
              <a:rPr lang="cs-CZ" dirty="0" smtClean="0"/>
              <a:t>Různé typy stabilizace, rekonstrukce and </a:t>
            </a:r>
            <a:r>
              <a:rPr lang="cs-CZ" dirty="0" err="1" smtClean="0"/>
              <a:t>nation-building</a:t>
            </a:r>
            <a:endParaRPr lang="cs-CZ" dirty="0" smtClean="0"/>
          </a:p>
          <a:p>
            <a:r>
              <a:rPr lang="cs-CZ" dirty="0" smtClean="0"/>
              <a:t>„</a:t>
            </a:r>
            <a:r>
              <a:rPr lang="cs-CZ" dirty="0" err="1" smtClean="0"/>
              <a:t>Civilian</a:t>
            </a:r>
            <a:r>
              <a:rPr lang="cs-CZ" dirty="0" smtClean="0"/>
              <a:t> </a:t>
            </a:r>
            <a:r>
              <a:rPr lang="cs-CZ" dirty="0" err="1" smtClean="0"/>
              <a:t>enablers</a:t>
            </a:r>
            <a:r>
              <a:rPr lang="cs-CZ" dirty="0" smtClean="0"/>
              <a:t>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5344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Výdaje na obranu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EU utrácí méně než polovinu rozpočtu USA</a:t>
            </a:r>
          </a:p>
          <a:p>
            <a:r>
              <a:rPr lang="cs-CZ" dirty="0" smtClean="0"/>
              <a:t>US utrácí 5 procent HDP, EU28 1.5 </a:t>
            </a:r>
          </a:p>
          <a:p>
            <a:r>
              <a:rPr lang="cs-CZ" dirty="0" smtClean="0"/>
              <a:t>EU zahrnuje 8 z TOP20 vojenských </a:t>
            </a:r>
            <a:r>
              <a:rPr lang="cs-CZ" dirty="0" err="1" smtClean="0"/>
              <a:t>utracečů</a:t>
            </a:r>
            <a:r>
              <a:rPr lang="cs-CZ" dirty="0" smtClean="0"/>
              <a:t> ve světě </a:t>
            </a:r>
          </a:p>
          <a:p>
            <a:r>
              <a:rPr lang="cs-CZ" dirty="0" smtClean="0"/>
              <a:t>Tři země utrácejí 60 procent</a:t>
            </a:r>
          </a:p>
          <a:p>
            <a:r>
              <a:rPr lang="cs-CZ" dirty="0" smtClean="0"/>
              <a:t>Mnoho států free </a:t>
            </a:r>
            <a:r>
              <a:rPr lang="cs-CZ" dirty="0" err="1" smtClean="0"/>
              <a:t>riders</a:t>
            </a:r>
            <a:endParaRPr lang="cs-CZ" dirty="0" smtClean="0"/>
          </a:p>
          <a:p>
            <a:r>
              <a:rPr lang="cs-CZ" dirty="0" smtClean="0"/>
              <a:t>Dost </a:t>
            </a:r>
            <a:r>
              <a:rPr lang="cs-CZ" smtClean="0"/>
              <a:t>peněz promrháno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895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07" y="1052736"/>
            <a:ext cx="5874386" cy="4873625"/>
          </a:xfrm>
        </p:spPr>
      </p:pic>
    </p:spTree>
    <p:extLst>
      <p:ext uri="{BB962C8B-B14F-4D97-AF65-F5344CB8AC3E}">
        <p14:creationId xmlns:p14="http://schemas.microsoft.com/office/powerpoint/2010/main" val="697053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4664"/>
            <a:ext cx="4485292" cy="6069161"/>
          </a:xfrm>
        </p:spPr>
      </p:pic>
    </p:spTree>
    <p:extLst>
      <p:ext uri="{BB962C8B-B14F-4D97-AF65-F5344CB8AC3E}">
        <p14:creationId xmlns:p14="http://schemas.microsoft.com/office/powerpoint/2010/main" val="1487383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6876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3087856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Battlegroups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Jednotky o velikosti 1500 mužů</a:t>
            </a:r>
          </a:p>
          <a:p>
            <a:r>
              <a:rPr lang="cs-CZ" dirty="0" smtClean="0"/>
              <a:t>Připraveny na nasazení do boje</a:t>
            </a:r>
            <a:endParaRPr lang="cs-CZ" dirty="0"/>
          </a:p>
          <a:p>
            <a:r>
              <a:rPr lang="cs-CZ" dirty="0" smtClean="0"/>
              <a:t>Úkoly omezeného rozsahu a intenzity</a:t>
            </a:r>
          </a:p>
          <a:p>
            <a:r>
              <a:rPr lang="cs-CZ" dirty="0" smtClean="0"/>
              <a:t>Ještě nevyslány </a:t>
            </a:r>
            <a:r>
              <a:rPr lang="cs-CZ" smtClean="0"/>
              <a:t>do boje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078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 a bezpečnost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Evropská integrace měla svou výraznou bezpečnostní dimenzi</a:t>
            </a:r>
          </a:p>
          <a:p>
            <a:r>
              <a:rPr lang="cs-CZ" dirty="0" smtClean="0"/>
              <a:t>Bezpečnost součástí suverenity – těžké integrovat </a:t>
            </a:r>
          </a:p>
          <a:p>
            <a:r>
              <a:rPr lang="cs-CZ" dirty="0" smtClean="0"/>
              <a:t>Bez bezpečnosti nebude nikdy evropská integrace dokončená</a:t>
            </a:r>
          </a:p>
        </p:txBody>
      </p:sp>
    </p:spTree>
    <p:extLst>
      <p:ext uri="{BB962C8B-B14F-4D97-AF65-F5344CB8AC3E}">
        <p14:creationId xmlns:p14="http://schemas.microsoft.com/office/powerpoint/2010/main" val="293435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Stálá strukturovaná </a:t>
            </a:r>
            <a:r>
              <a:rPr lang="cs-CZ" dirty="0"/>
              <a:t>spolupráce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PESCO</a:t>
            </a:r>
          </a:p>
          <a:p>
            <a:r>
              <a:rPr lang="cs-CZ" dirty="0" smtClean="0"/>
              <a:t>„Šípková Růženka“ Lisabonské smlouvy</a:t>
            </a:r>
          </a:p>
          <a:p>
            <a:r>
              <a:rPr lang="cs-CZ" dirty="0" smtClean="0"/>
              <a:t>Vytvořena v roce 2017</a:t>
            </a:r>
          </a:p>
          <a:p>
            <a:r>
              <a:rPr lang="cs-CZ" dirty="0" smtClean="0"/>
              <a:t>Charakter posílené spolupráce – VB, Irsko a Dánsko mimo</a:t>
            </a:r>
          </a:p>
          <a:p>
            <a:r>
              <a:rPr lang="cs-CZ" dirty="0" smtClean="0"/>
              <a:t>Spolupracovat</a:t>
            </a:r>
            <a:r>
              <a:rPr lang="cs-CZ" dirty="0"/>
              <a:t> </a:t>
            </a:r>
            <a:r>
              <a:rPr lang="cs-CZ" dirty="0" smtClean="0"/>
              <a:t>na</a:t>
            </a:r>
            <a:r>
              <a:rPr lang="cs-CZ" dirty="0"/>
              <a:t> </a:t>
            </a:r>
            <a:r>
              <a:rPr lang="cs-CZ" dirty="0" smtClean="0"/>
              <a:t>cílech </a:t>
            </a:r>
            <a:r>
              <a:rPr lang="cs-CZ" dirty="0"/>
              <a:t>tykajících se úrovně investičních výdajů na obranné vybavení</a:t>
            </a:r>
            <a:endParaRPr lang="cs-CZ" dirty="0" smtClean="0"/>
          </a:p>
          <a:p>
            <a:r>
              <a:rPr lang="cs-CZ" dirty="0" smtClean="0"/>
              <a:t>Posílení </a:t>
            </a:r>
            <a:r>
              <a:rPr lang="cs-CZ" dirty="0"/>
              <a:t>disponibility, interoperability, flexibility a schopnosti nasazení svých </a:t>
            </a:r>
            <a:r>
              <a:rPr lang="cs-CZ" dirty="0" smtClean="0"/>
              <a:t>sil</a:t>
            </a:r>
          </a:p>
          <a:p>
            <a:r>
              <a:rPr lang="cs-CZ" dirty="0" smtClean="0"/>
              <a:t>Založeno na různých iniciativách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5171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4664"/>
            <a:ext cx="3647054" cy="5778923"/>
          </a:xfrm>
        </p:spPr>
      </p:pic>
    </p:spTree>
    <p:extLst>
      <p:ext uri="{BB962C8B-B14F-4D97-AF65-F5344CB8AC3E}">
        <p14:creationId xmlns:p14="http://schemas.microsoft.com/office/powerpoint/2010/main" val="1377458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76672"/>
            <a:ext cx="4504130" cy="5785760"/>
          </a:xfrm>
        </p:spPr>
      </p:pic>
    </p:spTree>
    <p:extLst>
      <p:ext uri="{BB962C8B-B14F-4D97-AF65-F5344CB8AC3E}">
        <p14:creationId xmlns:p14="http://schemas.microsoft.com/office/powerpoint/2010/main" val="1897968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Idea evropské armády?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Poprvé v 50. letech</a:t>
            </a:r>
          </a:p>
          <a:p>
            <a:r>
              <a:rPr lang="cs-CZ" dirty="0" smtClean="0"/>
              <a:t>Po rozpadu SSSR chybí pocit vnější hrozby</a:t>
            </a:r>
          </a:p>
          <a:p>
            <a:r>
              <a:rPr lang="cs-CZ" dirty="0" smtClean="0"/>
              <a:t>Problém koordinace jednotlivých států</a:t>
            </a:r>
          </a:p>
          <a:p>
            <a:r>
              <a:rPr lang="cs-CZ" dirty="0" smtClean="0"/>
              <a:t>Podporováno některými státníky – Merkelová, </a:t>
            </a:r>
            <a:r>
              <a:rPr lang="cs-CZ" dirty="0" err="1" smtClean="0"/>
              <a:t>Sikorski</a:t>
            </a:r>
            <a:endParaRPr lang="cs-CZ" dirty="0" smtClean="0"/>
          </a:p>
          <a:p>
            <a:r>
              <a:rPr lang="cs-CZ" dirty="0" smtClean="0"/>
              <a:t>Naposledy o ní hovořil </a:t>
            </a:r>
            <a:r>
              <a:rPr lang="cs-CZ" dirty="0" err="1" smtClean="0"/>
              <a:t>Juncker</a:t>
            </a:r>
            <a:endParaRPr lang="cs-CZ" dirty="0" smtClean="0"/>
          </a:p>
          <a:p>
            <a:r>
              <a:rPr lang="cs-CZ" dirty="0" smtClean="0"/>
              <a:t>Jak by fungovala? Byly by se členské státy schopné shodnout?</a:t>
            </a:r>
          </a:p>
          <a:p>
            <a:r>
              <a:rPr lang="cs-CZ" dirty="0" smtClean="0"/>
              <a:t>Výhody? – jednotná výzbroj, jednotný výcvik, zrychlení procedur, zjednodušení </a:t>
            </a:r>
            <a:r>
              <a:rPr lang="cs-CZ" smtClean="0"/>
              <a:t>transatlantické vazby</a:t>
            </a:r>
          </a:p>
        </p:txBody>
      </p:sp>
    </p:spTree>
    <p:extLst>
      <p:ext uri="{BB962C8B-B14F-4D97-AF65-F5344CB8AC3E}">
        <p14:creationId xmlns:p14="http://schemas.microsoft.com/office/powerpoint/2010/main" val="690813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Evropa po studené válce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Během SV NATO odstranilo bezpečnostní autonomii Evropy</a:t>
            </a:r>
          </a:p>
          <a:p>
            <a:r>
              <a:rPr lang="cs-CZ" dirty="0" smtClean="0"/>
              <a:t>EU není bezpečnostní aktér</a:t>
            </a:r>
          </a:p>
          <a:p>
            <a:r>
              <a:rPr lang="cs-CZ" dirty="0" smtClean="0"/>
              <a:t>Region EU není dnes tak důležitý, USA se obracejí do jiných regionů </a:t>
            </a:r>
          </a:p>
          <a:p>
            <a:r>
              <a:rPr lang="cs-CZ" dirty="0" smtClean="0"/>
              <a:t>Role ZEU? </a:t>
            </a:r>
          </a:p>
        </p:txBody>
      </p:sp>
    </p:spTree>
    <p:extLst>
      <p:ext uri="{BB962C8B-B14F-4D97-AF65-F5344CB8AC3E}">
        <p14:creationId xmlns:p14="http://schemas.microsoft.com/office/powerpoint/2010/main" val="2329564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 a NATO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NATO tvoří základ evropské obrany i po studené válce</a:t>
            </a:r>
          </a:p>
          <a:p>
            <a:r>
              <a:rPr lang="cs-CZ" dirty="0" smtClean="0"/>
              <a:t>Armády států EU  – statické, masová mobilizace, artilérie a tanky  </a:t>
            </a:r>
          </a:p>
          <a:p>
            <a:r>
              <a:rPr lang="cs-CZ" dirty="0" smtClean="0"/>
              <a:t>US </a:t>
            </a:r>
            <a:r>
              <a:rPr lang="cs-CZ" dirty="0" err="1" smtClean="0"/>
              <a:t>army</a:t>
            </a:r>
            <a:r>
              <a:rPr lang="cs-CZ" dirty="0" smtClean="0"/>
              <a:t> – mobilita, schopnost fungovat na dálku, sofistikovaná mobilita, super zbraně </a:t>
            </a:r>
          </a:p>
          <a:p>
            <a:r>
              <a:rPr lang="cs-CZ" dirty="0" smtClean="0"/>
              <a:t>EU trpí „</a:t>
            </a:r>
            <a:r>
              <a:rPr lang="cs-CZ" dirty="0" err="1" smtClean="0"/>
              <a:t>capabilities</a:t>
            </a:r>
            <a:r>
              <a:rPr lang="cs-CZ" dirty="0" smtClean="0"/>
              <a:t> gap“</a:t>
            </a:r>
          </a:p>
          <a:p>
            <a:r>
              <a:rPr lang="cs-CZ" dirty="0" smtClean="0"/>
              <a:t>Spor o vznik samostatného operačního centra pro Evropu </a:t>
            </a:r>
            <a:r>
              <a:rPr lang="cs-CZ" dirty="0" smtClean="0"/>
              <a:t>(dříve obavy </a:t>
            </a:r>
            <a:r>
              <a:rPr lang="cs-CZ" dirty="0" smtClean="0"/>
              <a:t>například z VB z odklonu)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9875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2%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Dlouhodobá snaha USA, aby členské státy NATO utrácely za obranu alespoň 2 procenta HDP</a:t>
            </a:r>
          </a:p>
          <a:p>
            <a:r>
              <a:rPr lang="cs-CZ" dirty="0" smtClean="0"/>
              <a:t>Nedaří se, evropský průměr v roce 2018 okolo 1,2%, což je méně než ve 2001 (1,4%)</a:t>
            </a:r>
          </a:p>
          <a:p>
            <a:r>
              <a:rPr lang="cs-CZ" dirty="0" err="1" smtClean="0"/>
              <a:t>Trump</a:t>
            </a:r>
            <a:r>
              <a:rPr lang="cs-CZ" dirty="0" smtClean="0"/>
              <a:t> v roce 2020 vyhrožoval stažením třetiny amerických vojáků z Německa (je jich tam 38.000)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5285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7809236" cy="4614548"/>
          </a:xfrm>
        </p:spPr>
      </p:pic>
    </p:spTree>
    <p:extLst>
      <p:ext uri="{BB962C8B-B14F-4D97-AF65-F5344CB8AC3E}">
        <p14:creationId xmlns:p14="http://schemas.microsoft.com/office/powerpoint/2010/main" val="693721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Založení SBOP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Reakce na neschopnost řešit Balkán</a:t>
            </a:r>
          </a:p>
          <a:p>
            <a:r>
              <a:rPr lang="cs-CZ" dirty="0" smtClean="0"/>
              <a:t>Reakce na absenci jiných než diplomatických nástrojů k řešení krizí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Petersbergské</a:t>
            </a:r>
            <a:r>
              <a:rPr lang="cs-CZ" dirty="0" smtClean="0"/>
              <a:t> úkoly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1992</a:t>
            </a:r>
          </a:p>
          <a:p>
            <a:r>
              <a:rPr lang="cs-CZ" dirty="0" smtClean="0"/>
              <a:t>Zodpovědnost EU ve světě</a:t>
            </a:r>
          </a:p>
          <a:p>
            <a:r>
              <a:rPr lang="cs-CZ" dirty="0" smtClean="0"/>
              <a:t>Humanitární</a:t>
            </a:r>
          </a:p>
          <a:p>
            <a:r>
              <a:rPr lang="cs-CZ" dirty="0" smtClean="0"/>
              <a:t>Budování míru</a:t>
            </a:r>
          </a:p>
          <a:p>
            <a:r>
              <a:rPr lang="cs-CZ" dirty="0" smtClean="0"/>
              <a:t>Řízení krizí </a:t>
            </a:r>
          </a:p>
        </p:txBody>
      </p:sp>
    </p:spTree>
    <p:extLst>
      <p:ext uri="{BB962C8B-B14F-4D97-AF65-F5344CB8AC3E}">
        <p14:creationId xmlns:p14="http://schemas.microsoft.com/office/powerpoint/2010/main" val="1307961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Představy o evropské obraně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Summit v </a:t>
            </a:r>
            <a:r>
              <a:rPr lang="cs-CZ" dirty="0" err="1" smtClean="0"/>
              <a:t>Saint</a:t>
            </a:r>
            <a:r>
              <a:rPr lang="cs-CZ" dirty="0" smtClean="0"/>
              <a:t> </a:t>
            </a:r>
            <a:r>
              <a:rPr lang="cs-CZ" dirty="0" err="1" smtClean="0"/>
              <a:t>Malo</a:t>
            </a:r>
            <a:r>
              <a:rPr lang="cs-CZ" dirty="0" smtClean="0"/>
              <a:t> 1998 – Blair – EU potřebuje vlastní kapacity</a:t>
            </a:r>
          </a:p>
          <a:p>
            <a:r>
              <a:rPr lang="cs-CZ" dirty="0" smtClean="0"/>
              <a:t>Berlin Plus 2003 – jak využívat prostředky NATO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1204</TotalTime>
  <Words>518</Words>
  <Application>Microsoft Office PowerPoint</Application>
  <PresentationFormat>Předvádění na obrazovce (4:3)</PresentationFormat>
  <Paragraphs>87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Century Schoolbook</vt:lpstr>
      <vt:lpstr>Wingdings</vt:lpstr>
      <vt:lpstr>Wingdings 2</vt:lpstr>
      <vt:lpstr>Arkýř</vt:lpstr>
      <vt:lpstr>Evropská obrana</vt:lpstr>
      <vt:lpstr>EU a bezpečnost</vt:lpstr>
      <vt:lpstr>Evropa po studené válce</vt:lpstr>
      <vt:lpstr>EU a NATO</vt:lpstr>
      <vt:lpstr>2%</vt:lpstr>
      <vt:lpstr>Prezentace aplikace PowerPoint</vt:lpstr>
      <vt:lpstr>Založení SBOP</vt:lpstr>
      <vt:lpstr>Petersbergské úkoly</vt:lpstr>
      <vt:lpstr>Představy o evropské obraně</vt:lpstr>
      <vt:lpstr>Helsinki Headline goals</vt:lpstr>
      <vt:lpstr>Aktéři obranné politiky</vt:lpstr>
      <vt:lpstr>Evropská obranná agentura</vt:lpstr>
      <vt:lpstr>EU jako bezpečnostní aktér</vt:lpstr>
      <vt:lpstr>Profil mise EU</vt:lpstr>
      <vt:lpstr>Výdaje na obranu EU</vt:lpstr>
      <vt:lpstr>Prezentace aplikace PowerPoint</vt:lpstr>
      <vt:lpstr>Prezentace aplikace PowerPoint</vt:lpstr>
      <vt:lpstr>Prezentace aplikace PowerPoint</vt:lpstr>
      <vt:lpstr>Battlegroups</vt:lpstr>
      <vt:lpstr>Stálá strukturovaná spolupráce</vt:lpstr>
      <vt:lpstr>Prezentace aplikace PowerPoint</vt:lpstr>
      <vt:lpstr>Prezentace aplikace PowerPoint</vt:lpstr>
      <vt:lpstr>Idea evropské armády?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ESDP</dc:title>
  <dc:creator>Martin</dc:creator>
  <cp:lastModifiedBy>Uzivatel</cp:lastModifiedBy>
  <cp:revision>32</cp:revision>
  <dcterms:created xsi:type="dcterms:W3CDTF">2014-03-09T22:29:37Z</dcterms:created>
  <dcterms:modified xsi:type="dcterms:W3CDTF">2020-12-10T08:35:20Z</dcterms:modified>
</cp:coreProperties>
</file>