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24"/>
  </p:notes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58" r:id="rId12"/>
    <p:sldId id="264" r:id="rId13"/>
    <p:sldId id="265" r:id="rId14"/>
    <p:sldId id="266" r:id="rId15"/>
    <p:sldId id="267" r:id="rId16"/>
    <p:sldId id="268" r:id="rId17"/>
    <p:sldId id="269" r:id="rId18"/>
    <p:sldId id="274" r:id="rId19"/>
    <p:sldId id="270" r:id="rId20"/>
    <p:sldId id="271" r:id="rId21"/>
    <p:sldId id="272" r:id="rId22"/>
    <p:sldId id="273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50CF89-29AF-41A2-BA31-AC6FAAC6D652}" v="1" dt="2020-10-15T12:18:21.993"/>
    <p1510:client id="{694F82CA-DF95-4205-B6F6-03C9D709CECB}" v="2" dt="2020-10-18T10:45:54.615"/>
    <p1510:client id="{F0CE7D08-893B-4049-B36E-677CD4CFE971}" v="1" dt="2020-10-15T16:50:21.971"/>
    <p1510:client id="{F5EB62E8-7E68-44D7-86BB-673BB0F6AB98}" v="60" dt="2020-10-15T12:19:51.8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ňa Kuderová" userId="S::502252@muni.cz::13cd40b3-7b4f-486a-99fd-e45ca873457f" providerId="AD" clId="Web-{694F82CA-DF95-4205-B6F6-03C9D709CECB}"/>
    <pc:docChg chg="addSld delSld">
      <pc:chgData name="Soňa Kuderová" userId="S::502252@muni.cz::13cd40b3-7b4f-486a-99fd-e45ca873457f" providerId="AD" clId="Web-{694F82CA-DF95-4205-B6F6-03C9D709CECB}" dt="2020-10-18T10:45:54.615" v="1"/>
      <pc:docMkLst>
        <pc:docMk/>
      </pc:docMkLst>
      <pc:sldChg chg="new del">
        <pc:chgData name="Soňa Kuderová" userId="S::502252@muni.cz::13cd40b3-7b4f-486a-99fd-e45ca873457f" providerId="AD" clId="Web-{694F82CA-DF95-4205-B6F6-03C9D709CECB}" dt="2020-10-18T10:45:54.615" v="1"/>
        <pc:sldMkLst>
          <pc:docMk/>
          <pc:sldMk cId="2018919549" sldId="27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63AEB8-09AF-46D1-A5FD-377415D3556D}" type="datetimeFigureOut">
              <a:rPr lang="en-US"/>
              <a:t>10/18/2020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77151-D81F-479C-B7C9-A5DFA2FD081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837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77151-D81F-479C-B7C9-A5DFA2FD0814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48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B169D2E-303F-40A8-B3AB-4A6A2C7B9AEE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2B1C64A-D859-4A42-B339-5CB0A4BC54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9D2E-303F-40A8-B3AB-4A6A2C7B9AEE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C64A-D859-4A42-B339-5CB0A4BC54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9D2E-303F-40A8-B3AB-4A6A2C7B9AEE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C64A-D859-4A42-B339-5CB0A4BC54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9D2E-303F-40A8-B3AB-4A6A2C7B9AEE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C64A-D859-4A42-B339-5CB0A4BC54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9D2E-303F-40A8-B3AB-4A6A2C7B9AEE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C64A-D859-4A42-B339-5CB0A4BC54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9D2E-303F-40A8-B3AB-4A6A2C7B9AEE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C64A-D859-4A42-B339-5CB0A4BC54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B169D2E-303F-40A8-B3AB-4A6A2C7B9AEE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B1C64A-D859-4A42-B339-5CB0A4BC54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B169D2E-303F-40A8-B3AB-4A6A2C7B9AEE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2B1C64A-D859-4A42-B339-5CB0A4BC54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9D2E-303F-40A8-B3AB-4A6A2C7B9AEE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C64A-D859-4A42-B339-5CB0A4BC54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9D2E-303F-40A8-B3AB-4A6A2C7B9AEE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C64A-D859-4A42-B339-5CB0A4BC54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9D2E-303F-40A8-B3AB-4A6A2C7B9AEE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1C64A-D859-4A42-B339-5CB0A4BC54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B169D2E-303F-40A8-B3AB-4A6A2C7B9AEE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2B1C64A-D859-4A42-B339-5CB0A4BC54E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Vnější vztahy Evropské unie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b="1"/>
              <a:t>Společná zahraniční a bezpečnostní politika</a:t>
            </a:r>
            <a:endParaRPr lang="en-US" b="1"/>
          </a:p>
          <a:p>
            <a:r>
              <a:rPr lang="cs-CZ"/>
              <a:t>Ondřej Mocek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Haagský summit 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1969</a:t>
            </a:r>
          </a:p>
          <a:p>
            <a:r>
              <a:rPr lang="cs-CZ"/>
              <a:t>Po krizovém období Společenství </a:t>
            </a:r>
            <a:endParaRPr lang="en-GB"/>
          </a:p>
          <a:p>
            <a:r>
              <a:rPr lang="cs-CZ"/>
              <a:t>Důležité setkání</a:t>
            </a:r>
            <a:r>
              <a:rPr lang="en-GB"/>
              <a:t>,</a:t>
            </a:r>
            <a:r>
              <a:rPr lang="cs-CZ"/>
              <a:t> změna směru integrace </a:t>
            </a:r>
            <a:endParaRPr lang="en-GB"/>
          </a:p>
          <a:p>
            <a:r>
              <a:rPr lang="cs-CZ"/>
              <a:t>Wernerův plán</a:t>
            </a:r>
            <a:r>
              <a:rPr lang="en-GB"/>
              <a:t>(</a:t>
            </a:r>
            <a:r>
              <a:rPr lang="cs-CZ"/>
              <a:t>měnová unie</a:t>
            </a:r>
            <a:r>
              <a:rPr lang="en-GB"/>
              <a:t>)</a:t>
            </a:r>
          </a:p>
          <a:p>
            <a:r>
              <a:rPr lang="en-GB" err="1"/>
              <a:t>Davignon</a:t>
            </a:r>
            <a:r>
              <a:rPr lang="cs-CZ" err="1"/>
              <a:t>ova</a:t>
            </a:r>
            <a:r>
              <a:rPr lang="cs-CZ"/>
              <a:t> zpráva </a:t>
            </a:r>
            <a:r>
              <a:rPr lang="en-GB"/>
              <a:t> (EP</a:t>
            </a:r>
            <a:r>
              <a:rPr lang="cs-CZ"/>
              <a:t>S</a:t>
            </a:r>
            <a:r>
              <a:rPr lang="en-GB"/>
              <a:t>)</a:t>
            </a:r>
          </a:p>
          <a:p>
            <a:endParaRPr lang="cs-CZ"/>
          </a:p>
          <a:p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/>
          </a:bodyPr>
          <a:lstStyle/>
          <a:p>
            <a:r>
              <a:rPr lang="cs-CZ"/>
              <a:t>Evropská politická spolupráce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824"/>
            <a:ext cx="6275040" cy="4525963"/>
          </a:xfrm>
        </p:spPr>
        <p:txBody>
          <a:bodyPr>
            <a:normAutofit/>
          </a:bodyPr>
          <a:lstStyle/>
          <a:p>
            <a:r>
              <a:rPr lang="en-GB" err="1"/>
              <a:t>Etien</a:t>
            </a:r>
            <a:r>
              <a:rPr lang="en-GB"/>
              <a:t> </a:t>
            </a:r>
            <a:r>
              <a:rPr lang="en-GB" err="1"/>
              <a:t>Davignon</a:t>
            </a:r>
            <a:r>
              <a:rPr lang="en-GB"/>
              <a:t> – </a:t>
            </a:r>
            <a:r>
              <a:rPr lang="cs-CZ"/>
              <a:t>komisař</a:t>
            </a:r>
          </a:p>
          <a:p>
            <a:r>
              <a:rPr lang="cs-CZ"/>
              <a:t>1970 – přijat obsah zprávy, byla založena EPS</a:t>
            </a:r>
          </a:p>
          <a:p>
            <a:r>
              <a:rPr lang="cs-CZ"/>
              <a:t>Mezivládní přístup</a:t>
            </a:r>
          </a:p>
          <a:p>
            <a:r>
              <a:rPr lang="cs-CZ"/>
              <a:t>Mimo struktury ES</a:t>
            </a:r>
          </a:p>
          <a:p>
            <a:r>
              <a:rPr lang="cs-CZ"/>
              <a:t>Rada ministrů (2 setkání za rok)</a:t>
            </a:r>
          </a:p>
          <a:p>
            <a:r>
              <a:rPr lang="cs-CZ"/>
              <a:t>Politický výbor / </a:t>
            </a:r>
            <a:r>
              <a:rPr lang="cs-CZ" err="1"/>
              <a:t>Political</a:t>
            </a:r>
            <a:r>
              <a:rPr lang="cs-CZ"/>
              <a:t> </a:t>
            </a:r>
            <a:r>
              <a:rPr lang="cs-CZ" err="1"/>
              <a:t>Commitee</a:t>
            </a:r>
            <a:r>
              <a:rPr lang="cs-CZ"/>
              <a:t> (</a:t>
            </a:r>
            <a:r>
              <a:rPr lang="cs-CZ" err="1"/>
              <a:t>PoCo</a:t>
            </a:r>
            <a:r>
              <a:rPr lang="cs-CZ"/>
              <a:t>) (nejméně 4x ročně))</a:t>
            </a:r>
          </a:p>
        </p:txBody>
      </p:sp>
      <p:pic>
        <p:nvPicPr>
          <p:cNvPr id="4" name="Obrázek 3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1916832"/>
            <a:ext cx="1777380" cy="177738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Změny v EPS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Paříž </a:t>
            </a:r>
            <a:r>
              <a:rPr lang="en-GB"/>
              <a:t>1972   </a:t>
            </a:r>
          </a:p>
          <a:p>
            <a:pPr lvl="1"/>
            <a:r>
              <a:rPr lang="cs-CZ"/>
              <a:t>Nejméně 4 setkání na ministerské úrovni</a:t>
            </a:r>
            <a:endParaRPr lang="en-GB"/>
          </a:p>
          <a:p>
            <a:pPr lvl="1"/>
            <a:r>
              <a:rPr lang="cs-CZ"/>
              <a:t>Udržovat spojení s ES</a:t>
            </a:r>
            <a:endParaRPr lang="en-GB"/>
          </a:p>
          <a:p>
            <a:r>
              <a:rPr lang="cs-CZ"/>
              <a:t>Kodaň</a:t>
            </a:r>
            <a:r>
              <a:rPr lang="en-GB"/>
              <a:t> 1973 – </a:t>
            </a:r>
            <a:r>
              <a:rPr lang="cs-CZ"/>
              <a:t>druhá</a:t>
            </a:r>
            <a:r>
              <a:rPr lang="en-GB"/>
              <a:t> </a:t>
            </a:r>
            <a:r>
              <a:rPr lang="en-GB" err="1"/>
              <a:t>Davignon</a:t>
            </a:r>
            <a:r>
              <a:rPr lang="cs-CZ" err="1"/>
              <a:t>ova</a:t>
            </a:r>
            <a:r>
              <a:rPr lang="cs-CZ"/>
              <a:t> zpráva</a:t>
            </a:r>
            <a:endParaRPr lang="en-GB"/>
          </a:p>
          <a:p>
            <a:pPr lvl="1"/>
            <a:r>
              <a:rPr lang="cs-CZ"/>
              <a:t>Evropská identita – zejména ve vztazích s USA a třetími zeměmi </a:t>
            </a:r>
            <a:endParaRPr lang="en-GB"/>
          </a:p>
          <a:p>
            <a:pPr lvl="1"/>
            <a:r>
              <a:rPr lang="cs-CZ"/>
              <a:t>Skupina evropských korespondentů</a:t>
            </a:r>
            <a:endParaRPr lang="en-GB"/>
          </a:p>
          <a:p>
            <a:pPr lvl="2"/>
            <a:r>
              <a:rPr lang="cs-CZ"/>
              <a:t>Komunikace mezi ministerstvy </a:t>
            </a:r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Jednotný evropský akt 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EPS včleněna do smluv </a:t>
            </a:r>
            <a:endParaRPr lang="en-GB"/>
          </a:p>
          <a:p>
            <a:r>
              <a:rPr lang="cs-CZ"/>
              <a:t>Pouze formální krok, EPS a ES bylo neformálně velmi spjaté </a:t>
            </a:r>
            <a:r>
              <a:rPr lang="en-GB"/>
              <a:t> </a:t>
            </a:r>
            <a:endParaRPr lang="cs-CZ"/>
          </a:p>
          <a:p>
            <a:r>
              <a:rPr lang="cs-CZ"/>
              <a:t>Hlavní úkol: Synchronizovat rozhodnutí </a:t>
            </a:r>
          </a:p>
          <a:p>
            <a:endParaRPr lang="cs-CZ"/>
          </a:p>
          <a:p>
            <a:r>
              <a:rPr lang="cs-CZ"/>
              <a:t>Pragmatická dimenze </a:t>
            </a:r>
          </a:p>
          <a:p>
            <a:r>
              <a:rPr lang="cs-CZ"/>
              <a:t>Vyloučeny kontroverzní otázky </a:t>
            </a:r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Maastrichtská smlouva 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Viditelná slabost EPS, zřejmá například během války v Jugoslávii, vedla k touze po zesílení/prohloubení společné zahraniční politiky </a:t>
            </a:r>
            <a:endParaRPr lang="en-GB"/>
          </a:p>
          <a:p>
            <a:r>
              <a:rPr lang="en-GB"/>
              <a:t>1993 </a:t>
            </a:r>
            <a:r>
              <a:rPr lang="cs-CZ"/>
              <a:t>byla založena Společná zahraniční a bezpečnostní politika (SZBP) jako druhý pilíř  EU </a:t>
            </a:r>
            <a:endParaRPr lang="en-GB"/>
          </a:p>
          <a:p>
            <a:endParaRPr lang="en-GB"/>
          </a:p>
          <a:p>
            <a:pPr>
              <a:buNone/>
            </a:pPr>
            <a:endParaRPr lang="en-US"/>
          </a:p>
          <a:p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www.euroskop.cz/gallery/53/16055-maastrichtsky_chr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707445"/>
            <a:ext cx="5436096" cy="6150555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3250704" cy="1066800"/>
          </a:xfrm>
        </p:spPr>
        <p:txBody>
          <a:bodyPr>
            <a:normAutofit fontScale="90000"/>
          </a:bodyPr>
          <a:lstStyle/>
          <a:p>
            <a:r>
              <a:rPr lang="cs-CZ"/>
              <a:t>Maastrichtský chrám </a:t>
            </a:r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Cíle SZBP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/>
              <a:t>ochrana společných hodnot, základních zájmů, nezávislosti a integrity EU v souladu se zásadami Charty OSN</a:t>
            </a:r>
          </a:p>
          <a:p>
            <a:r>
              <a:rPr lang="cs-CZ"/>
              <a:t>posilování bezpečnosti EU ve všech směrech</a:t>
            </a:r>
          </a:p>
          <a:p>
            <a:r>
              <a:rPr lang="cs-CZ"/>
              <a:t>zachování míru a posilování mezinárodní bezpečnosti v souladu se zásadami Charty OSN a Helsinského procesu</a:t>
            </a:r>
          </a:p>
          <a:p>
            <a:r>
              <a:rPr lang="cs-CZ"/>
              <a:t>podpora mezinárodní spolupráce</a:t>
            </a:r>
          </a:p>
          <a:p>
            <a:r>
              <a:rPr lang="cs-CZ"/>
              <a:t>rozvoj demokracie a právního státu a respektování lidských práv a základních svobod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Institucionální nastavení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/>
              <a:t>Koordinátor Evropská rada </a:t>
            </a:r>
            <a:endParaRPr lang="en-GB"/>
          </a:p>
          <a:p>
            <a:pPr lvl="1"/>
            <a:r>
              <a:rPr lang="cs-CZ"/>
              <a:t>Zásady a hlavní směry</a:t>
            </a:r>
          </a:p>
          <a:p>
            <a:pPr lvl="1"/>
            <a:endParaRPr lang="en-GB"/>
          </a:p>
          <a:p>
            <a:r>
              <a:rPr lang="cs-CZ"/>
              <a:t>Hlavní aktér Rady ministrů</a:t>
            </a:r>
            <a:endParaRPr lang="en-GB"/>
          </a:p>
          <a:p>
            <a:pPr lvl="1"/>
            <a:r>
              <a:rPr lang="cs-CZ"/>
              <a:t>Vykonavatel </a:t>
            </a:r>
            <a:endParaRPr lang="en-GB"/>
          </a:p>
          <a:p>
            <a:pPr lvl="1"/>
            <a:endParaRPr lang="en-GB"/>
          </a:p>
          <a:p>
            <a:r>
              <a:rPr lang="cs-CZ"/>
              <a:t>Politický výbor</a:t>
            </a:r>
            <a:endParaRPr lang="en-GB"/>
          </a:p>
          <a:p>
            <a:pPr lvl="1"/>
            <a:r>
              <a:rPr lang="cs-CZ"/>
              <a:t>Asistence Radě </a:t>
            </a:r>
          </a:p>
          <a:p>
            <a:endParaRPr lang="cs-CZ"/>
          </a:p>
          <a:p>
            <a:r>
              <a:rPr lang="cs-CZ"/>
              <a:t>Nástroje</a:t>
            </a:r>
          </a:p>
          <a:p>
            <a:pPr lvl="1"/>
            <a:r>
              <a:rPr lang="cs-CZ"/>
              <a:t>Společné pozice a společné akce</a:t>
            </a:r>
          </a:p>
          <a:p>
            <a:pPr lvl="1">
              <a:buNone/>
            </a:pPr>
            <a:endParaRPr lang="en-GB"/>
          </a:p>
          <a:p>
            <a:pPr lvl="1"/>
            <a:endParaRPr lang="cs-CZ"/>
          </a:p>
          <a:p>
            <a:pPr lvl="1">
              <a:buNone/>
            </a:pPr>
            <a:endParaRPr lang="cs-CZ"/>
          </a:p>
          <a:p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Amsterdamská smlouva 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/>
              <a:t>Společné strategie </a:t>
            </a:r>
            <a:endParaRPr lang="en-GB"/>
          </a:p>
          <a:p>
            <a:pPr lvl="1"/>
            <a:r>
              <a:rPr lang="cs-CZ"/>
              <a:t>Nový nástroj </a:t>
            </a:r>
            <a:endParaRPr lang="en-GB"/>
          </a:p>
          <a:p>
            <a:pPr lvl="1"/>
            <a:r>
              <a:rPr lang="cs-CZ"/>
              <a:t>Dlouhodobější přístup </a:t>
            </a:r>
            <a:endParaRPr lang="en-GB"/>
          </a:p>
          <a:p>
            <a:r>
              <a:rPr lang="cs-CZ"/>
              <a:t>Konstruktivní abstence</a:t>
            </a:r>
            <a:endParaRPr lang="en-GB"/>
          </a:p>
          <a:p>
            <a:pPr lvl="1"/>
            <a:r>
              <a:rPr lang="cs-CZ"/>
              <a:t>Umožňuje zdržet se hlasování v Radě, aniž by bylo blokováno jednomyslné rozhodnutí </a:t>
            </a:r>
            <a:endParaRPr lang="en-GB"/>
          </a:p>
          <a:p>
            <a:pPr lvl="1"/>
            <a:r>
              <a:rPr lang="cs-CZ"/>
              <a:t>Max 1/3 hlasů</a:t>
            </a:r>
            <a:endParaRPr lang="en-GB"/>
          </a:p>
          <a:p>
            <a:r>
              <a:rPr lang="cs-CZ"/>
              <a:t>Vysokým zmocněncem pro společnou zahraniční a bezpečnostní politiku</a:t>
            </a:r>
          </a:p>
          <a:p>
            <a:pPr lvl="1"/>
            <a:r>
              <a:rPr lang="cs-CZ"/>
              <a:t>Pan SZBP </a:t>
            </a:r>
            <a:endParaRPr lang="en-GB"/>
          </a:p>
          <a:p>
            <a:pPr lvl="1"/>
            <a:r>
              <a:rPr lang="cs-CZ"/>
              <a:t>Funkce spojena s generálním tajemníkem Rady </a:t>
            </a:r>
            <a:endParaRPr lang="en-GB"/>
          </a:p>
          <a:p>
            <a:pPr lvl="1">
              <a:buNone/>
            </a:pPr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news.bbc.co.uk/olmedia/300000/images/_302281_solana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97152"/>
            <a:ext cx="2857500" cy="17145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/>
              <a:t>Javier</a:t>
            </a:r>
            <a:r>
              <a:rPr lang="cs-CZ"/>
              <a:t> </a:t>
            </a:r>
            <a:r>
              <a:rPr lang="cs-CZ" err="1"/>
              <a:t>Solana</a:t>
            </a:r>
            <a:r>
              <a:rPr lang="cs-CZ"/>
              <a:t> </a:t>
            </a:r>
            <a:endParaRPr lang="en-GB"/>
          </a:p>
        </p:txBody>
      </p:sp>
      <p:pic>
        <p:nvPicPr>
          <p:cNvPr id="30722" name="Picture 2" descr="http://globalsolutions.org/files/public/images/javier%20solan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204864"/>
            <a:ext cx="5619750" cy="31623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První kroky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pPr indent="-255905"/>
            <a:r>
              <a:rPr lang="cs-CZ"/>
              <a:t>Situace v Evropě po WWII</a:t>
            </a:r>
            <a:endParaRPr lang="en-GB"/>
          </a:p>
          <a:p>
            <a:pPr indent="-255905"/>
            <a:r>
              <a:rPr lang="cs-CZ"/>
              <a:t>Bruselská smlouva</a:t>
            </a:r>
            <a:r>
              <a:rPr lang="en-GB"/>
              <a:t> 1948 </a:t>
            </a:r>
          </a:p>
          <a:p>
            <a:pPr marL="657860" lvl="1" indent="-246380"/>
            <a:r>
              <a:rPr lang="cs-CZ"/>
              <a:t>Belgie, Francie, Lucembursko, Nizozemí, Spojené království</a:t>
            </a:r>
            <a:endParaRPr lang="en-GB"/>
          </a:p>
          <a:p>
            <a:pPr marL="657860" lvl="1" indent="-246380"/>
            <a:r>
              <a:rPr lang="cs-CZ"/>
              <a:t>Obsahuje doložku o vzájemné obraně</a:t>
            </a:r>
            <a:endParaRPr lang="en-GB"/>
          </a:p>
          <a:p>
            <a:pPr marL="657860" lvl="1" indent="-246380"/>
            <a:r>
              <a:rPr lang="cs-CZ"/>
              <a:t>Strach</a:t>
            </a:r>
            <a:r>
              <a:rPr lang="en-GB"/>
              <a:t> </a:t>
            </a:r>
            <a:r>
              <a:rPr lang="cs-CZ"/>
              <a:t> z německé </a:t>
            </a:r>
            <a:r>
              <a:rPr lang="en-GB"/>
              <a:t>(</a:t>
            </a:r>
            <a:r>
              <a:rPr lang="cs-CZ"/>
              <a:t>a sovětské</a:t>
            </a:r>
            <a:r>
              <a:rPr lang="en-GB"/>
              <a:t>) </a:t>
            </a:r>
            <a:r>
              <a:rPr lang="cs-CZ"/>
              <a:t>agrese</a:t>
            </a:r>
          </a:p>
          <a:p>
            <a:pPr marL="657860" lvl="1" indent="-246380"/>
            <a:r>
              <a:rPr lang="cs-CZ"/>
              <a:t>Převrat v ČSR</a:t>
            </a:r>
            <a:endParaRPr lang="en-GB"/>
          </a:p>
          <a:p>
            <a:pPr marL="657860" lvl="1" indent="-246380">
              <a:buNone/>
            </a:pPr>
            <a:endParaRPr lang="en-GB"/>
          </a:p>
          <a:p>
            <a:pPr indent="-255905"/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/>
              <a:t>Plevenův</a:t>
            </a:r>
            <a:r>
              <a:rPr lang="cs-CZ"/>
              <a:t> plán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Pojmenováno po francouzském ministru zahraničí</a:t>
            </a:r>
            <a:endParaRPr lang="en-GB"/>
          </a:p>
          <a:p>
            <a:r>
              <a:rPr lang="cs-CZ"/>
              <a:t>Navržen</a:t>
            </a:r>
            <a:r>
              <a:rPr lang="en-GB"/>
              <a:t> 24</a:t>
            </a:r>
            <a:r>
              <a:rPr lang="cs-CZ"/>
              <a:t> října</a:t>
            </a:r>
            <a:r>
              <a:rPr lang="en-GB"/>
              <a:t> 1950</a:t>
            </a:r>
          </a:p>
          <a:p>
            <a:r>
              <a:rPr lang="cs-CZ"/>
              <a:t>Cíl – vytvořit jednu evropskou armádu pod jedním vedením</a:t>
            </a:r>
            <a:endParaRPr lang="en-GB"/>
          </a:p>
          <a:p>
            <a:r>
              <a:rPr lang="en-GB"/>
              <a:t>= </a:t>
            </a:r>
            <a:r>
              <a:rPr lang="cs-CZ"/>
              <a:t>nadnárodní evropská armáda</a:t>
            </a:r>
            <a:endParaRPr lang="en-GB"/>
          </a:p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Evropské obranné společenství</a:t>
            </a:r>
            <a:r>
              <a:rPr lang="en-GB"/>
              <a:t>(</a:t>
            </a:r>
            <a:r>
              <a:rPr lang="cs-CZ"/>
              <a:t>EOS</a:t>
            </a:r>
            <a:r>
              <a:rPr lang="en-GB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Založeno na </a:t>
            </a:r>
            <a:r>
              <a:rPr lang="cs-CZ" err="1"/>
              <a:t>Plevenově</a:t>
            </a:r>
            <a:r>
              <a:rPr lang="cs-CZ"/>
              <a:t> plánu</a:t>
            </a:r>
            <a:endParaRPr lang="en-GB"/>
          </a:p>
          <a:p>
            <a:r>
              <a:rPr lang="cs-CZ"/>
              <a:t>Odpověď na americkou výzvu o znovuvyzbrojení Západního Německa</a:t>
            </a:r>
            <a:endParaRPr lang="en-GB"/>
          </a:p>
          <a:p>
            <a:pPr lvl="1"/>
            <a:r>
              <a:rPr lang="cs-CZ"/>
              <a:t>Alternativa k navrhovanému přistoupení Německa do NATO</a:t>
            </a:r>
            <a:endParaRPr lang="en-GB"/>
          </a:p>
          <a:p>
            <a:r>
              <a:rPr lang="cs-CZ"/>
              <a:t>Západní Německo, Francie, Itálie, země Beneluxu</a:t>
            </a:r>
            <a:endParaRPr lang="en-GB"/>
          </a:p>
          <a:p>
            <a:r>
              <a:rPr lang="cs-CZ"/>
              <a:t>Smlouva byla podepsána 27. května 1952</a:t>
            </a:r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Evropské politické společenství (EPS)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Navrženo v roce </a:t>
            </a:r>
            <a:r>
              <a:rPr lang="en-GB"/>
              <a:t>1953</a:t>
            </a:r>
          </a:p>
          <a:p>
            <a:r>
              <a:rPr lang="cs-CZ"/>
              <a:t>Kombinovalo EOS a ESUO</a:t>
            </a:r>
            <a:endParaRPr lang="en-GB"/>
          </a:p>
          <a:p>
            <a:r>
              <a:rPr lang="cs-CZ"/>
              <a:t>Nadnárodní politické tělo </a:t>
            </a:r>
            <a:endParaRPr lang="en-GB"/>
          </a:p>
          <a:p>
            <a:r>
              <a:rPr lang="cs-CZ"/>
              <a:t>Vytvoření EPS spjato s vytvořením EOS</a:t>
            </a:r>
            <a:endParaRPr lang="en-GB"/>
          </a:p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Problémy s EOS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Nejasný význam některých slov ve smlouvě </a:t>
            </a:r>
            <a:r>
              <a:rPr lang="cs-CZ">
                <a:sym typeface="Wingdings" pitchFamily="2" charset="2"/>
              </a:rPr>
              <a:t> nejasná politická dimenze EOS</a:t>
            </a:r>
          </a:p>
          <a:p>
            <a:r>
              <a:rPr lang="cs-CZ"/>
              <a:t>Smrt Stalina 5 března 1953</a:t>
            </a:r>
            <a:endParaRPr lang="en-GB"/>
          </a:p>
          <a:p>
            <a:r>
              <a:rPr lang="cs-CZ"/>
              <a:t>Konec Korejské války </a:t>
            </a:r>
            <a:r>
              <a:rPr lang="en-GB"/>
              <a:t>27</a:t>
            </a:r>
            <a:r>
              <a:rPr lang="cs-CZ"/>
              <a:t> července</a:t>
            </a:r>
            <a:r>
              <a:rPr lang="en-GB"/>
              <a:t> 1953</a:t>
            </a:r>
          </a:p>
          <a:p>
            <a:r>
              <a:rPr lang="en-GB">
                <a:sym typeface="Wingdings" pitchFamily="2" charset="2"/>
              </a:rPr>
              <a:t> </a:t>
            </a:r>
            <a:r>
              <a:rPr lang="cs-CZ">
                <a:sym typeface="Wingdings" pitchFamily="2" charset="2"/>
              </a:rPr>
              <a:t>uvolnění napjetí v mezinárodních vztazích</a:t>
            </a:r>
            <a:r>
              <a:rPr lang="en-GB">
                <a:sym typeface="Wingdings" pitchFamily="2" charset="2"/>
              </a:rPr>
              <a:t> – </a:t>
            </a:r>
            <a:r>
              <a:rPr lang="cs-CZ">
                <a:sym typeface="Wingdings" pitchFamily="2" charset="2"/>
              </a:rPr>
              <a:t>menší tlak na podepsání</a:t>
            </a:r>
          </a:p>
          <a:p>
            <a:pPr>
              <a:buNone/>
            </a:pPr>
            <a:endParaRPr lang="en-GB">
              <a:sym typeface="Wingdings" pitchFamily="2" charset="2"/>
            </a:endParaRPr>
          </a:p>
          <a:p>
            <a:endParaRPr lang="cs-CZ"/>
          </a:p>
          <a:p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Selhání EOS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1954 – E</a:t>
            </a:r>
            <a:r>
              <a:rPr lang="cs-CZ"/>
              <a:t>OS</a:t>
            </a:r>
            <a:r>
              <a:rPr lang="en-GB"/>
              <a:t> </a:t>
            </a:r>
            <a:r>
              <a:rPr lang="cs-CZ"/>
              <a:t>byl ratifikován všemi státy krom Francie </a:t>
            </a:r>
          </a:p>
          <a:p>
            <a:r>
              <a:rPr lang="cs-CZ"/>
              <a:t>Francie se obávala ze ztráty vlastního vlivu v Evropské armádě</a:t>
            </a:r>
          </a:p>
          <a:p>
            <a:r>
              <a:rPr lang="cs-CZ"/>
              <a:t>Zločin 30 srpna</a:t>
            </a:r>
            <a:endParaRPr lang="en-GB"/>
          </a:p>
          <a:p>
            <a:r>
              <a:rPr lang="cs-CZ"/>
              <a:t>Francouzské národní shromáždění nezahrnulo EOS jako bod jednání</a:t>
            </a:r>
            <a:endParaRPr lang="en-GB"/>
          </a:p>
          <a:p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Západoevropská unie</a:t>
            </a:r>
            <a:r>
              <a:rPr lang="en-GB"/>
              <a:t>(</a:t>
            </a:r>
            <a:r>
              <a:rPr lang="cs-CZ"/>
              <a:t>Z</a:t>
            </a:r>
            <a:r>
              <a:rPr lang="en-GB"/>
              <a:t>EU</a:t>
            </a:r>
            <a:r>
              <a:rPr lang="cs-CZ"/>
              <a:t>, WEU</a:t>
            </a:r>
            <a:r>
              <a:rPr lang="en-GB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Iniciativa Velké Británie</a:t>
            </a:r>
            <a:r>
              <a:rPr lang="en-GB"/>
              <a:t>(Franc</a:t>
            </a:r>
            <a:r>
              <a:rPr lang="cs-CZ" err="1"/>
              <a:t>ie</a:t>
            </a:r>
            <a:r>
              <a:rPr lang="en-GB"/>
              <a:t> </a:t>
            </a:r>
            <a:r>
              <a:rPr lang="cs-CZ"/>
              <a:t>byla paralyzována</a:t>
            </a:r>
            <a:r>
              <a:rPr lang="en-GB"/>
              <a:t>)</a:t>
            </a:r>
          </a:p>
          <a:p>
            <a:r>
              <a:rPr lang="cs-CZ"/>
              <a:t>Pařížská konference </a:t>
            </a:r>
            <a:r>
              <a:rPr lang="en-GB"/>
              <a:t>1954</a:t>
            </a:r>
          </a:p>
          <a:p>
            <a:r>
              <a:rPr lang="cs-CZ"/>
              <a:t>Mezivládní paradigma</a:t>
            </a:r>
            <a:endParaRPr lang="en-GB"/>
          </a:p>
          <a:p>
            <a:r>
              <a:rPr lang="cs-CZ"/>
              <a:t>Smlouva </a:t>
            </a:r>
            <a:r>
              <a:rPr lang="en-GB"/>
              <a:t>WEU</a:t>
            </a:r>
            <a:r>
              <a:rPr lang="cs-CZ"/>
              <a:t> byla podepsána 2</a:t>
            </a:r>
            <a:r>
              <a:rPr lang="en-GB"/>
              <a:t>3</a:t>
            </a:r>
            <a:r>
              <a:rPr lang="cs-CZ"/>
              <a:t> října 1954</a:t>
            </a:r>
            <a:endParaRPr lang="en-GB"/>
          </a:p>
          <a:p>
            <a:r>
              <a:rPr lang="cs-CZ"/>
              <a:t>Transformace z Bruselského paktu na WEU + Německo a Itálie </a:t>
            </a:r>
          </a:p>
          <a:p>
            <a:endParaRPr lang="en-GB"/>
          </a:p>
          <a:p>
            <a:endParaRPr lang="en-GB"/>
          </a:p>
        </p:txBody>
      </p:sp>
      <p:pic>
        <p:nvPicPr>
          <p:cNvPr id="10242" name="Picture 2" descr="File:Flag of the Western European Uni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5085184"/>
            <a:ext cx="2232248" cy="14872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/>
              <a:t>Fouchetovy</a:t>
            </a:r>
            <a:r>
              <a:rPr lang="cs-CZ"/>
              <a:t> plány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/>
              <a:t>Francouzská iniciativa</a:t>
            </a:r>
            <a:r>
              <a:rPr lang="en-GB"/>
              <a:t> (de Gaulle)</a:t>
            </a:r>
          </a:p>
          <a:p>
            <a:r>
              <a:rPr lang="en-GB" err="1"/>
              <a:t>Fouchet</a:t>
            </a:r>
            <a:r>
              <a:rPr lang="cs-CZ" err="1"/>
              <a:t>ův</a:t>
            </a:r>
            <a:r>
              <a:rPr lang="en-GB"/>
              <a:t> pl</a:t>
            </a:r>
            <a:r>
              <a:rPr lang="cs-CZ"/>
              <a:t>á</a:t>
            </a:r>
            <a:r>
              <a:rPr lang="en-GB"/>
              <a:t>n I</a:t>
            </a:r>
            <a:r>
              <a:rPr lang="cs-CZ"/>
              <a:t> (1961)</a:t>
            </a:r>
            <a:endParaRPr lang="en-GB"/>
          </a:p>
          <a:p>
            <a:pPr lvl="1"/>
            <a:r>
              <a:rPr lang="cs-CZ"/>
              <a:t>Více časté setkávání ministrů zahraničních věcí</a:t>
            </a:r>
            <a:endParaRPr lang="en-GB"/>
          </a:p>
          <a:p>
            <a:pPr lvl="1"/>
            <a:r>
              <a:rPr lang="cs-CZ"/>
              <a:t>Více nezávislosti na NATO</a:t>
            </a:r>
            <a:endParaRPr lang="en-GB"/>
          </a:p>
          <a:p>
            <a:pPr lvl="1"/>
            <a:r>
              <a:rPr lang="cs-CZ"/>
              <a:t>Směřování k „politické unii“</a:t>
            </a:r>
            <a:endParaRPr lang="en-GB"/>
          </a:p>
          <a:p>
            <a:r>
              <a:rPr lang="en-GB" err="1"/>
              <a:t>Fouchet</a:t>
            </a:r>
            <a:r>
              <a:rPr lang="cs-CZ" err="1"/>
              <a:t>ův</a:t>
            </a:r>
            <a:r>
              <a:rPr lang="en-GB"/>
              <a:t> plan II</a:t>
            </a:r>
          </a:p>
          <a:p>
            <a:pPr lvl="1"/>
            <a:r>
              <a:rPr lang="cs-CZ"/>
              <a:t>Společná zahraniční politika v oblastech společného zájmu </a:t>
            </a:r>
            <a:endParaRPr lang="en-GB"/>
          </a:p>
          <a:p>
            <a:r>
              <a:rPr lang="cs-CZ"/>
              <a:t>Strach z francouzské dominance</a:t>
            </a:r>
            <a:endParaRPr lang="en-GB"/>
          </a:p>
          <a:p>
            <a:r>
              <a:rPr lang="cs-CZ"/>
              <a:t>Oba odmítnuty</a:t>
            </a:r>
            <a:endParaRPr lang="en-GB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791C05CFDF5ED47BC240D965D7579C7" ma:contentTypeVersion="5" ma:contentTypeDescription="Vytvoří nový dokument" ma:contentTypeScope="" ma:versionID="fc90772dd99e695d16dfbfd95deeac9d">
  <xsd:schema xmlns:xsd="http://www.w3.org/2001/XMLSchema" xmlns:xs="http://www.w3.org/2001/XMLSchema" xmlns:p="http://schemas.microsoft.com/office/2006/metadata/properties" xmlns:ns2="ec97901d-1c11-49ec-ad2e-0f1193156904" xmlns:ns3="5002a5db-5155-4e4a-a85c-4be2931ac7a3" targetNamespace="http://schemas.microsoft.com/office/2006/metadata/properties" ma:root="true" ma:fieldsID="686e062cb803bb97099ffca1cf47ad07" ns2:_="" ns3:_="">
    <xsd:import namespace="ec97901d-1c11-49ec-ad2e-0f1193156904"/>
    <xsd:import namespace="5002a5db-5155-4e4a-a85c-4be2931ac7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7901d-1c11-49ec-ad2e-0f11931569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02a5db-5155-4e4a-a85c-4be2931ac7a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4FDF89-1111-4035-A8E4-6637F016582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0CA7DF1-A8F6-4308-B9BC-22D120663D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298580-2208-466C-A718-B2DBC0F9894E}"/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Application>Microsoft Office PowerPoint</Application>
  <PresentationFormat>Předvádění na obrazovce (4:3)</PresentationFormat>
  <Slides>19</Slides>
  <Notes>1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Urbanistický</vt:lpstr>
      <vt:lpstr>Vnější vztahy Evropské unie</vt:lpstr>
      <vt:lpstr>První kroky</vt:lpstr>
      <vt:lpstr>Plevenův plán</vt:lpstr>
      <vt:lpstr>Evropské obranné společenství(EOS)</vt:lpstr>
      <vt:lpstr>Evropské politické společenství (EPS)</vt:lpstr>
      <vt:lpstr>Problémy s EOS</vt:lpstr>
      <vt:lpstr>Selhání EOS</vt:lpstr>
      <vt:lpstr>Západoevropská unie(ZEU, WEU)</vt:lpstr>
      <vt:lpstr>Fouchetovy plány</vt:lpstr>
      <vt:lpstr>Haagský summit </vt:lpstr>
      <vt:lpstr>Evropská politická spolupráce</vt:lpstr>
      <vt:lpstr>Změny v EPS</vt:lpstr>
      <vt:lpstr>Jednotný evropský akt </vt:lpstr>
      <vt:lpstr>Maastrichtská smlouva </vt:lpstr>
      <vt:lpstr>Maastrichtský chrám </vt:lpstr>
      <vt:lpstr>Cíle SZBP</vt:lpstr>
      <vt:lpstr>Institucionální nastavení</vt:lpstr>
      <vt:lpstr>Amsterdamská smlouva </vt:lpstr>
      <vt:lpstr>Javier Solana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Union as a global actor</dc:title>
  <dc:creator>Ondřej Mocek</dc:creator>
  <cp:revision>4</cp:revision>
  <dcterms:created xsi:type="dcterms:W3CDTF">2014-02-18T10:01:28Z</dcterms:created>
  <dcterms:modified xsi:type="dcterms:W3CDTF">2020-10-18T10:45:58Z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0x0101003791C05CFDF5ED47BC240D965D7579C7</vt:lpwstr>
  </property>
</Properties>
</file>