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4" r:id="rId2"/>
    <p:sldId id="262" r:id="rId3"/>
    <p:sldId id="269" r:id="rId4"/>
    <p:sldId id="258" r:id="rId5"/>
    <p:sldId id="270" r:id="rId6"/>
    <p:sldId id="259" r:id="rId7"/>
    <p:sldId id="260" r:id="rId8"/>
    <p:sldId id="265" r:id="rId9"/>
    <p:sldId id="271" r:id="rId10"/>
    <p:sldId id="266" r:id="rId11"/>
    <p:sldId id="285" r:id="rId12"/>
    <p:sldId id="277" r:id="rId13"/>
    <p:sldId id="281" r:id="rId14"/>
    <p:sldId id="267" r:id="rId15"/>
    <p:sldId id="261" r:id="rId16"/>
    <p:sldId id="273" r:id="rId17"/>
    <p:sldId id="274" r:id="rId18"/>
    <p:sldId id="340" r:id="rId19"/>
    <p:sldId id="341" r:id="rId20"/>
    <p:sldId id="342" r:id="rId21"/>
    <p:sldId id="282" r:id="rId22"/>
    <p:sldId id="283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0E3B32D3-6732-414B-9F97-FDF772BEBF66}">
          <p14:sldIdLst>
            <p14:sldId id="284"/>
            <p14:sldId id="262"/>
            <p14:sldId id="269"/>
            <p14:sldId id="258"/>
            <p14:sldId id="270"/>
            <p14:sldId id="259"/>
            <p14:sldId id="260"/>
            <p14:sldId id="265"/>
            <p14:sldId id="271"/>
            <p14:sldId id="266"/>
            <p14:sldId id="285"/>
            <p14:sldId id="277"/>
            <p14:sldId id="281"/>
            <p14:sldId id="267"/>
            <p14:sldId id="261"/>
            <p14:sldId id="273"/>
            <p14:sldId id="274"/>
            <p14:sldId id="340"/>
            <p14:sldId id="341"/>
            <p14:sldId id="342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8" autoAdjust="0"/>
  </p:normalViewPr>
  <p:slideViewPr>
    <p:cSldViewPr>
      <p:cViewPr varScale="1">
        <p:scale>
          <a:sx n="68" d="100"/>
          <a:sy n="68" d="100"/>
        </p:scale>
        <p:origin x="14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28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84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08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53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08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33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70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36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14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01C93-EF27-4663-A8D7-F8A921D39F62}" type="datetimeFigureOut">
              <a:rPr lang="cs-CZ" smtClean="0"/>
              <a:pPr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7AC44-AA3E-44B6-8634-79ABDE8A2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0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odnadpis 2"/>
          <p:cNvSpPr>
            <a:spLocks noGrp="1"/>
          </p:cNvSpPr>
          <p:nvPr>
            <p:ph type="subTitle" idx="1"/>
          </p:nvPr>
        </p:nvSpPr>
        <p:spPr>
          <a:xfrm>
            <a:off x="1331913" y="4437063"/>
            <a:ext cx="6400800" cy="18716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cs-CZ" sz="2400" dirty="0">
                <a:solidFill>
                  <a:schemeClr val="tx1"/>
                </a:solidFill>
                <a:cs typeface="Arial" panose="020B0604020202020204" pitchFamily="34" charset="0"/>
              </a:rPr>
              <a:t>Mgr. Eva Taterová, M.A., Ph.D.</a:t>
            </a:r>
          </a:p>
          <a:p>
            <a:pPr algn="l" eaLnBrk="1" hangingPunct="1"/>
            <a:r>
              <a:rPr lang="en-US" altLang="cs-CZ" sz="2400" i="1" dirty="0">
                <a:solidFill>
                  <a:schemeClr val="tx1"/>
                </a:solidFill>
                <a:cs typeface="Arial" panose="020B0604020202020204" pitchFamily="34" charset="0"/>
              </a:rPr>
              <a:t>Politics and Society in the Middle East</a:t>
            </a:r>
            <a:endParaRPr lang="cs-CZ" altLang="cs-CZ" sz="2400" dirty="0"/>
          </a:p>
        </p:txBody>
      </p:sp>
      <p:sp>
        <p:nvSpPr>
          <p:cNvPr id="6148" name="Nadpis 1"/>
          <p:cNvSpPr>
            <a:spLocks noGrp="1"/>
          </p:cNvSpPr>
          <p:nvPr>
            <p:ph type="ctrTitle"/>
          </p:nvPr>
        </p:nvSpPr>
        <p:spPr>
          <a:xfrm>
            <a:off x="417513" y="-315416"/>
            <a:ext cx="8229600" cy="14700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cap="all" dirty="0">
                <a:solidFill>
                  <a:schemeClr val="tx1"/>
                </a:solidFill>
              </a:rPr>
              <a:t>EU AND </a:t>
            </a:r>
            <a:r>
              <a:rPr altLang="cs-CZ" sz="4400" b="1" cap="all" dirty="0">
                <a:solidFill>
                  <a:schemeClr val="tx1"/>
                </a:solidFill>
              </a:rPr>
              <a:t>the Middle East</a:t>
            </a:r>
            <a:endParaRPr lang="cs-CZ" altLang="cs-CZ" sz="4400" b="1" cap="all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59" y="1289445"/>
            <a:ext cx="2376264" cy="24713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08" y="1322251"/>
            <a:ext cx="3282992" cy="21787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562" y="1331947"/>
            <a:ext cx="3503446" cy="21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80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UNION FOR MEDITERRANEAN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cs-CZ" sz="2400" dirty="0" err="1"/>
              <a:t>Follows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former</a:t>
            </a:r>
            <a:r>
              <a:rPr lang="cs-CZ" sz="2400" dirty="0"/>
              <a:t> Barcelona </a:t>
            </a:r>
            <a:r>
              <a:rPr lang="cs-CZ" sz="2400" dirty="0" err="1"/>
              <a:t>Process</a:t>
            </a:r>
            <a:r>
              <a:rPr lang="cs-CZ" sz="2400" dirty="0"/>
              <a:t> </a:t>
            </a:r>
            <a:r>
              <a:rPr lang="cs-CZ" sz="2400" dirty="0" err="1"/>
              <a:t>established</a:t>
            </a:r>
            <a:r>
              <a:rPr lang="cs-CZ" sz="2400" dirty="0"/>
              <a:t> in 1995.</a:t>
            </a:r>
          </a:p>
          <a:p>
            <a:endParaRPr lang="cs-CZ" sz="2400" dirty="0"/>
          </a:p>
          <a:p>
            <a:r>
              <a:rPr lang="cs-CZ" sz="2400" dirty="0" err="1"/>
              <a:t>Was</a:t>
            </a:r>
            <a:r>
              <a:rPr lang="cs-CZ" sz="2400" dirty="0"/>
              <a:t> </a:t>
            </a:r>
            <a:r>
              <a:rPr lang="cs-CZ" sz="2400" dirty="0" err="1"/>
              <a:t>created</a:t>
            </a:r>
            <a:r>
              <a:rPr lang="cs-CZ" sz="2400" dirty="0"/>
              <a:t> in 2008, idea </a:t>
            </a:r>
            <a:r>
              <a:rPr lang="cs-CZ" sz="2400" dirty="0" err="1"/>
              <a:t>of</a:t>
            </a:r>
            <a:r>
              <a:rPr lang="cs-CZ" sz="2400" dirty="0"/>
              <a:t> Nicolas Sarkozy –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should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</a:t>
            </a:r>
            <a:r>
              <a:rPr lang="cs-CZ" sz="2400" dirty="0" err="1"/>
              <a:t>been</a:t>
            </a:r>
            <a:r>
              <a:rPr lang="cs-CZ" sz="2400" dirty="0"/>
              <a:t> a much </a:t>
            </a:r>
            <a:r>
              <a:rPr lang="cs-CZ" sz="2400" dirty="0" err="1"/>
              <a:t>closer</a:t>
            </a:r>
            <a:r>
              <a:rPr lang="cs-CZ" sz="2400" dirty="0"/>
              <a:t> union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states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 err="1"/>
              <a:t>Turkey</a:t>
            </a:r>
            <a:r>
              <a:rPr lang="cs-CZ" sz="2400" dirty="0"/>
              <a:t> </a:t>
            </a:r>
            <a:r>
              <a:rPr lang="cs-CZ" sz="2400" dirty="0" err="1"/>
              <a:t>opposed</a:t>
            </a:r>
            <a:r>
              <a:rPr lang="cs-CZ" sz="2400" dirty="0"/>
              <a:t> – no </a:t>
            </a:r>
            <a:r>
              <a:rPr lang="cs-CZ" sz="2400" dirty="0" err="1"/>
              <a:t>alternative</a:t>
            </a:r>
            <a:r>
              <a:rPr lang="cs-CZ" sz="2400" dirty="0"/>
              <a:t> to EU </a:t>
            </a:r>
            <a:r>
              <a:rPr lang="cs-CZ" sz="2400" dirty="0" err="1"/>
              <a:t>membership</a:t>
            </a:r>
            <a:r>
              <a:rPr lang="cs-CZ" sz="2400" dirty="0"/>
              <a:t>.</a:t>
            </a:r>
          </a:p>
          <a:p>
            <a:endParaRPr lang="cs-CZ" sz="24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8951" y="1825625"/>
            <a:ext cx="4306365" cy="26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3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A4BA4-8263-4250-80F7-A5CAB517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UNION FOR MEDITERRANEAN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24DB5-7C20-4010-8226-B4FC022ADE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Contains EU countries, Maghreb and </a:t>
            </a:r>
            <a:r>
              <a:rPr lang="en-US" sz="2400" dirty="0" err="1"/>
              <a:t>Mashriq</a:t>
            </a:r>
            <a:r>
              <a:rPr lang="en-US" sz="2400" dirty="0"/>
              <a:t> countries, Bosna, Montenegro, Albania, and Mauritania.</a:t>
            </a:r>
          </a:p>
          <a:p>
            <a:endParaRPr lang="en-US" sz="2400" dirty="0"/>
          </a:p>
          <a:p>
            <a:r>
              <a:rPr lang="en-US" sz="2400" dirty="0"/>
              <a:t>Ambitious goals: cooperation in education, industry, science, transport, energy security, water resources, development </a:t>
            </a:r>
            <a:br>
              <a:rPr lang="en-US" sz="2400" dirty="0"/>
            </a:br>
            <a:r>
              <a:rPr lang="en-US" sz="2400" dirty="0"/>
              <a:t>of rural areas, and many others.</a:t>
            </a:r>
          </a:p>
          <a:p>
            <a:endParaRPr lang="en-US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9E7D10-8F54-4A04-9FA8-5B808ED3B8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09CBA7A-3A67-45AA-835F-AFA939433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344" y="1801609"/>
            <a:ext cx="4530102" cy="41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 AND MAGHREB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Countries that are important for EU countries as regards resources: </a:t>
            </a:r>
            <a:r>
              <a:rPr lang="en-US" sz="2400" dirty="0" err="1"/>
              <a:t>Lybian</a:t>
            </a:r>
            <a:r>
              <a:rPr lang="en-US" sz="2400" dirty="0"/>
              <a:t> oil (25% for Italy in 2009) and gas from Algeria (ITA 42%)</a:t>
            </a:r>
          </a:p>
          <a:p>
            <a:endParaRPr lang="en-US" sz="2400" dirty="0"/>
          </a:p>
          <a:p>
            <a:r>
              <a:rPr lang="en-US" sz="2400" dirty="0"/>
              <a:t>Cooperation in migration crisis.</a:t>
            </a:r>
          </a:p>
          <a:p>
            <a:endParaRPr lang="en-US" sz="2400" dirty="0"/>
          </a:p>
          <a:p>
            <a:r>
              <a:rPr lang="en-US" sz="2400" dirty="0"/>
              <a:t>Cooperation on terrorism – </a:t>
            </a:r>
            <a:r>
              <a:rPr lang="en-US" sz="2400" dirty="0" err="1"/>
              <a:t>potentialy</a:t>
            </a:r>
            <a:r>
              <a:rPr lang="en-US" sz="2400" dirty="0"/>
              <a:t> problematic countries.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016" y="1825625"/>
            <a:ext cx="4325866" cy="28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9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 AND ARAB-ISRAELI CONFLICT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300" dirty="0"/>
              <a:t>EU </a:t>
            </a:r>
            <a:r>
              <a:rPr lang="cs-CZ" sz="2300" dirty="0" err="1"/>
              <a:t>supports</a:t>
            </a:r>
            <a:r>
              <a:rPr lang="cs-CZ" sz="2300" dirty="0"/>
              <a:t> </a:t>
            </a:r>
            <a:r>
              <a:rPr lang="cs-CZ" sz="2300" dirty="0" err="1"/>
              <a:t>the</a:t>
            </a:r>
            <a:r>
              <a:rPr lang="cs-CZ" sz="2300" dirty="0"/>
              <a:t> idea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two</a:t>
            </a:r>
            <a:r>
              <a:rPr lang="cs-CZ" sz="2300" dirty="0"/>
              <a:t> </a:t>
            </a:r>
            <a:r>
              <a:rPr lang="cs-CZ" sz="2300" dirty="0" err="1"/>
              <a:t>states</a:t>
            </a:r>
            <a:r>
              <a:rPr lang="cs-CZ" sz="2300" dirty="0"/>
              <a:t>.</a:t>
            </a:r>
          </a:p>
          <a:p>
            <a:endParaRPr lang="cs-CZ" sz="2300" dirty="0"/>
          </a:p>
          <a:p>
            <a:r>
              <a:rPr lang="cs-CZ" sz="2300" dirty="0" err="1"/>
              <a:t>Since</a:t>
            </a:r>
            <a:r>
              <a:rPr lang="cs-CZ" sz="2300" dirty="0"/>
              <a:t> 1967, most </a:t>
            </a:r>
            <a:r>
              <a:rPr lang="cs-CZ" sz="2300" dirty="0" err="1"/>
              <a:t>of</a:t>
            </a:r>
            <a:r>
              <a:rPr lang="cs-CZ" sz="2300" dirty="0"/>
              <a:t> western </a:t>
            </a:r>
            <a:r>
              <a:rPr lang="cs-CZ" sz="2300" dirty="0" err="1"/>
              <a:t>European</a:t>
            </a:r>
            <a:r>
              <a:rPr lang="cs-CZ" sz="2300" dirty="0"/>
              <a:t> </a:t>
            </a:r>
            <a:r>
              <a:rPr lang="cs-CZ" sz="2300" dirty="0" err="1"/>
              <a:t>countries</a:t>
            </a:r>
            <a:r>
              <a:rPr lang="cs-CZ" sz="2300" dirty="0"/>
              <a:t> </a:t>
            </a:r>
            <a:r>
              <a:rPr lang="cs-CZ" sz="2300" dirty="0" err="1"/>
              <a:t>rather</a:t>
            </a:r>
            <a:r>
              <a:rPr lang="cs-CZ" sz="2300" dirty="0"/>
              <a:t> support Arab </a:t>
            </a:r>
            <a:r>
              <a:rPr lang="cs-CZ" sz="2300" dirty="0" err="1"/>
              <a:t>side</a:t>
            </a:r>
            <a:r>
              <a:rPr lang="cs-CZ" sz="2300" dirty="0"/>
              <a:t>.</a:t>
            </a:r>
          </a:p>
          <a:p>
            <a:endParaRPr lang="cs-CZ" sz="2300" dirty="0"/>
          </a:p>
          <a:p>
            <a:r>
              <a:rPr lang="cs-CZ" sz="2300" dirty="0"/>
              <a:t>EU </a:t>
            </a:r>
            <a:r>
              <a:rPr lang="cs-CZ" sz="2300" dirty="0" err="1"/>
              <a:t>criticizes</a:t>
            </a:r>
            <a:r>
              <a:rPr lang="cs-CZ" sz="2300" dirty="0"/>
              <a:t> </a:t>
            </a:r>
            <a:r>
              <a:rPr lang="cs-CZ" sz="2300" dirty="0" err="1"/>
              <a:t>Israeli</a:t>
            </a:r>
            <a:r>
              <a:rPr lang="cs-CZ" sz="2300" dirty="0"/>
              <a:t> </a:t>
            </a:r>
            <a:r>
              <a:rPr lang="cs-CZ" sz="2300" dirty="0" err="1"/>
              <a:t>settlements</a:t>
            </a:r>
            <a:r>
              <a:rPr lang="cs-CZ" sz="2300" dirty="0"/>
              <a:t>.</a:t>
            </a:r>
          </a:p>
          <a:p>
            <a:endParaRPr lang="cs-CZ" sz="2300" dirty="0"/>
          </a:p>
          <a:p>
            <a:r>
              <a:rPr lang="cs-CZ" sz="2300" dirty="0"/>
              <a:t>EU part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the</a:t>
            </a:r>
            <a:r>
              <a:rPr lang="cs-CZ" sz="2300" dirty="0"/>
              <a:t> </a:t>
            </a:r>
            <a:r>
              <a:rPr lang="cs-CZ" sz="2300" dirty="0" err="1"/>
              <a:t>Quartet</a:t>
            </a:r>
            <a:r>
              <a:rPr lang="cs-CZ" sz="2300" dirty="0"/>
              <a:t> (</a:t>
            </a:r>
            <a:r>
              <a:rPr lang="cs-CZ" sz="2300" dirty="0" err="1"/>
              <a:t>together</a:t>
            </a:r>
            <a:r>
              <a:rPr lang="cs-CZ" sz="2300" dirty="0"/>
              <a:t> </a:t>
            </a:r>
            <a:r>
              <a:rPr lang="cs-CZ" sz="2300" dirty="0" err="1"/>
              <a:t>with</a:t>
            </a:r>
            <a:r>
              <a:rPr lang="cs-CZ" sz="2300" dirty="0"/>
              <a:t> U.S., </a:t>
            </a:r>
            <a:r>
              <a:rPr lang="cs-CZ" sz="2300" dirty="0" err="1"/>
              <a:t>Russia</a:t>
            </a:r>
            <a:r>
              <a:rPr lang="cs-CZ" sz="2300" dirty="0"/>
              <a:t> and UN).</a:t>
            </a:r>
          </a:p>
          <a:p>
            <a:endParaRPr lang="cs-CZ" sz="2300" dirty="0"/>
          </a:p>
          <a:p>
            <a:r>
              <a:rPr lang="cs-CZ" sz="2300" dirty="0" err="1"/>
              <a:t>Member</a:t>
            </a:r>
            <a:r>
              <a:rPr lang="cs-CZ" sz="2300" dirty="0"/>
              <a:t> </a:t>
            </a:r>
            <a:r>
              <a:rPr lang="cs-CZ" sz="2300" dirty="0" err="1"/>
              <a:t>states</a:t>
            </a:r>
            <a:r>
              <a:rPr lang="cs-CZ" sz="2300" dirty="0"/>
              <a:t> </a:t>
            </a:r>
            <a:r>
              <a:rPr lang="cs-CZ" sz="2300" dirty="0" err="1"/>
              <a:t>divided</a:t>
            </a:r>
            <a:r>
              <a:rPr lang="cs-CZ" sz="2300" dirty="0"/>
              <a:t> on </a:t>
            </a:r>
            <a:r>
              <a:rPr lang="cs-CZ" sz="2300" dirty="0" err="1"/>
              <a:t>recognition</a:t>
            </a:r>
            <a:r>
              <a:rPr lang="cs-CZ" sz="2300" dirty="0"/>
              <a:t>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Palestine</a:t>
            </a:r>
            <a:r>
              <a:rPr lang="cs-CZ" sz="2300" dirty="0"/>
              <a:t> (CZE </a:t>
            </a:r>
            <a:r>
              <a:rPr lang="cs-CZ" sz="2300" dirty="0" err="1"/>
              <a:t>against</a:t>
            </a:r>
            <a:r>
              <a:rPr lang="cs-CZ" sz="2300" dirty="0"/>
              <a:t>, </a:t>
            </a:r>
            <a:br>
              <a:rPr lang="cs-CZ" sz="2300" dirty="0"/>
            </a:br>
            <a:r>
              <a:rPr lang="cs-CZ" sz="2300" dirty="0"/>
              <a:t>UK and DE </a:t>
            </a:r>
            <a:r>
              <a:rPr lang="cs-CZ" sz="2300" dirty="0" err="1"/>
              <a:t>abstained</a:t>
            </a:r>
            <a:r>
              <a:rPr lang="cs-CZ" sz="23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8422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 AND THE ARAB SPRING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EU </a:t>
            </a:r>
            <a:r>
              <a:rPr lang="cs-CZ" sz="2800" dirty="0" err="1"/>
              <a:t>supports</a:t>
            </a:r>
            <a:r>
              <a:rPr lang="cs-CZ" sz="2800" dirty="0"/>
              <a:t> </a:t>
            </a:r>
            <a:r>
              <a:rPr lang="cs-CZ" sz="2800" dirty="0" err="1"/>
              <a:t>democratic</a:t>
            </a:r>
            <a:r>
              <a:rPr lang="cs-CZ" sz="2800" dirty="0"/>
              <a:t> </a:t>
            </a:r>
            <a:r>
              <a:rPr lang="cs-CZ" sz="2800" dirty="0" err="1"/>
              <a:t>changes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region.</a:t>
            </a:r>
          </a:p>
          <a:p>
            <a:endParaRPr lang="cs-CZ" sz="2800" dirty="0"/>
          </a:p>
          <a:p>
            <a:r>
              <a:rPr lang="cs-CZ" sz="2800" dirty="0" err="1"/>
              <a:t>Substantional</a:t>
            </a:r>
            <a:r>
              <a:rPr lang="cs-CZ" sz="2800" dirty="0"/>
              <a:t> </a:t>
            </a:r>
            <a:r>
              <a:rPr lang="cs-CZ" sz="2800" dirty="0" err="1"/>
              <a:t>amounts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money</a:t>
            </a:r>
            <a:r>
              <a:rPr lang="cs-CZ" sz="2800" dirty="0"/>
              <a:t> </a:t>
            </a:r>
            <a:r>
              <a:rPr lang="cs-CZ" sz="2800" dirty="0" err="1"/>
              <a:t>have</a:t>
            </a:r>
            <a:r>
              <a:rPr lang="cs-CZ" sz="2800" dirty="0"/>
              <a:t> </a:t>
            </a:r>
            <a:r>
              <a:rPr lang="cs-CZ" sz="2800" dirty="0" err="1"/>
              <a:t>been</a:t>
            </a:r>
            <a:r>
              <a:rPr lang="cs-CZ" sz="2800" dirty="0"/>
              <a:t> </a:t>
            </a:r>
            <a:r>
              <a:rPr lang="cs-CZ" sz="2800" dirty="0" err="1"/>
              <a:t>provided</a:t>
            </a:r>
            <a:r>
              <a:rPr lang="cs-CZ" sz="2800" dirty="0"/>
              <a:t> </a:t>
            </a:r>
            <a:r>
              <a:rPr lang="cs-CZ" sz="2800" dirty="0" err="1"/>
              <a:t>through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en-US" sz="2800" dirty="0"/>
              <a:t> Support to Partnership, Reform and Inclusive Growth Policy</a:t>
            </a:r>
            <a:r>
              <a:rPr lang="cs-CZ" sz="2800" dirty="0"/>
              <a:t> (SPRING).</a:t>
            </a:r>
          </a:p>
          <a:p>
            <a:endParaRPr lang="cs-CZ" sz="2800" dirty="0"/>
          </a:p>
          <a:p>
            <a:r>
              <a:rPr lang="cs-CZ" sz="2800" dirty="0" err="1"/>
              <a:t>Syria</a:t>
            </a:r>
            <a:r>
              <a:rPr lang="cs-CZ" sz="2800" dirty="0"/>
              <a:t> – EU </a:t>
            </a:r>
            <a:r>
              <a:rPr lang="cs-CZ" sz="2800" dirty="0" err="1"/>
              <a:t>was</a:t>
            </a:r>
            <a:r>
              <a:rPr lang="cs-CZ" sz="2800" dirty="0"/>
              <a:t> </a:t>
            </a:r>
            <a:r>
              <a:rPr lang="cs-CZ" sz="2800" dirty="0" err="1"/>
              <a:t>only</a:t>
            </a:r>
            <a:r>
              <a:rPr lang="cs-CZ" sz="2800" dirty="0"/>
              <a:t> </a:t>
            </a:r>
            <a:r>
              <a:rPr lang="cs-CZ" sz="2800" dirty="0" err="1"/>
              <a:t>able</a:t>
            </a:r>
            <a:r>
              <a:rPr lang="cs-CZ" sz="2800" dirty="0"/>
              <a:t> to </a:t>
            </a:r>
            <a:r>
              <a:rPr lang="cs-CZ" sz="2800" dirty="0" err="1"/>
              <a:t>agree</a:t>
            </a:r>
            <a:r>
              <a:rPr lang="cs-CZ" sz="2800" dirty="0"/>
              <a:t> on </a:t>
            </a:r>
            <a:r>
              <a:rPr lang="cs-CZ" sz="2800" dirty="0" err="1"/>
              <a:t>sanctions</a:t>
            </a:r>
            <a:r>
              <a:rPr lang="cs-CZ" sz="2800" dirty="0"/>
              <a:t> – </a:t>
            </a:r>
            <a:r>
              <a:rPr lang="cs-CZ" sz="2800" dirty="0" err="1"/>
              <a:t>lowest</a:t>
            </a:r>
            <a:r>
              <a:rPr lang="cs-CZ" sz="2800" dirty="0"/>
              <a:t> </a:t>
            </a:r>
            <a:r>
              <a:rPr lang="cs-CZ" sz="2800" dirty="0" err="1"/>
              <a:t>common</a:t>
            </a:r>
            <a:r>
              <a:rPr lang="cs-CZ" sz="2800" dirty="0"/>
              <a:t> </a:t>
            </a:r>
            <a:r>
              <a:rPr lang="cs-CZ" sz="2800" dirty="0" err="1"/>
              <a:t>denominator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757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 AND MIGRATION CRISIS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7411" y="1412776"/>
            <a:ext cx="3886200" cy="4351338"/>
          </a:xfrm>
        </p:spPr>
        <p:txBody>
          <a:bodyPr>
            <a:noAutofit/>
          </a:bodyPr>
          <a:lstStyle/>
          <a:p>
            <a:r>
              <a:rPr lang="cs-CZ" sz="2300" dirty="0" err="1"/>
              <a:t>Cooperation</a:t>
            </a:r>
            <a:r>
              <a:rPr lang="cs-CZ" sz="2300" dirty="0"/>
              <a:t>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neighbouring</a:t>
            </a:r>
            <a:r>
              <a:rPr lang="cs-CZ" sz="2300" dirty="0"/>
              <a:t> </a:t>
            </a:r>
            <a:r>
              <a:rPr lang="cs-CZ" sz="2300" dirty="0" err="1"/>
              <a:t>countries</a:t>
            </a:r>
            <a:r>
              <a:rPr lang="cs-CZ" sz="2300" dirty="0"/>
              <a:t> </a:t>
            </a:r>
            <a:r>
              <a:rPr lang="cs-CZ" sz="2300" dirty="0" err="1"/>
              <a:t>is</a:t>
            </a:r>
            <a:r>
              <a:rPr lang="cs-CZ" sz="2300" dirty="0"/>
              <a:t> </a:t>
            </a:r>
            <a:r>
              <a:rPr lang="cs-CZ" sz="2300" dirty="0" err="1"/>
              <a:t>crucial</a:t>
            </a:r>
            <a:r>
              <a:rPr lang="cs-CZ" sz="2300" dirty="0"/>
              <a:t> </a:t>
            </a:r>
            <a:br>
              <a:rPr lang="cs-CZ" sz="2300" dirty="0"/>
            </a:br>
            <a:r>
              <a:rPr lang="cs-CZ" sz="2300" dirty="0" err="1"/>
              <a:t>for</a:t>
            </a:r>
            <a:r>
              <a:rPr lang="cs-CZ" sz="2300" dirty="0"/>
              <a:t> </a:t>
            </a:r>
            <a:r>
              <a:rPr lang="cs-CZ" sz="2300" dirty="0" err="1"/>
              <a:t>tackling</a:t>
            </a:r>
            <a:r>
              <a:rPr lang="cs-CZ" sz="2300" dirty="0"/>
              <a:t> </a:t>
            </a:r>
            <a:r>
              <a:rPr lang="cs-CZ" sz="2300" dirty="0" err="1"/>
              <a:t>illegal</a:t>
            </a:r>
            <a:r>
              <a:rPr lang="cs-CZ" sz="2300" dirty="0"/>
              <a:t> </a:t>
            </a:r>
            <a:r>
              <a:rPr lang="cs-CZ" sz="2300" dirty="0" err="1"/>
              <a:t>migration</a:t>
            </a:r>
            <a:r>
              <a:rPr lang="cs-CZ" sz="2300" dirty="0"/>
              <a:t>.</a:t>
            </a:r>
          </a:p>
          <a:p>
            <a:endParaRPr lang="cs-CZ" sz="2300" dirty="0"/>
          </a:p>
          <a:p>
            <a:r>
              <a:rPr lang="cs-CZ" sz="2300" dirty="0"/>
              <a:t>These </a:t>
            </a:r>
            <a:r>
              <a:rPr lang="cs-CZ" sz="2300" dirty="0" err="1"/>
              <a:t>countries</a:t>
            </a:r>
            <a:r>
              <a:rPr lang="cs-CZ" sz="2300" dirty="0"/>
              <a:t> </a:t>
            </a:r>
            <a:r>
              <a:rPr lang="cs-CZ" sz="2300" dirty="0" err="1"/>
              <a:t>should</a:t>
            </a:r>
            <a:r>
              <a:rPr lang="cs-CZ" sz="2300" dirty="0"/>
              <a:t> </a:t>
            </a:r>
            <a:r>
              <a:rPr lang="cs-CZ" sz="2300" dirty="0" err="1"/>
              <a:t>protect</a:t>
            </a:r>
            <a:r>
              <a:rPr lang="cs-CZ" sz="2300" dirty="0"/>
              <a:t> </a:t>
            </a:r>
            <a:r>
              <a:rPr lang="cs-CZ" sz="2300" dirty="0" err="1"/>
              <a:t>their</a:t>
            </a:r>
            <a:r>
              <a:rPr lang="cs-CZ" sz="2300" dirty="0"/>
              <a:t> </a:t>
            </a:r>
            <a:r>
              <a:rPr lang="cs-CZ" sz="2300" dirty="0" err="1"/>
              <a:t>border</a:t>
            </a:r>
            <a:r>
              <a:rPr lang="cs-CZ" sz="2300" dirty="0"/>
              <a:t> and </a:t>
            </a:r>
            <a:br>
              <a:rPr lang="cs-CZ" sz="2300" dirty="0"/>
            </a:br>
            <a:r>
              <a:rPr lang="cs-CZ" sz="2300" dirty="0"/>
              <a:t>not to let transit.</a:t>
            </a:r>
          </a:p>
          <a:p>
            <a:endParaRPr lang="cs-CZ" sz="2300" dirty="0"/>
          </a:p>
          <a:p>
            <a:r>
              <a:rPr lang="cs-CZ" sz="2300" dirty="0"/>
              <a:t>Existence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readmission</a:t>
            </a:r>
            <a:r>
              <a:rPr lang="cs-CZ" sz="2300" dirty="0"/>
              <a:t> </a:t>
            </a:r>
            <a:r>
              <a:rPr lang="cs-CZ" sz="2300" dirty="0" err="1"/>
              <a:t>treaties</a:t>
            </a:r>
            <a:r>
              <a:rPr lang="cs-CZ" sz="2300" dirty="0"/>
              <a:t>.</a:t>
            </a:r>
          </a:p>
          <a:p>
            <a:endParaRPr lang="cs-CZ" sz="2300" dirty="0"/>
          </a:p>
          <a:p>
            <a:r>
              <a:rPr lang="cs-CZ" sz="2300" dirty="0"/>
              <a:t>Most </a:t>
            </a:r>
            <a:r>
              <a:rPr lang="cs-CZ" sz="2300" dirty="0" err="1"/>
              <a:t>problematic</a:t>
            </a:r>
            <a:r>
              <a:rPr lang="cs-CZ" sz="2300" dirty="0"/>
              <a:t> </a:t>
            </a:r>
            <a:r>
              <a:rPr lang="cs-CZ" sz="2300" dirty="0" err="1"/>
              <a:t>border</a:t>
            </a:r>
            <a:r>
              <a:rPr lang="cs-CZ" sz="2300" dirty="0"/>
              <a:t> </a:t>
            </a:r>
            <a:r>
              <a:rPr lang="cs-CZ" sz="2300" dirty="0" err="1"/>
              <a:t>is</a:t>
            </a:r>
            <a:r>
              <a:rPr lang="cs-CZ" sz="2300" dirty="0"/>
              <a:t> </a:t>
            </a:r>
            <a:r>
              <a:rPr lang="cs-CZ" sz="2300" dirty="0" err="1"/>
              <a:t>Turkey-Greece</a:t>
            </a:r>
            <a:r>
              <a:rPr lang="cs-CZ" sz="2300" dirty="0"/>
              <a:t> – FRONTEX </a:t>
            </a:r>
            <a:r>
              <a:rPr lang="cs-CZ" sz="2300" dirty="0" err="1"/>
              <a:t>action</a:t>
            </a:r>
            <a:r>
              <a:rPr lang="cs-CZ" sz="2300" dirty="0"/>
              <a:t> </a:t>
            </a:r>
            <a:r>
              <a:rPr lang="cs-CZ" sz="2300" dirty="0" err="1"/>
              <a:t>needed</a:t>
            </a:r>
            <a:r>
              <a:rPr lang="cs-CZ" sz="2300" dirty="0"/>
              <a:t> – </a:t>
            </a:r>
            <a:r>
              <a:rPr lang="cs-CZ" sz="2300" dirty="0" err="1"/>
              <a:t>Treaty</a:t>
            </a:r>
            <a:r>
              <a:rPr lang="cs-CZ" sz="2300" dirty="0"/>
              <a:t> </a:t>
            </a:r>
            <a:r>
              <a:rPr lang="cs-CZ" sz="2300" dirty="0" err="1"/>
              <a:t>with</a:t>
            </a:r>
            <a:r>
              <a:rPr lang="cs-CZ" sz="2300" dirty="0"/>
              <a:t> </a:t>
            </a:r>
            <a:r>
              <a:rPr lang="cs-CZ" sz="2300" dirty="0" err="1"/>
              <a:t>Turkey</a:t>
            </a:r>
            <a:r>
              <a:rPr lang="cs-CZ" sz="2300" dirty="0"/>
              <a:t>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6799" y="1412776"/>
            <a:ext cx="4370302" cy="24566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449" y="4001294"/>
            <a:ext cx="4039001" cy="26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23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MIGRATION CRISIS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6680" y="1376905"/>
            <a:ext cx="3886200" cy="4351338"/>
          </a:xfrm>
        </p:spPr>
        <p:txBody>
          <a:bodyPr>
            <a:noAutofit/>
          </a:bodyPr>
          <a:lstStyle/>
          <a:p>
            <a:r>
              <a:rPr lang="en-US" dirty="0"/>
              <a:t>Start in 2015 – sharp increase </a:t>
            </a:r>
            <a:br>
              <a:rPr lang="en-US" dirty="0"/>
            </a:br>
            <a:r>
              <a:rPr lang="en-US" dirty="0"/>
              <a:t>in the number of migrants – over </a:t>
            </a:r>
            <a:br>
              <a:rPr lang="en-US" dirty="0"/>
            </a:br>
            <a:r>
              <a:rPr lang="en-US" dirty="0"/>
              <a:t>a million people came.</a:t>
            </a:r>
          </a:p>
          <a:p>
            <a:endParaRPr lang="en-US" dirty="0"/>
          </a:p>
          <a:p>
            <a:r>
              <a:rPr lang="en-US" dirty="0"/>
              <a:t>EU response was quite slow.</a:t>
            </a:r>
          </a:p>
          <a:p>
            <a:endParaRPr lang="en-US" dirty="0"/>
          </a:p>
          <a:p>
            <a:r>
              <a:rPr lang="en-US" dirty="0"/>
              <a:t>Treaty with Greece sealed the Mediterranean route.</a:t>
            </a:r>
          </a:p>
          <a:p>
            <a:endParaRPr lang="en-US" dirty="0"/>
          </a:p>
          <a:p>
            <a:r>
              <a:rPr lang="en-US" dirty="0"/>
              <a:t>Pressure moved to Italy – cooperation with Libya.</a:t>
            </a:r>
          </a:p>
          <a:p>
            <a:endParaRPr lang="en-US" dirty="0"/>
          </a:p>
          <a:p>
            <a:r>
              <a:rPr lang="en-US" dirty="0"/>
              <a:t>Currently most people come through Spain, but the numbers </a:t>
            </a:r>
            <a:br>
              <a:rPr lang="en-US" dirty="0"/>
            </a:br>
            <a:r>
              <a:rPr lang="en-US" dirty="0"/>
              <a:t>are much smaller.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6210" y="1374949"/>
            <a:ext cx="3886200" cy="25920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560" y="4149080"/>
            <a:ext cx="4381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6991"/>
            <a:ext cx="7886700" cy="1325563"/>
          </a:xfrm>
        </p:spPr>
        <p:txBody>
          <a:bodyPr>
            <a:normAutofit/>
          </a:bodyPr>
          <a:lstStyle/>
          <a:p>
            <a:r>
              <a:rPr lang="cs-CZ" sz="4400" dirty="0"/>
              <a:t>MIGRATION CRISIS: STATISTICS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9" y="1556792"/>
            <a:ext cx="7707982" cy="5138654"/>
          </a:xfrm>
        </p:spPr>
      </p:pic>
    </p:spTree>
    <p:extLst>
      <p:ext uri="{BB962C8B-B14F-4D97-AF65-F5344CB8AC3E}">
        <p14:creationId xmlns:p14="http://schemas.microsoft.com/office/powerpoint/2010/main" val="246242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86E44-3318-4AF1-89A1-C1D433A9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APPROACH OF VISEGRAD COUNTRIES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789B68-BEAE-474B-A270-42DBAED34D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In general, there are not many refugees in V4 countries (most of them come from former USSR).</a:t>
            </a:r>
          </a:p>
          <a:p>
            <a:endParaRPr lang="en-US" sz="2600" dirty="0"/>
          </a:p>
          <a:p>
            <a:r>
              <a:rPr lang="en-US" sz="2600" dirty="0"/>
              <a:t>V4 countries deny quota system suggested by EU.</a:t>
            </a:r>
          </a:p>
          <a:p>
            <a:endParaRPr lang="en-US" sz="2600" dirty="0"/>
          </a:p>
          <a:p>
            <a:r>
              <a:rPr lang="en-US" sz="2600" dirty="0"/>
              <a:t>Solidarity within EU?</a:t>
            </a:r>
          </a:p>
          <a:p>
            <a:endParaRPr lang="en-US" sz="2600" dirty="0"/>
          </a:p>
          <a:p>
            <a:endParaRPr lang="en-US" sz="26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6F033A40-1EFC-4624-A312-E3873833A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14973" y="1988840"/>
            <a:ext cx="4633085" cy="27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27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34764-6962-4ED3-AF53-318C37DB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C98DFF3-47B2-4CE2-954C-EF00EF358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256746"/>
            <a:ext cx="6264696" cy="63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7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CONCEPT OF SOFT POWER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Term opposed to „hard power“ (power to coerce).</a:t>
            </a:r>
          </a:p>
          <a:p>
            <a:endParaRPr lang="en-US" sz="2800" dirty="0"/>
          </a:p>
          <a:p>
            <a:r>
              <a:rPr lang="en-US" sz="2800" dirty="0"/>
              <a:t>EU tries to spread its own values and ideas (democracy, human rights) in the world.</a:t>
            </a:r>
          </a:p>
          <a:p>
            <a:endParaRPr lang="en-US" sz="2800" dirty="0"/>
          </a:p>
          <a:p>
            <a:r>
              <a:rPr lang="en-US" sz="2800" dirty="0"/>
              <a:t>Crucial for close </a:t>
            </a:r>
            <a:r>
              <a:rPr lang="en-US" sz="2800" dirty="0" err="1"/>
              <a:t>neighbours</a:t>
            </a:r>
            <a:r>
              <a:rPr lang="en-US" sz="2800" dirty="0"/>
              <a:t> because of stability.</a:t>
            </a:r>
          </a:p>
          <a:p>
            <a:endParaRPr lang="en-US" sz="2800" dirty="0"/>
          </a:p>
          <a:p>
            <a:r>
              <a:rPr lang="en-US" sz="2800" dirty="0"/>
              <a:t>Some EU states disagreed with US intervention to Iraq.</a:t>
            </a:r>
          </a:p>
        </p:txBody>
      </p:sp>
    </p:spTree>
    <p:extLst>
      <p:ext uri="{BB962C8B-B14F-4D97-AF65-F5344CB8AC3E}">
        <p14:creationId xmlns:p14="http://schemas.microsoft.com/office/powerpoint/2010/main" val="1439890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C382F6-F2A0-4898-866A-F36F1980B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63" y="142276"/>
            <a:ext cx="7634200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MORIA CAMP, GREECE</a:t>
            </a:r>
          </a:p>
        </p:txBody>
      </p:sp>
      <p:pic>
        <p:nvPicPr>
          <p:cNvPr id="5" name="Obrázek 4" descr="Obsah obrázku text, exteriér&#10;&#10;Popis byl vytvořen automaticky">
            <a:extLst>
              <a:ext uri="{FF2B5EF4-FFF2-40B4-BE49-F238E27FC236}">
                <a16:creationId xmlns:a16="http://schemas.microsoft.com/office/drawing/2014/main" id="{59D33DDE-0865-4018-A824-27016FFB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61" b="1"/>
          <a:stretch/>
        </p:blipFill>
        <p:spPr>
          <a:xfrm>
            <a:off x="4677607" y="2169129"/>
            <a:ext cx="4352493" cy="3890357"/>
          </a:xfrm>
          <a:prstGeom prst="rect">
            <a:avLst/>
          </a:prstGeom>
        </p:spPr>
      </p:pic>
      <p:pic>
        <p:nvPicPr>
          <p:cNvPr id="4" name="Zástupný obsah 3" descr="Obsah obrázku exteriér, několik&#10;&#10;Popis byl vytvořen automaticky">
            <a:extLst>
              <a:ext uri="{FF2B5EF4-FFF2-40B4-BE49-F238E27FC236}">
                <a16:creationId xmlns:a16="http://schemas.microsoft.com/office/drawing/2014/main" id="{A8901CED-053E-4BE7-9AB6-1A71F7303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845" r="13221" b="-3"/>
          <a:stretch/>
        </p:blipFill>
        <p:spPr>
          <a:xfrm>
            <a:off x="113903" y="2159536"/>
            <a:ext cx="4352492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1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SOLUTIONS?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200" dirty="0"/>
              <a:t>New </a:t>
            </a:r>
            <a:r>
              <a:rPr lang="cs-CZ" sz="2200" dirty="0" err="1"/>
              <a:t>rules</a:t>
            </a:r>
            <a:r>
              <a:rPr lang="cs-CZ" sz="2200" dirty="0"/>
              <a:t>?</a:t>
            </a:r>
          </a:p>
          <a:p>
            <a:endParaRPr lang="cs-CZ" sz="2200" dirty="0"/>
          </a:p>
          <a:p>
            <a:r>
              <a:rPr lang="cs-CZ" sz="2200" dirty="0" err="1"/>
              <a:t>Current</a:t>
            </a:r>
            <a:r>
              <a:rPr lang="cs-CZ" sz="2200" dirty="0"/>
              <a:t> </a:t>
            </a:r>
            <a:r>
              <a:rPr lang="cs-CZ" sz="2200" dirty="0" err="1"/>
              <a:t>rules</a:t>
            </a:r>
            <a:r>
              <a:rPr lang="cs-CZ" sz="2200" dirty="0"/>
              <a:t> put </a:t>
            </a:r>
            <a:r>
              <a:rPr lang="cs-CZ" sz="2200" dirty="0" err="1"/>
              <a:t>burden</a:t>
            </a:r>
            <a:r>
              <a:rPr lang="cs-CZ" sz="2200" dirty="0"/>
              <a:t> </a:t>
            </a:r>
            <a:r>
              <a:rPr lang="cs-CZ" sz="2200" dirty="0" err="1"/>
              <a:t>at</a:t>
            </a:r>
            <a:r>
              <a:rPr lang="cs-CZ" sz="2200" dirty="0"/>
              <a:t>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cs-CZ" sz="2200" dirty="0" err="1"/>
              <a:t>particular</a:t>
            </a:r>
            <a:r>
              <a:rPr lang="cs-CZ" sz="2200" dirty="0"/>
              <a:t> </a:t>
            </a:r>
            <a:r>
              <a:rPr lang="cs-CZ" sz="2200" dirty="0" err="1"/>
              <a:t>states</a:t>
            </a:r>
            <a:r>
              <a:rPr lang="cs-CZ" sz="2200" dirty="0"/>
              <a:t>.</a:t>
            </a:r>
          </a:p>
          <a:p>
            <a:endParaRPr lang="cs-CZ" sz="2200" dirty="0"/>
          </a:p>
          <a:p>
            <a:r>
              <a:rPr lang="cs-CZ" sz="2200" dirty="0" err="1"/>
              <a:t>Difficult</a:t>
            </a:r>
            <a:r>
              <a:rPr lang="cs-CZ" sz="2200" dirty="0"/>
              <a:t> to </a:t>
            </a:r>
            <a:r>
              <a:rPr lang="cs-CZ" sz="2200" dirty="0" err="1"/>
              <a:t>find</a:t>
            </a:r>
            <a:r>
              <a:rPr lang="cs-CZ" sz="2200" dirty="0"/>
              <a:t> </a:t>
            </a:r>
            <a:r>
              <a:rPr lang="cs-CZ" sz="2200" dirty="0" err="1"/>
              <a:t>consensus</a:t>
            </a:r>
            <a:r>
              <a:rPr lang="cs-CZ" sz="2200" dirty="0"/>
              <a:t> in </a:t>
            </a:r>
            <a:r>
              <a:rPr lang="cs-CZ" sz="2200" dirty="0" err="1"/>
              <a:t>Europe</a:t>
            </a:r>
            <a:r>
              <a:rPr lang="cs-CZ" sz="2200" dirty="0"/>
              <a:t>.</a:t>
            </a:r>
          </a:p>
          <a:p>
            <a:endParaRPr lang="cs-CZ" sz="2200" dirty="0"/>
          </a:p>
          <a:p>
            <a:r>
              <a:rPr lang="cs-CZ" sz="2200" dirty="0" err="1"/>
              <a:t>Asylum</a:t>
            </a:r>
            <a:r>
              <a:rPr lang="cs-CZ" sz="2200" dirty="0"/>
              <a:t> </a:t>
            </a:r>
            <a:r>
              <a:rPr lang="cs-CZ" sz="2200" dirty="0" err="1"/>
              <a:t>quotas</a:t>
            </a:r>
            <a:r>
              <a:rPr lang="cs-CZ" sz="2200" dirty="0"/>
              <a:t>?</a:t>
            </a:r>
          </a:p>
          <a:p>
            <a:endParaRPr lang="cs-CZ" sz="2200" dirty="0"/>
          </a:p>
          <a:p>
            <a:r>
              <a:rPr lang="cs-CZ" sz="2200" dirty="0" err="1"/>
              <a:t>Cooperation</a:t>
            </a:r>
            <a:r>
              <a:rPr lang="cs-CZ" sz="2200" dirty="0"/>
              <a:t> </a:t>
            </a:r>
            <a:r>
              <a:rPr lang="cs-CZ" sz="2200" dirty="0" err="1"/>
              <a:t>with</a:t>
            </a:r>
            <a:r>
              <a:rPr lang="cs-CZ" sz="2200" dirty="0"/>
              <a:t> </a:t>
            </a:r>
            <a:r>
              <a:rPr lang="cs-CZ" sz="2200" dirty="0" err="1"/>
              <a:t>African</a:t>
            </a:r>
            <a:r>
              <a:rPr lang="cs-CZ" sz="2200" dirty="0"/>
              <a:t>/</a:t>
            </a:r>
            <a:r>
              <a:rPr lang="cs-CZ" sz="2200" dirty="0" err="1"/>
              <a:t>Northern</a:t>
            </a:r>
            <a:r>
              <a:rPr lang="cs-CZ" sz="2200" dirty="0"/>
              <a:t> </a:t>
            </a:r>
            <a:r>
              <a:rPr lang="cs-CZ" sz="2200" dirty="0" err="1"/>
              <a:t>African</a:t>
            </a:r>
            <a:r>
              <a:rPr lang="cs-CZ" sz="2200" dirty="0"/>
              <a:t> </a:t>
            </a:r>
            <a:r>
              <a:rPr lang="cs-CZ" sz="2200" dirty="0" err="1"/>
              <a:t>states</a:t>
            </a:r>
            <a:r>
              <a:rPr lang="cs-CZ" sz="2200" dirty="0"/>
              <a:t>??</a:t>
            </a:r>
          </a:p>
          <a:p>
            <a:endParaRPr lang="cs-CZ" sz="2200" dirty="0"/>
          </a:p>
          <a:p>
            <a:r>
              <a:rPr lang="cs-CZ" sz="2200" dirty="0" err="1"/>
              <a:t>Migration</a:t>
            </a:r>
            <a:r>
              <a:rPr lang="cs-CZ" sz="2200" dirty="0"/>
              <a:t>/</a:t>
            </a:r>
            <a:r>
              <a:rPr lang="cs-CZ" sz="2200" dirty="0" err="1"/>
              <a:t>development</a:t>
            </a:r>
            <a:r>
              <a:rPr lang="cs-CZ" sz="2200" dirty="0"/>
              <a:t> nexus?</a:t>
            </a:r>
          </a:p>
        </p:txBody>
      </p:sp>
    </p:spTree>
    <p:extLst>
      <p:ext uri="{BB962C8B-B14F-4D97-AF65-F5344CB8AC3E}">
        <p14:creationId xmlns:p14="http://schemas.microsoft.com/office/powerpoint/2010/main" val="149257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80065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COPENHAGEN CRITERIA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Set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conditions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candidate</a:t>
            </a:r>
            <a:r>
              <a:rPr lang="cs-CZ" sz="2400" dirty="0"/>
              <a:t> </a:t>
            </a:r>
            <a:r>
              <a:rPr lang="cs-CZ" sz="2400" dirty="0" err="1"/>
              <a:t>states</a:t>
            </a:r>
            <a:r>
              <a:rPr lang="cs-CZ" sz="2400" dirty="0"/>
              <a:t> </a:t>
            </a:r>
            <a:r>
              <a:rPr lang="cs-CZ" sz="2400" dirty="0" err="1"/>
              <a:t>would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to </a:t>
            </a:r>
            <a:r>
              <a:rPr lang="cs-CZ" sz="2400" dirty="0" err="1"/>
              <a:t>fulfil</a:t>
            </a:r>
            <a:r>
              <a:rPr lang="cs-CZ" sz="2400" dirty="0"/>
              <a:t> to </a:t>
            </a:r>
            <a:r>
              <a:rPr lang="cs-CZ" sz="2400" dirty="0" err="1"/>
              <a:t>become</a:t>
            </a:r>
            <a:r>
              <a:rPr lang="cs-CZ" sz="2400" dirty="0"/>
              <a:t> </a:t>
            </a:r>
            <a:r>
              <a:rPr lang="cs-CZ" sz="2400" dirty="0" err="1"/>
              <a:t>members</a:t>
            </a:r>
            <a:r>
              <a:rPr lang="cs-CZ" sz="2400" dirty="0"/>
              <a:t>:</a:t>
            </a:r>
          </a:p>
          <a:p>
            <a:pPr lvl="1">
              <a:lnSpc>
                <a:spcPct val="150000"/>
              </a:lnSpc>
            </a:pPr>
            <a:r>
              <a:rPr lang="cs-CZ" sz="2200" b="1" dirty="0" err="1"/>
              <a:t>Political</a:t>
            </a:r>
            <a:r>
              <a:rPr lang="cs-CZ" sz="2200" dirty="0"/>
              <a:t> – </a:t>
            </a:r>
            <a:r>
              <a:rPr lang="cs-CZ" sz="2200" dirty="0" err="1"/>
              <a:t>democracy</a:t>
            </a:r>
            <a:r>
              <a:rPr lang="cs-CZ" sz="2200" dirty="0"/>
              <a:t>, </a:t>
            </a:r>
            <a:r>
              <a:rPr lang="cs-CZ" sz="2200" dirty="0" err="1"/>
              <a:t>stable</a:t>
            </a:r>
            <a:r>
              <a:rPr lang="cs-CZ" sz="2200" dirty="0"/>
              <a:t> </a:t>
            </a:r>
            <a:r>
              <a:rPr lang="cs-CZ" sz="2200" dirty="0" err="1"/>
              <a:t>institutions</a:t>
            </a:r>
            <a:r>
              <a:rPr lang="cs-CZ" sz="2200" dirty="0"/>
              <a:t>, rule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law</a:t>
            </a:r>
            <a:r>
              <a:rPr lang="cs-CZ" sz="2200" dirty="0"/>
              <a:t>, </a:t>
            </a:r>
            <a:r>
              <a:rPr lang="cs-CZ" sz="2200" dirty="0" err="1"/>
              <a:t>respect</a:t>
            </a:r>
            <a:r>
              <a:rPr lang="cs-CZ" sz="2200" dirty="0"/>
              <a:t> to </a:t>
            </a:r>
            <a:r>
              <a:rPr lang="cs-CZ" sz="2200" dirty="0" err="1"/>
              <a:t>human</a:t>
            </a:r>
            <a:r>
              <a:rPr lang="cs-CZ" sz="2200" dirty="0"/>
              <a:t> </a:t>
            </a:r>
            <a:r>
              <a:rPr lang="cs-CZ" sz="2200" dirty="0" err="1"/>
              <a:t>rights</a:t>
            </a:r>
            <a:r>
              <a:rPr lang="cs-CZ" sz="2200" dirty="0"/>
              <a:t>.</a:t>
            </a:r>
          </a:p>
          <a:p>
            <a:pPr lvl="1">
              <a:lnSpc>
                <a:spcPct val="150000"/>
              </a:lnSpc>
            </a:pPr>
            <a:r>
              <a:rPr lang="cs-CZ" sz="2200" b="1" dirty="0" err="1"/>
              <a:t>Economic</a:t>
            </a:r>
            <a:r>
              <a:rPr lang="cs-CZ" sz="2200" dirty="0"/>
              <a:t> – market </a:t>
            </a:r>
            <a:r>
              <a:rPr lang="cs-CZ" sz="2200" dirty="0" err="1"/>
              <a:t>economy</a:t>
            </a:r>
            <a:r>
              <a:rPr lang="cs-CZ" sz="2200" dirty="0"/>
              <a:t>, </a:t>
            </a:r>
            <a:r>
              <a:rPr lang="cs-CZ" sz="2200" dirty="0" err="1"/>
              <a:t>ability</a:t>
            </a:r>
            <a:r>
              <a:rPr lang="cs-CZ" sz="2200" dirty="0"/>
              <a:t> to </a:t>
            </a:r>
            <a:r>
              <a:rPr lang="cs-CZ" sz="2200" dirty="0" err="1"/>
              <a:t>sustain</a:t>
            </a:r>
            <a:r>
              <a:rPr lang="cs-CZ" sz="2200" dirty="0"/>
              <a:t> </a:t>
            </a:r>
            <a:r>
              <a:rPr lang="cs-CZ" sz="2200" dirty="0" err="1"/>
              <a:t>competition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internal</a:t>
            </a:r>
            <a:r>
              <a:rPr lang="cs-CZ" sz="2200" dirty="0"/>
              <a:t> market.</a:t>
            </a:r>
          </a:p>
          <a:p>
            <a:pPr lvl="1">
              <a:lnSpc>
                <a:spcPct val="150000"/>
              </a:lnSpc>
            </a:pPr>
            <a:r>
              <a:rPr lang="cs-CZ" sz="2200" b="1" dirty="0" err="1"/>
              <a:t>Aquis</a:t>
            </a:r>
            <a:r>
              <a:rPr lang="cs-CZ" sz="2200" b="1" dirty="0"/>
              <a:t> </a:t>
            </a:r>
            <a:r>
              <a:rPr lang="cs-CZ" sz="2200" b="1" dirty="0" err="1"/>
              <a:t>communitaire</a:t>
            </a:r>
            <a:r>
              <a:rPr lang="cs-CZ" sz="2200" dirty="0"/>
              <a:t>– to transport </a:t>
            </a:r>
            <a:r>
              <a:rPr lang="cs-CZ" sz="2200" dirty="0" err="1"/>
              <a:t>all</a:t>
            </a:r>
            <a:r>
              <a:rPr lang="cs-CZ" sz="2200" dirty="0"/>
              <a:t> EU </a:t>
            </a:r>
            <a:r>
              <a:rPr lang="cs-CZ" sz="2200" dirty="0" err="1"/>
              <a:t>law</a:t>
            </a:r>
            <a:r>
              <a:rPr lang="cs-CZ" sz="2200" dirty="0"/>
              <a:t> </a:t>
            </a:r>
            <a:r>
              <a:rPr lang="cs-CZ" sz="2200" dirty="0" err="1"/>
              <a:t>into</a:t>
            </a:r>
            <a:r>
              <a:rPr lang="cs-CZ" sz="2200" dirty="0"/>
              <a:t> </a:t>
            </a:r>
            <a:r>
              <a:rPr lang="cs-CZ" sz="2200" dirty="0" err="1"/>
              <a:t>national</a:t>
            </a:r>
            <a:r>
              <a:rPr lang="cs-CZ" sz="2200" dirty="0"/>
              <a:t> </a:t>
            </a:r>
            <a:r>
              <a:rPr lang="cs-CZ" sz="2200" dirty="0" err="1"/>
              <a:t>legal</a:t>
            </a:r>
            <a:r>
              <a:rPr lang="cs-CZ" sz="2200" dirty="0"/>
              <a:t> </a:t>
            </a:r>
            <a:r>
              <a:rPr lang="cs-CZ" sz="2200" dirty="0" err="1"/>
              <a:t>orders</a:t>
            </a:r>
            <a:r>
              <a:rPr lang="cs-CZ" sz="2200" dirty="0"/>
              <a:t> (</a:t>
            </a:r>
            <a:r>
              <a:rPr lang="cs-CZ" sz="2200" dirty="0" err="1"/>
              <a:t>including</a:t>
            </a:r>
            <a:r>
              <a:rPr lang="cs-CZ" sz="2200" dirty="0"/>
              <a:t> EMU).</a:t>
            </a:r>
          </a:p>
          <a:p>
            <a:pPr>
              <a:lnSpc>
                <a:spcPct val="150000"/>
              </a:lnSpc>
            </a:pPr>
            <a:endParaRPr lang="cs-CZ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MEMBERSHIP CONDITIONALITY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 err="1"/>
              <a:t>For</a:t>
            </a:r>
            <a:r>
              <a:rPr lang="cs-CZ" sz="2800" dirty="0"/>
              <a:t> many </a:t>
            </a:r>
            <a:r>
              <a:rPr lang="cs-CZ" sz="2800" dirty="0" err="1"/>
              <a:t>countries</a:t>
            </a:r>
            <a:r>
              <a:rPr lang="cs-CZ" sz="2800" dirty="0"/>
              <a:t> EU </a:t>
            </a:r>
            <a:r>
              <a:rPr lang="cs-CZ" sz="2800" dirty="0" err="1"/>
              <a:t>membership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very </a:t>
            </a:r>
            <a:r>
              <a:rPr lang="cs-CZ" sz="2800" dirty="0" err="1"/>
              <a:t>attractive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dirty="0"/>
              <a:t>“</a:t>
            </a:r>
            <a:r>
              <a:rPr lang="cs-CZ" sz="2800" dirty="0" err="1"/>
              <a:t>Power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attraction</a:t>
            </a:r>
            <a:r>
              <a:rPr lang="cs-CZ" sz="2800" dirty="0"/>
              <a:t>“ </a:t>
            </a:r>
            <a:r>
              <a:rPr lang="cs-CZ" sz="2800" dirty="0" err="1"/>
              <a:t>can</a:t>
            </a:r>
            <a:r>
              <a:rPr lang="cs-CZ" sz="2800" dirty="0"/>
              <a:t> </a:t>
            </a:r>
            <a:r>
              <a:rPr lang="cs-CZ" sz="2800" dirty="0" err="1"/>
              <a:t>turn</a:t>
            </a:r>
            <a:r>
              <a:rPr lang="cs-CZ" sz="2800" dirty="0"/>
              <a:t> soft </a:t>
            </a:r>
            <a:r>
              <a:rPr lang="cs-CZ" sz="2800" dirty="0" err="1"/>
              <a:t>power</a:t>
            </a:r>
            <a:r>
              <a:rPr lang="cs-CZ" sz="2800" dirty="0"/>
              <a:t> </a:t>
            </a:r>
            <a:r>
              <a:rPr lang="cs-CZ" sz="2800" dirty="0" err="1"/>
              <a:t>into</a:t>
            </a:r>
            <a:r>
              <a:rPr lang="cs-CZ" sz="2800" dirty="0"/>
              <a:t> a </a:t>
            </a:r>
            <a:r>
              <a:rPr lang="cs-CZ" sz="2800" dirty="0" err="1"/>
              <a:t>power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coercion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possibility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membership</a:t>
            </a:r>
            <a:r>
              <a:rPr lang="cs-CZ" sz="2800" dirty="0"/>
              <a:t> has to </a:t>
            </a:r>
            <a:r>
              <a:rPr lang="cs-CZ" sz="2800" dirty="0" err="1"/>
              <a:t>be</a:t>
            </a:r>
            <a:r>
              <a:rPr lang="cs-CZ" sz="2800" dirty="0"/>
              <a:t> </a:t>
            </a:r>
            <a:r>
              <a:rPr lang="cs-CZ" sz="2800" dirty="0" err="1"/>
              <a:t>credible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dirty="0" err="1"/>
              <a:t>For</a:t>
            </a:r>
            <a:r>
              <a:rPr lang="cs-CZ" sz="2800" dirty="0"/>
              <a:t> many </a:t>
            </a:r>
            <a:r>
              <a:rPr lang="cs-CZ" sz="2800" dirty="0" err="1"/>
              <a:t>European</a:t>
            </a:r>
            <a:r>
              <a:rPr lang="cs-CZ" sz="2800" dirty="0"/>
              <a:t> </a:t>
            </a:r>
            <a:r>
              <a:rPr lang="cs-CZ" sz="2800" dirty="0" err="1"/>
              <a:t>countries</a:t>
            </a:r>
            <a:r>
              <a:rPr lang="cs-CZ" sz="2800" dirty="0"/>
              <a:t> </a:t>
            </a:r>
            <a:r>
              <a:rPr lang="cs-CZ" sz="2800" dirty="0" err="1"/>
              <a:t>nowadays</a:t>
            </a:r>
            <a:r>
              <a:rPr lang="cs-CZ" sz="2800" dirty="0"/>
              <a:t> EU </a:t>
            </a:r>
            <a:r>
              <a:rPr lang="cs-CZ" sz="2800" dirty="0" err="1"/>
              <a:t>membership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a “far shot“.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142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 CANDIDATE COUNTRIES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err="1"/>
              <a:t>Turkey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Nothern</a:t>
            </a:r>
            <a:r>
              <a:rPr lang="cs-CZ" sz="2400" dirty="0"/>
              <a:t> </a:t>
            </a:r>
            <a:r>
              <a:rPr lang="cs-CZ" sz="2400" dirty="0" err="1"/>
              <a:t>Macedonia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Montenegro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Serbia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Island (</a:t>
            </a:r>
            <a:r>
              <a:rPr lang="cs-CZ" sz="2400" dirty="0" err="1"/>
              <a:t>stopped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sz="2400" dirty="0" err="1"/>
              <a:t>Since</a:t>
            </a:r>
            <a:r>
              <a:rPr lang="cs-CZ" sz="2400" dirty="0"/>
              <a:t> 2014 </a:t>
            </a:r>
            <a:r>
              <a:rPr lang="cs-CZ" sz="2400" dirty="0" err="1"/>
              <a:t>Albania</a:t>
            </a:r>
            <a:endParaRPr lang="cs-CZ" sz="24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43975" y="1690689"/>
            <a:ext cx="5376497" cy="4170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/>
              <a:t>POSITION OF TURKEY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cs-CZ" sz="2400" dirty="0" err="1"/>
              <a:t>Associate</a:t>
            </a:r>
            <a:r>
              <a:rPr lang="cs-CZ" sz="2400" dirty="0"/>
              <a:t> </a:t>
            </a:r>
            <a:r>
              <a:rPr lang="cs-CZ" sz="2400" dirty="0" err="1"/>
              <a:t>member</a:t>
            </a:r>
            <a:r>
              <a:rPr lang="cs-CZ" sz="2400" dirty="0"/>
              <a:t> </a:t>
            </a:r>
            <a:r>
              <a:rPr lang="cs-CZ" sz="2400" dirty="0" err="1"/>
              <a:t>since</a:t>
            </a:r>
            <a:r>
              <a:rPr lang="cs-CZ" sz="2400" dirty="0"/>
              <a:t> 1963.</a:t>
            </a:r>
          </a:p>
          <a:p>
            <a:endParaRPr lang="cs-CZ" sz="2400" dirty="0"/>
          </a:p>
          <a:p>
            <a:r>
              <a:rPr lang="cs-CZ" sz="2400" dirty="0"/>
              <a:t>Partner country in NATO.</a:t>
            </a:r>
          </a:p>
          <a:p>
            <a:endParaRPr lang="cs-CZ" sz="2400" dirty="0"/>
          </a:p>
          <a:p>
            <a:r>
              <a:rPr lang="cs-CZ" sz="2400" dirty="0" err="1"/>
              <a:t>Application</a:t>
            </a:r>
            <a:r>
              <a:rPr lang="cs-CZ" sz="2400" dirty="0"/>
              <a:t> in 1987, </a:t>
            </a:r>
            <a:r>
              <a:rPr lang="cs-CZ" sz="2400" dirty="0" err="1"/>
              <a:t>candidate</a:t>
            </a:r>
            <a:r>
              <a:rPr lang="cs-CZ" sz="2400" dirty="0"/>
              <a:t> country </a:t>
            </a:r>
            <a:r>
              <a:rPr lang="cs-CZ" sz="2400" dirty="0" err="1"/>
              <a:t>since</a:t>
            </a:r>
            <a:r>
              <a:rPr lang="cs-CZ" sz="2400" dirty="0"/>
              <a:t> 1999.</a:t>
            </a:r>
          </a:p>
          <a:p>
            <a:endParaRPr lang="cs-CZ" sz="2400" dirty="0"/>
          </a:p>
          <a:p>
            <a:r>
              <a:rPr lang="cs-CZ" sz="2400" dirty="0" err="1"/>
              <a:t>Negotiations</a:t>
            </a:r>
            <a:r>
              <a:rPr lang="cs-CZ" sz="2400" dirty="0"/>
              <a:t> </a:t>
            </a:r>
            <a:r>
              <a:rPr lang="cs-CZ" sz="2400" dirty="0" err="1"/>
              <a:t>opened</a:t>
            </a:r>
            <a:r>
              <a:rPr lang="cs-CZ" sz="2400" dirty="0"/>
              <a:t> in 2004, but are very </a:t>
            </a:r>
            <a:r>
              <a:rPr lang="cs-CZ" sz="2400" dirty="0" err="1"/>
              <a:t>slow</a:t>
            </a:r>
            <a:r>
              <a:rPr lang="cs-CZ" sz="2400" dirty="0"/>
              <a:t>.</a:t>
            </a:r>
          </a:p>
          <a:p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65ADBF-8231-4C85-B3C1-4887B62EF9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400" dirty="0" err="1"/>
              <a:t>Poor</a:t>
            </a:r>
            <a:r>
              <a:rPr lang="cs-CZ" sz="2400" dirty="0"/>
              <a:t> country (but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huge</a:t>
            </a:r>
            <a:r>
              <a:rPr lang="cs-CZ" sz="2400" dirty="0"/>
              <a:t> GDP </a:t>
            </a:r>
            <a:r>
              <a:rPr lang="cs-CZ" sz="2400" dirty="0" err="1"/>
              <a:t>growth</a:t>
            </a:r>
            <a:r>
              <a:rPr lang="cs-CZ" sz="2400" dirty="0"/>
              <a:t>), </a:t>
            </a:r>
            <a:r>
              <a:rPr lang="cs-CZ" sz="2400" dirty="0" err="1"/>
              <a:t>large</a:t>
            </a:r>
            <a:r>
              <a:rPr lang="cs-CZ" sz="2400" dirty="0"/>
              <a:t> </a:t>
            </a:r>
            <a:r>
              <a:rPr lang="cs-CZ" sz="2400" dirty="0" err="1"/>
              <a:t>agriculture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 err="1"/>
              <a:t>Does</a:t>
            </a:r>
            <a:r>
              <a:rPr lang="cs-CZ" sz="2400" dirty="0"/>
              <a:t>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lie</a:t>
            </a:r>
            <a:r>
              <a:rPr lang="cs-CZ" sz="2400" dirty="0"/>
              <a:t> in </a:t>
            </a:r>
            <a:r>
              <a:rPr lang="cs-CZ" sz="2400" dirty="0" err="1"/>
              <a:t>Europe</a:t>
            </a:r>
            <a:r>
              <a:rPr lang="cs-CZ" sz="2400" dirty="0"/>
              <a:t>?</a:t>
            </a:r>
          </a:p>
          <a:p>
            <a:endParaRPr lang="cs-CZ" sz="2400" dirty="0"/>
          </a:p>
          <a:p>
            <a:r>
              <a:rPr lang="cs-CZ" sz="2400" dirty="0" err="1"/>
              <a:t>Common</a:t>
            </a:r>
            <a:r>
              <a:rPr lang="cs-CZ" sz="2400" dirty="0"/>
              <a:t> </a:t>
            </a:r>
            <a:r>
              <a:rPr lang="cs-CZ" sz="2400" dirty="0" err="1"/>
              <a:t>history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 err="1"/>
              <a:t>Current</a:t>
            </a:r>
            <a:r>
              <a:rPr lang="cs-CZ" sz="2400" dirty="0"/>
              <a:t> </a:t>
            </a:r>
            <a:r>
              <a:rPr lang="cs-CZ" sz="2400" dirty="0" err="1"/>
              <a:t>political</a:t>
            </a:r>
            <a:r>
              <a:rPr lang="cs-CZ" sz="2400" dirty="0"/>
              <a:t> </a:t>
            </a:r>
            <a:r>
              <a:rPr lang="cs-CZ" sz="2400" dirty="0" err="1"/>
              <a:t>problems</a:t>
            </a:r>
            <a:r>
              <a:rPr lang="cs-CZ" sz="2400" dirty="0"/>
              <a:t> in </a:t>
            </a:r>
            <a:r>
              <a:rPr lang="cs-CZ" sz="2400" dirty="0" err="1"/>
              <a:t>Turkey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74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EUROPEAN NEIGHBOURHOOD POLICY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Established</a:t>
            </a:r>
            <a:r>
              <a:rPr lang="cs-CZ" dirty="0"/>
              <a:t> in 2004 as a </a:t>
            </a:r>
            <a:r>
              <a:rPr lang="cs-CZ" dirty="0" err="1"/>
              <a:t>framework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relations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neighbouring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First</a:t>
            </a:r>
            <a:r>
              <a:rPr lang="cs-CZ" dirty="0"/>
              <a:t> idea </a:t>
            </a:r>
            <a:r>
              <a:rPr lang="cs-CZ" dirty="0" err="1"/>
              <a:t>was</a:t>
            </a:r>
            <a:r>
              <a:rPr lang="cs-CZ" dirty="0"/>
              <a:t> to </a:t>
            </a:r>
            <a:r>
              <a:rPr lang="cs-CZ" dirty="0" err="1"/>
              <a:t>capitalize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relations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member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EECs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 </a:t>
            </a:r>
            <a:r>
              <a:rPr lang="cs-CZ" dirty="0" err="1"/>
              <a:t>wanted</a:t>
            </a:r>
            <a:r>
              <a:rPr lang="cs-CZ" dirty="0"/>
              <a:t> to </a:t>
            </a:r>
            <a:r>
              <a:rPr lang="cs-CZ" dirty="0" err="1"/>
              <a:t>include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Mediterrean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Includes</a:t>
            </a:r>
            <a:r>
              <a:rPr lang="cs-CZ" dirty="0"/>
              <a:t> </a:t>
            </a:r>
            <a:r>
              <a:rPr lang="cs-CZ" dirty="0" err="1"/>
              <a:t>altogether</a:t>
            </a:r>
            <a:r>
              <a:rPr lang="cs-CZ" dirty="0"/>
              <a:t> 16 </a:t>
            </a:r>
            <a:r>
              <a:rPr lang="cs-CZ" dirty="0" err="1"/>
              <a:t>countries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fact</a:t>
            </a:r>
            <a:r>
              <a:rPr lang="cs-CZ" dirty="0"/>
              <a:t> </a:t>
            </a:r>
            <a:r>
              <a:rPr lang="cs-CZ" dirty="0" err="1"/>
              <a:t>bilateral</a:t>
            </a:r>
            <a:r>
              <a:rPr lang="cs-CZ" dirty="0"/>
              <a:t> relations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EU and a </a:t>
            </a:r>
            <a:r>
              <a:rPr lang="cs-CZ" dirty="0" err="1"/>
              <a:t>given</a:t>
            </a:r>
            <a:r>
              <a:rPr lang="cs-CZ" dirty="0"/>
              <a:t> country.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6453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EUROPEAN NEIGHBOURHOOD POLICY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 err="1"/>
              <a:t>Action</a:t>
            </a:r>
            <a:r>
              <a:rPr lang="cs-CZ" sz="2800" dirty="0"/>
              <a:t> </a:t>
            </a:r>
            <a:r>
              <a:rPr lang="cs-CZ" sz="2800" dirty="0" err="1"/>
              <a:t>Plans</a:t>
            </a:r>
            <a:r>
              <a:rPr lang="cs-CZ" sz="2800" dirty="0"/>
              <a:t> are </a:t>
            </a:r>
            <a:r>
              <a:rPr lang="cs-CZ" sz="2800" dirty="0" err="1"/>
              <a:t>the</a:t>
            </a:r>
            <a:r>
              <a:rPr lang="cs-CZ" sz="2800" dirty="0"/>
              <a:t> most </a:t>
            </a:r>
            <a:r>
              <a:rPr lang="cs-CZ" sz="2800" dirty="0" err="1"/>
              <a:t>important</a:t>
            </a:r>
            <a:r>
              <a:rPr lang="cs-CZ" sz="2800" dirty="0"/>
              <a:t> </a:t>
            </a:r>
            <a:r>
              <a:rPr lang="cs-CZ" sz="2800" dirty="0" err="1"/>
              <a:t>tools</a:t>
            </a:r>
            <a:r>
              <a:rPr lang="cs-CZ" sz="2800" dirty="0"/>
              <a:t> – program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concreate</a:t>
            </a:r>
            <a:r>
              <a:rPr lang="cs-CZ" sz="2800" dirty="0"/>
              <a:t> </a:t>
            </a:r>
            <a:r>
              <a:rPr lang="cs-CZ" sz="2800" dirty="0" err="1"/>
              <a:t>reforms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area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democracy</a:t>
            </a:r>
            <a:r>
              <a:rPr lang="cs-CZ" sz="2800" dirty="0"/>
              <a:t>, </a:t>
            </a:r>
            <a:r>
              <a:rPr lang="cs-CZ" sz="2800" dirty="0" err="1"/>
              <a:t>access</a:t>
            </a:r>
            <a:r>
              <a:rPr lang="cs-CZ" sz="2800" dirty="0"/>
              <a:t> to EU </a:t>
            </a:r>
            <a:r>
              <a:rPr lang="cs-CZ" sz="2800" dirty="0" err="1"/>
              <a:t>markets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dirty="0"/>
              <a:t>Monitoring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progress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dirty="0"/>
              <a:t>ENP as a </a:t>
            </a:r>
            <a:r>
              <a:rPr lang="cs-CZ" sz="2800" dirty="0" err="1"/>
              <a:t>main</a:t>
            </a:r>
            <a:r>
              <a:rPr lang="cs-CZ" sz="2800" dirty="0"/>
              <a:t> </a:t>
            </a:r>
            <a:r>
              <a:rPr lang="cs-CZ" sz="2800" dirty="0" err="1"/>
              <a:t>financial</a:t>
            </a:r>
            <a:r>
              <a:rPr lang="cs-CZ" sz="2800" dirty="0"/>
              <a:t> instrument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cooperation</a:t>
            </a:r>
            <a:r>
              <a:rPr lang="cs-CZ" sz="2800" dirty="0"/>
              <a:t>.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7250" y="2020094"/>
            <a:ext cx="3810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2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EU AND MEDITERRANEAN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One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regions</a:t>
            </a:r>
            <a:r>
              <a:rPr lang="cs-CZ" sz="2400" dirty="0"/>
              <a:t> </a:t>
            </a:r>
            <a:r>
              <a:rPr lang="cs-CZ" sz="2400" dirty="0" err="1"/>
              <a:t>where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then</a:t>
            </a:r>
            <a:r>
              <a:rPr lang="cs-CZ" sz="2400" dirty="0"/>
              <a:t> EC </a:t>
            </a:r>
            <a:r>
              <a:rPr lang="cs-CZ" sz="2400" dirty="0" err="1"/>
              <a:t>established</a:t>
            </a:r>
            <a:r>
              <a:rPr lang="cs-CZ" sz="2400" dirty="0"/>
              <a:t> </a:t>
            </a:r>
            <a:r>
              <a:rPr lang="cs-CZ" sz="2400" dirty="0" err="1"/>
              <a:t>deeper</a:t>
            </a:r>
            <a:r>
              <a:rPr lang="cs-CZ" sz="2400" dirty="0"/>
              <a:t> </a:t>
            </a:r>
            <a:r>
              <a:rPr lang="cs-CZ" sz="2400" dirty="0" err="1"/>
              <a:t>ties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1995 as a </a:t>
            </a:r>
            <a:r>
              <a:rPr lang="cs-CZ" sz="2400" dirty="0" err="1"/>
              <a:t>breaking</a:t>
            </a:r>
            <a:r>
              <a:rPr lang="cs-CZ" sz="2400" dirty="0"/>
              <a:t> point – Barcelona </a:t>
            </a:r>
            <a:r>
              <a:rPr lang="cs-CZ" sz="2400" dirty="0" err="1"/>
              <a:t>Process</a:t>
            </a:r>
            <a:r>
              <a:rPr lang="cs-CZ" sz="2400" dirty="0"/>
              <a:t> </a:t>
            </a:r>
            <a:r>
              <a:rPr lang="cs-CZ" sz="2400" dirty="0" err="1"/>
              <a:t>signed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 err="1"/>
              <a:t>Multilateral</a:t>
            </a:r>
            <a:r>
              <a:rPr lang="cs-CZ" sz="2400" dirty="0"/>
              <a:t> </a:t>
            </a:r>
            <a:r>
              <a:rPr lang="cs-CZ" sz="2400" dirty="0" err="1"/>
              <a:t>platform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cooperation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 err="1"/>
              <a:t>Political</a:t>
            </a:r>
            <a:r>
              <a:rPr lang="cs-CZ" sz="2400" dirty="0"/>
              <a:t>, </a:t>
            </a:r>
            <a:r>
              <a:rPr lang="cs-CZ" sz="2400" dirty="0" err="1"/>
              <a:t>security</a:t>
            </a:r>
            <a:r>
              <a:rPr lang="cs-CZ" sz="2400" dirty="0"/>
              <a:t>, </a:t>
            </a:r>
            <a:r>
              <a:rPr lang="cs-CZ" sz="2400" dirty="0" err="1"/>
              <a:t>economic</a:t>
            </a:r>
            <a:r>
              <a:rPr lang="cs-CZ" sz="2400" dirty="0"/>
              <a:t>, </a:t>
            </a:r>
            <a:r>
              <a:rPr lang="cs-CZ" sz="2400" dirty="0" err="1"/>
              <a:t>cultural</a:t>
            </a:r>
            <a:r>
              <a:rPr lang="cs-CZ" sz="2400" dirty="0"/>
              <a:t> and </a:t>
            </a:r>
            <a:r>
              <a:rPr lang="cs-CZ" sz="2400" dirty="0" err="1"/>
              <a:t>social</a:t>
            </a:r>
            <a:r>
              <a:rPr lang="cs-CZ" sz="2400" dirty="0"/>
              <a:t> </a:t>
            </a:r>
            <a:r>
              <a:rPr lang="cs-CZ" sz="2400" dirty="0" err="1"/>
              <a:t>level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cooperation</a:t>
            </a:r>
            <a:r>
              <a:rPr lang="cs-CZ" sz="2400"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849</Words>
  <Application>Microsoft Office PowerPoint</Application>
  <PresentationFormat>Předvádění na obrazovce (4:3)</PresentationFormat>
  <Paragraphs>150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EU AND the Middle East</vt:lpstr>
      <vt:lpstr>CONCEPT OF SOFT POWER</vt:lpstr>
      <vt:lpstr>COPENHAGEN CRITERIA</vt:lpstr>
      <vt:lpstr>MEMBERSHIP CONDITIONALITY</vt:lpstr>
      <vt:lpstr>EU CANDIDATE COUNTRIES</vt:lpstr>
      <vt:lpstr>POSITION OF TURKEY</vt:lpstr>
      <vt:lpstr>EUROPEAN NEIGHBOURHOOD POLICY</vt:lpstr>
      <vt:lpstr>EUROPEAN NEIGHBOURHOOD POLICY</vt:lpstr>
      <vt:lpstr>EU AND MEDITERRANEAN</vt:lpstr>
      <vt:lpstr>UNION FOR MEDITERRANEAN</vt:lpstr>
      <vt:lpstr>UNION FOR MEDITERRANEAN</vt:lpstr>
      <vt:lpstr>EU AND MAGHREB</vt:lpstr>
      <vt:lpstr>EU AND ARAB-ISRAELI CONFLICT</vt:lpstr>
      <vt:lpstr>EU AND THE ARAB SPRING</vt:lpstr>
      <vt:lpstr>EU AND MIGRATION CRISIS</vt:lpstr>
      <vt:lpstr>MIGRATION CRISIS</vt:lpstr>
      <vt:lpstr>MIGRATION CRISIS: STATISTICS</vt:lpstr>
      <vt:lpstr>APPROACH OF VISEGRAD COUNTRIES</vt:lpstr>
      <vt:lpstr>Prezentace aplikace PowerPoint</vt:lpstr>
      <vt:lpstr>MORIA CAMP, GREECE</vt:lpstr>
      <vt:lpstr>SOLUTIONS?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AND the Middle East</dc:title>
  <dc:creator>Eva Taterova</dc:creator>
  <cp:lastModifiedBy>Eva Taterova</cp:lastModifiedBy>
  <cp:revision>2</cp:revision>
  <dcterms:created xsi:type="dcterms:W3CDTF">2020-12-17T10:31:55Z</dcterms:created>
  <dcterms:modified xsi:type="dcterms:W3CDTF">2020-12-17T10:39:09Z</dcterms:modified>
</cp:coreProperties>
</file>