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6" r:id="rId17"/>
    <p:sldId id="275" r:id="rId18"/>
    <p:sldId id="277" r:id="rId19"/>
    <p:sldId id="278" r:id="rId20"/>
    <p:sldId id="279" r:id="rId21"/>
    <p:sldId id="280" r:id="rId22"/>
    <p:sldId id="281" r:id="rId23"/>
    <p:sldId id="289" r:id="rId24"/>
    <p:sldId id="282" r:id="rId25"/>
    <p:sldId id="283" r:id="rId26"/>
    <p:sldId id="284" r:id="rId27"/>
    <p:sldId id="285" r:id="rId28"/>
    <p:sldId id="287" r:id="rId29"/>
    <p:sldId id="288" r:id="rId30"/>
    <p:sldId id="290" r:id="rId31"/>
    <p:sldId id="293" r:id="rId32"/>
    <p:sldId id="291" r:id="rId33"/>
    <p:sldId id="292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3" r:id="rId43"/>
    <p:sldId id="302" r:id="rId44"/>
    <p:sldId id="265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Taterova" userId="85e501e719213830" providerId="LiveId" clId="{28122431-054F-47F4-8F28-AA7FC6A2DDA3}"/>
    <pc:docChg chg="modSld">
      <pc:chgData name="Eva Taterova" userId="85e501e719213830" providerId="LiveId" clId="{28122431-054F-47F4-8F28-AA7FC6A2DDA3}" dt="2020-10-08T13:24:20.053" v="0" actId="20577"/>
      <pc:docMkLst>
        <pc:docMk/>
      </pc:docMkLst>
      <pc:sldChg chg="modSp mod">
        <pc:chgData name="Eva Taterova" userId="85e501e719213830" providerId="LiveId" clId="{28122431-054F-47F4-8F28-AA7FC6A2DDA3}" dt="2020-10-08T13:24:20.053" v="0" actId="20577"/>
        <pc:sldMkLst>
          <pc:docMk/>
          <pc:sldMk cId="337468563" sldId="256"/>
        </pc:sldMkLst>
        <pc:spChg chg="mod">
          <ac:chgData name="Eva Taterova" userId="85e501e719213830" providerId="LiveId" clId="{28122431-054F-47F4-8F28-AA7FC6A2DDA3}" dt="2020-10-08T13:24:20.053" v="0" actId="20577"/>
          <ac:spMkLst>
            <pc:docMk/>
            <pc:sldMk cId="337468563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735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79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88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11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68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08.10.2020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1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08.10.2020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75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08.10.2020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76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08.10.2020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57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08.10.2020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99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08.10.2020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8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9E3E7-EEC9-4578-9AFB-2D4AB0625B39}" type="datetimeFigureOut">
              <a:rPr lang="cs-CZ" smtClean="0"/>
              <a:t>08.10.2020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05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vataterova@gmail.com" TargetMode="External"/><Relationship Id="rId2" Type="http://schemas.openxmlformats.org/officeDocument/2006/relationships/hyperlink" Target="https://teams.microsoft.com/l/team/19%3ab0d0b5ab9fcd4ed3b2c1db19838a9892%40thread.tacv2/conversations?groupId=c05d8366-4960-4f80-90d6-8a51da33eec2&amp;tenantId=11904f23-f0db-4cdc-96f7-390bd55fcee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111408"/>
            <a:ext cx="9144000" cy="2387600"/>
          </a:xfrm>
        </p:spPr>
        <p:txBody>
          <a:bodyPr/>
          <a:lstStyle/>
          <a:p>
            <a:r>
              <a:rPr lang="cs-CZ"/>
              <a:t>POLITICS </a:t>
            </a:r>
            <a:r>
              <a:rPr lang="cs-CZ" dirty="0"/>
              <a:t>AND SOCIETY </a:t>
            </a:r>
            <a:br>
              <a:rPr lang="cs-CZ" dirty="0"/>
            </a:br>
            <a:r>
              <a:rPr lang="cs-CZ" dirty="0"/>
              <a:t>IN THE MIDDLE EAST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68364"/>
            <a:ext cx="9144000" cy="1655762"/>
          </a:xfrm>
        </p:spPr>
        <p:txBody>
          <a:bodyPr/>
          <a:lstStyle/>
          <a:p>
            <a:r>
              <a:rPr lang="cs-CZ" dirty="0"/>
              <a:t>Mgr. Eva Taterova, M.A., Ph.D.</a:t>
            </a:r>
          </a:p>
          <a:p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  <a:p>
            <a:r>
              <a:rPr lang="cs-CZ" dirty="0"/>
              <a:t>Masaryk University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087"/>
            <a:ext cx="3346009" cy="25095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928" y="0"/>
            <a:ext cx="1666034" cy="25095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882" y="-8087"/>
            <a:ext cx="3346009" cy="25095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890" y="-8087"/>
            <a:ext cx="3816110" cy="25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strop, stůl, interiér, tráva&#10;&#10;Popis byl vytvořen automaticky">
            <a:extLst>
              <a:ext uri="{FF2B5EF4-FFF2-40B4-BE49-F238E27FC236}">
                <a16:creationId xmlns:a16="http://schemas.microsoft.com/office/drawing/2014/main" id="{B75A4F73-A7EC-4FBC-A0E0-C51979FFF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3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xteriér, budova, velké, vpředu&#10;&#10;Popis byl vytvořen automaticky">
            <a:extLst>
              <a:ext uri="{FF2B5EF4-FFF2-40B4-BE49-F238E27FC236}">
                <a16:creationId xmlns:a16="http://schemas.microsoft.com/office/drawing/2014/main" id="{1719DA9A-6422-4CFC-A101-9C99223E1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643467"/>
            <a:ext cx="4178299" cy="5571066"/>
          </a:xfrm>
          <a:prstGeom prst="rect">
            <a:avLst/>
          </a:prstGeom>
        </p:spPr>
      </p:pic>
      <p:pic>
        <p:nvPicPr>
          <p:cNvPr id="5" name="Obrázek 4" descr="Obsah obrázku budova, exteriér, kámen, velké&#10;&#10;Popis byl vytvořen automaticky">
            <a:extLst>
              <a:ext uri="{FF2B5EF4-FFF2-40B4-BE49-F238E27FC236}">
                <a16:creationId xmlns:a16="http://schemas.microsoft.com/office/drawing/2014/main" id="{4C143186-1A47-40AD-9DD3-002DB219D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49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69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budova, exteriér, vsedě, muž&#10;&#10;Popis byl vytvořen automaticky">
            <a:extLst>
              <a:ext uri="{FF2B5EF4-FFF2-40B4-BE49-F238E27FC236}">
                <a16:creationId xmlns:a16="http://schemas.microsoft.com/office/drawing/2014/main" id="{89BBC418-80BB-4699-BBF1-E73720478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5" name="Obrázek 4" descr="Obsah obrázku jídlo, stůl, osoba, vsedě&#10;&#10;Popis byl vytvořen automaticky">
            <a:extLst>
              <a:ext uri="{FF2B5EF4-FFF2-40B4-BE49-F238E27FC236}">
                <a16:creationId xmlns:a16="http://schemas.microsoft.com/office/drawing/2014/main" id="{17F78847-243E-4CAD-9DD3-35FB458E8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r="-2" b="-2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8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exteriér, stojící, budova, muž&#10;&#10;Popis byl vytvořen automaticky">
            <a:extLst>
              <a:ext uri="{FF2B5EF4-FFF2-40B4-BE49-F238E27FC236}">
                <a16:creationId xmlns:a16="http://schemas.microsoft.com/office/drawing/2014/main" id="{63AC5637-E10A-40A4-B11C-07BB2C231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5" name="Obrázek 4" descr="Obsah obrázku exteriér, podepsat, text, ulice&#10;&#10;Popis byl vytvořen automaticky">
            <a:extLst>
              <a:ext uri="{FF2B5EF4-FFF2-40B4-BE49-F238E27FC236}">
                <a16:creationId xmlns:a16="http://schemas.microsoft.com/office/drawing/2014/main" id="{49657FB9-ED1C-41EF-B8A0-67A408C563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4" r="-1" b="32904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84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xteriér, tráva, budova, zřícenina&#10;&#10;Popis byl vytvořen automaticky">
            <a:extLst>
              <a:ext uri="{FF2B5EF4-FFF2-40B4-BE49-F238E27FC236}">
                <a16:creationId xmlns:a16="http://schemas.microsoft.com/office/drawing/2014/main" id="{EC7BCA91-BA8F-485B-99A7-00B2B6F76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88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8B09288-7C79-4D79-A934-B47C06814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0" b="70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SYRIA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586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tráva, exteriér, budova, kopec&#10;&#10;Popis byl vytvořen automaticky">
            <a:extLst>
              <a:ext uri="{FF2B5EF4-FFF2-40B4-BE49-F238E27FC236}">
                <a16:creationId xmlns:a16="http://schemas.microsoft.com/office/drawing/2014/main" id="{4DC1DC6C-98CB-4D85-BED9-06A6BB1EB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4" b="103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92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objekt, voda, exteriér, řeka&#10;&#10;Popis byl vytvořen automaticky">
            <a:extLst>
              <a:ext uri="{FF2B5EF4-FFF2-40B4-BE49-F238E27FC236}">
                <a16:creationId xmlns:a16="http://schemas.microsoft.com/office/drawing/2014/main" id="{818876C5-27B7-40EA-821A-06DC56F35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7" name="Obrázek 6" descr="Obsah obrázku budova, exteriér, vsedě, velké&#10;&#10;Popis byl vytvořen automaticky">
            <a:extLst>
              <a:ext uri="{FF2B5EF4-FFF2-40B4-BE49-F238E27FC236}">
                <a16:creationId xmlns:a16="http://schemas.microsoft.com/office/drawing/2014/main" id="{19689347-63B5-4DFA-AA29-919CE8B320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r="3251" b="-2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18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D1FD2A-2BBA-4B7A-80E4-09314FE25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osoba, jídlo, interiér, stojící&#10;&#10;Popis byl vytvořen automaticky">
            <a:extLst>
              <a:ext uri="{FF2B5EF4-FFF2-40B4-BE49-F238E27FC236}">
                <a16:creationId xmlns:a16="http://schemas.microsoft.com/office/drawing/2014/main" id="{42C5FDE2-BDE6-4AB7-9F5C-BE112C5260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9216"/>
          <a:stretch/>
        </p:blipFill>
        <p:spPr>
          <a:xfrm>
            <a:off x="321731" y="557189"/>
            <a:ext cx="7086768" cy="5743618"/>
          </a:xfrm>
          <a:prstGeom prst="rect">
            <a:avLst/>
          </a:prstGeom>
        </p:spPr>
      </p:pic>
      <p:pic>
        <p:nvPicPr>
          <p:cNvPr id="5" name="Obrázek 4" descr="Obsah obrázku oblečení, šátek, dívka, skupina&#10;&#10;Popis byl vytvořen automaticky">
            <a:extLst>
              <a:ext uri="{FF2B5EF4-FFF2-40B4-BE49-F238E27FC236}">
                <a16:creationId xmlns:a16="http://schemas.microsoft.com/office/drawing/2014/main" id="{191C4746-AFD9-4049-BFD7-0FA2014FFE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5" r="18136" b="-2"/>
          <a:stretch/>
        </p:blipFill>
        <p:spPr>
          <a:xfrm>
            <a:off x="7601026" y="557189"/>
            <a:ext cx="4269242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50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ráva, exteriér, pole, stojící&#10;&#10;Popis byl vytvořen automaticky">
            <a:extLst>
              <a:ext uri="{FF2B5EF4-FFF2-40B4-BE49-F238E27FC236}">
                <a16:creationId xmlns:a16="http://schemas.microsoft.com/office/drawing/2014/main" id="{951EC7FF-5D58-43AB-BA44-92572FEEE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1" b="53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9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COURSE OVERVIEW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Online MS </a:t>
            </a:r>
            <a:r>
              <a:rPr lang="cs-CZ" dirty="0" err="1"/>
              <a:t>Teams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https://teams.microsoft.com/l/team/19%3ab0d0b5ab9fcd4ed3b2c1db19838a9892%40thread.tacv2/conversations?groupId=c05d8366-4960-4f80-90d6-8a51da33eec2&amp;tenantId=11904f23-f0db-4cdc-96f7-390bd55fcee8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 err="1"/>
              <a:t>Credits</a:t>
            </a:r>
            <a:r>
              <a:rPr lang="cs-CZ" dirty="0"/>
              <a:t>: 4 ECTS</a:t>
            </a:r>
          </a:p>
          <a:p>
            <a:endParaRPr lang="cs-CZ" dirty="0"/>
          </a:p>
          <a:p>
            <a:r>
              <a:rPr lang="cs-CZ" dirty="0" err="1"/>
              <a:t>Lecturer</a:t>
            </a:r>
            <a:r>
              <a:rPr lang="cs-CZ" dirty="0"/>
              <a:t>: Mgr. Eva Taterova, M.A., Ph.D. (</a:t>
            </a:r>
            <a:r>
              <a:rPr lang="cs-CZ" dirty="0">
                <a:hlinkClick r:id="rId3"/>
              </a:rPr>
              <a:t>evataterova@gmail.com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93399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99D1FD2A-2BBA-4B7A-80E4-09314FE25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54283C25-BFCF-43B3-9DAE-8AF32E0624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9" b="-2"/>
          <a:stretch/>
        </p:blipFill>
        <p:spPr>
          <a:xfrm>
            <a:off x="321731" y="557189"/>
            <a:ext cx="7086768" cy="5743618"/>
          </a:xfrm>
          <a:prstGeom prst="rect">
            <a:avLst/>
          </a:prstGeom>
        </p:spPr>
      </p:pic>
      <p:pic>
        <p:nvPicPr>
          <p:cNvPr id="5" name="Obrázek 4" descr="Obsah obrázku exteriér, budova, kostel, staré&#10;&#10;Popis byl vytvořen automaticky">
            <a:extLst>
              <a:ext uri="{FF2B5EF4-FFF2-40B4-BE49-F238E27FC236}">
                <a16:creationId xmlns:a16="http://schemas.microsoft.com/office/drawing/2014/main" id="{EB9C3038-6B8C-46E5-B5E1-C215610F6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"/>
          <a:stretch/>
        </p:blipFill>
        <p:spPr>
          <a:xfrm>
            <a:off x="7601026" y="557189"/>
            <a:ext cx="4269242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41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ráva, exteriér, pole, pastviny&#10;&#10;Popis byl vytvořen automaticky">
            <a:extLst>
              <a:ext uri="{FF2B5EF4-FFF2-40B4-BE49-F238E27FC236}">
                <a16:creationId xmlns:a16="http://schemas.microsoft.com/office/drawing/2014/main" id="{DDB4A7C6-FA41-4CE5-A653-4BD9B344D0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 b="137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4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obsah 2" descr="Obsah obrázku budova, exteriér, hora, staré&#10;&#10;Popis byl vytvořen automaticky">
            <a:extLst>
              <a:ext uri="{FF2B5EF4-FFF2-40B4-BE49-F238E27FC236}">
                <a16:creationId xmlns:a16="http://schemas.microsoft.com/office/drawing/2014/main" id="{9F027127-C28A-49F8-8BDD-368005B88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" b="108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05B78D-FA1A-4984-A88E-5CFA993F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JORDAN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695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skříňka, kuchyně, lednička, dřevěné&#10;&#10;Popis byl vytvořen automaticky">
            <a:extLst>
              <a:ext uri="{FF2B5EF4-FFF2-40B4-BE49-F238E27FC236}">
                <a16:creationId xmlns:a16="http://schemas.microsoft.com/office/drawing/2014/main" id="{B2BD0EA2-E005-40C3-B5E6-5BF41C634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57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tráva, exteriér, pole, jezdectví&#10;&#10;Popis byl vytvořen automaticky">
            <a:extLst>
              <a:ext uri="{FF2B5EF4-FFF2-40B4-BE49-F238E27FC236}">
                <a16:creationId xmlns:a16="http://schemas.microsoft.com/office/drawing/2014/main" id="{251C957C-5589-44ED-A03F-9EF8268500A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62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hora, exteriér, příroda, pohled&#10;&#10;Popis byl vytvořen automaticky">
            <a:extLst>
              <a:ext uri="{FF2B5EF4-FFF2-40B4-BE49-F238E27FC236}">
                <a16:creationId xmlns:a16="http://schemas.microsoft.com/office/drawing/2014/main" id="{49A36B02-B9F8-4737-B79A-BF58672C8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41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exteriér, ovce, stádo, savci&#10;&#10;Popis byl vytvořen automaticky">
            <a:extLst>
              <a:ext uri="{FF2B5EF4-FFF2-40B4-BE49-F238E27FC236}">
                <a16:creationId xmlns:a16="http://schemas.microsoft.com/office/drawing/2014/main" id="{A062463E-4DF3-4EC5-9A53-9D4E23754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5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budova, exteriér, lidé, skupina&#10;&#10;Popis byl vytvořen automaticky">
            <a:extLst>
              <a:ext uri="{FF2B5EF4-FFF2-40B4-BE49-F238E27FC236}">
                <a16:creationId xmlns:a16="http://schemas.microsoft.com/office/drawing/2014/main" id="{B667633E-2DF1-4D6E-8C2A-CDCB1ACF5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6" r="1" b="1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3" name="Obrázek 2" descr="Obsah obrázku skála, jídlo, sendvič&#10;&#10;Popis byl vytvořen automaticky">
            <a:extLst>
              <a:ext uri="{FF2B5EF4-FFF2-40B4-BE49-F238E27FC236}">
                <a16:creationId xmlns:a16="http://schemas.microsoft.com/office/drawing/2014/main" id="{52C846E8-12BE-4E94-A89B-F20B9004FE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6547" b="2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35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ráva, exteriér, pole, vysoký&#10;&#10;Popis byl vytvořen automaticky">
            <a:extLst>
              <a:ext uri="{FF2B5EF4-FFF2-40B4-BE49-F238E27FC236}">
                <a16:creationId xmlns:a16="http://schemas.microsoft.com/office/drawing/2014/main" id="{B2008653-9F92-4496-957A-A8D29E0CB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76" y="197757"/>
            <a:ext cx="8616648" cy="64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plot, muž, lavice, skákání&#10;&#10;Popis byl vytvořen automaticky">
            <a:extLst>
              <a:ext uri="{FF2B5EF4-FFF2-40B4-BE49-F238E27FC236}">
                <a16:creationId xmlns:a16="http://schemas.microsoft.com/office/drawing/2014/main" id="{35453DD5-8CF6-4152-A58C-76C8AF459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2" b="172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9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COURSE SCHEDULE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October</a:t>
            </a:r>
            <a:r>
              <a:rPr lang="cs-CZ" dirty="0"/>
              <a:t> 8</a:t>
            </a:r>
            <a:r>
              <a:rPr lang="en-US" dirty="0"/>
              <a:t>: Introduction. scope of the course, organization of the course, and course requirements</a:t>
            </a:r>
            <a:endParaRPr lang="cs-CZ" dirty="0"/>
          </a:p>
          <a:p>
            <a:r>
              <a:rPr lang="en-US" dirty="0"/>
              <a:t>October 15: Middle East: the basic terminology, geography, demography</a:t>
            </a:r>
            <a:endParaRPr lang="cs-CZ" dirty="0"/>
          </a:p>
          <a:p>
            <a:r>
              <a:rPr lang="en-US" dirty="0"/>
              <a:t>October 22:</a:t>
            </a:r>
            <a:r>
              <a:rPr lang="cs-CZ" dirty="0"/>
              <a:t> </a:t>
            </a:r>
            <a:r>
              <a:rPr lang="en-US" dirty="0"/>
              <a:t>History of Middle East before 1945</a:t>
            </a:r>
            <a:endParaRPr lang="cs-CZ" dirty="0"/>
          </a:p>
          <a:p>
            <a:r>
              <a:rPr lang="en-US" dirty="0"/>
              <a:t>October </a:t>
            </a:r>
            <a:r>
              <a:rPr lang="cs-CZ" dirty="0"/>
              <a:t>29</a:t>
            </a:r>
            <a:r>
              <a:rPr lang="en-US" dirty="0"/>
              <a:t>: Arab-Israeli Conflict I</a:t>
            </a:r>
            <a:endParaRPr lang="cs-CZ" dirty="0"/>
          </a:p>
          <a:p>
            <a:r>
              <a:rPr lang="cs-CZ" dirty="0" err="1"/>
              <a:t>November</a:t>
            </a:r>
            <a:r>
              <a:rPr lang="cs-CZ" dirty="0"/>
              <a:t> 5</a:t>
            </a:r>
            <a:r>
              <a:rPr lang="en-US" dirty="0"/>
              <a:t>:</a:t>
            </a:r>
            <a:r>
              <a:rPr lang="cs-CZ" dirty="0"/>
              <a:t> Arab-</a:t>
            </a:r>
            <a:r>
              <a:rPr lang="cs-CZ" dirty="0" err="1"/>
              <a:t>Israeli</a:t>
            </a:r>
            <a:r>
              <a:rPr lang="cs-CZ" dirty="0"/>
              <a:t> </a:t>
            </a:r>
            <a:r>
              <a:rPr lang="cs-CZ" dirty="0" err="1"/>
              <a:t>conflict</a:t>
            </a:r>
            <a:r>
              <a:rPr lang="cs-CZ" dirty="0"/>
              <a:t> II</a:t>
            </a:r>
          </a:p>
          <a:p>
            <a:r>
              <a:rPr lang="cs-CZ" dirty="0" err="1"/>
              <a:t>November</a:t>
            </a:r>
            <a:r>
              <a:rPr lang="cs-CZ" dirty="0"/>
              <a:t> 12: </a:t>
            </a:r>
            <a:r>
              <a:rPr lang="en-US" dirty="0"/>
              <a:t>Iran: From Western Ally to Islamic Republic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594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obsah 2" descr="Obsah obrázku exteriér, budova, město, stojící&#10;&#10;Popis byl vytvořen automaticky">
            <a:extLst>
              <a:ext uri="{FF2B5EF4-FFF2-40B4-BE49-F238E27FC236}">
                <a16:creationId xmlns:a16="http://schemas.microsoft.com/office/drawing/2014/main" id="{C22A5A15-55C7-424F-A220-8F26DE970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8" b="9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B95D91-7F7A-4C5C-855E-42C76EDF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ISRAEL/PALESTINIAN TERRITORIES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072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budova, vpředu, velké, vsedě&#10;&#10;Popis byl vytvořen automaticky">
            <a:extLst>
              <a:ext uri="{FF2B5EF4-FFF2-40B4-BE49-F238E27FC236}">
                <a16:creationId xmlns:a16="http://schemas.microsoft.com/office/drawing/2014/main" id="{28C88345-B35B-48E3-9723-87DBA50C1A7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6" r="1" b="1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7" name="Obrázek 6" descr="Obsah obrázku budova, exteriér, kámen, skála&#10;&#10;Popis byl vytvořen automaticky">
            <a:extLst>
              <a:ext uri="{FF2B5EF4-FFF2-40B4-BE49-F238E27FC236}">
                <a16:creationId xmlns:a16="http://schemas.microsoft.com/office/drawing/2014/main" id="{B14F525A-66A2-473A-A18E-2A6136068E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" r="10143" b="2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34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budova, exteriér, osoba, chodník&#10;&#10;Popis byl vytvořen automaticky">
            <a:extLst>
              <a:ext uri="{FF2B5EF4-FFF2-40B4-BE49-F238E27FC236}">
                <a16:creationId xmlns:a16="http://schemas.microsoft.com/office/drawing/2014/main" id="{66E4FE69-1235-47C9-8FED-480AC5090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9" name="Obrázek 8" descr="Obsah obrázku exteriér, silnice, budova, ulice&#10;&#10;Popis byl vytvořen automaticky">
            <a:extLst>
              <a:ext uri="{FF2B5EF4-FFF2-40B4-BE49-F238E27FC236}">
                <a16:creationId xmlns:a16="http://schemas.microsoft.com/office/drawing/2014/main" id="{70152EBC-E395-4D8B-8B6B-AABE87D1A9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 b="2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97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osoba, budova, exteriér, muž&#10;&#10;Popis byl vytvořen automaticky">
            <a:extLst>
              <a:ext uri="{FF2B5EF4-FFF2-40B4-BE49-F238E27FC236}">
                <a16:creationId xmlns:a16="http://schemas.microsoft.com/office/drawing/2014/main" id="{38E14F51-9213-4AFC-A83C-8C030282D9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8" r="1" b="23023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Obrázek 4" descr="Obsah obrázku osoba, budova, exteriér, lidé&#10;&#10;Popis byl vytvořen automaticky">
            <a:extLst>
              <a:ext uri="{FF2B5EF4-FFF2-40B4-BE49-F238E27FC236}">
                <a16:creationId xmlns:a16="http://schemas.microsoft.com/office/drawing/2014/main" id="{56669FC7-187C-43E8-B28C-7DEF4B9A89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7" r="12810" b="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45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D1FD2A-2BBA-4B7A-80E4-09314FE25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exteriér, tráva, hora, velké&#10;&#10;Popis byl vytvořen automaticky">
            <a:extLst>
              <a:ext uri="{FF2B5EF4-FFF2-40B4-BE49-F238E27FC236}">
                <a16:creationId xmlns:a16="http://schemas.microsoft.com/office/drawing/2014/main" id="{5684C372-103E-40DF-8BD1-CEE8C979D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4" r="6367" b="2"/>
          <a:stretch/>
        </p:blipFill>
        <p:spPr>
          <a:xfrm>
            <a:off x="321731" y="557189"/>
            <a:ext cx="7086768" cy="5743618"/>
          </a:xfrm>
          <a:prstGeom prst="rect">
            <a:avLst/>
          </a:prstGeom>
        </p:spPr>
      </p:pic>
      <p:pic>
        <p:nvPicPr>
          <p:cNvPr id="5" name="Obrázek 4" descr="Obsah obrázku exteriér, budova, středisko, dort&#10;&#10;Popis byl vytvořen automaticky">
            <a:extLst>
              <a:ext uri="{FF2B5EF4-FFF2-40B4-BE49-F238E27FC236}">
                <a16:creationId xmlns:a16="http://schemas.microsoft.com/office/drawing/2014/main" id="{509B4618-AE2E-4097-99FF-80AB671C86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4" r="1" b="1"/>
          <a:stretch/>
        </p:blipFill>
        <p:spPr>
          <a:xfrm>
            <a:off x="7601026" y="557189"/>
            <a:ext cx="4269242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9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exteriér, savci, tráva, pole&#10;&#10;Popis byl vytvořen automaticky">
            <a:extLst>
              <a:ext uri="{FF2B5EF4-FFF2-40B4-BE49-F238E27FC236}">
                <a16:creationId xmlns:a16="http://schemas.microsoft.com/office/drawing/2014/main" id="{E69FE326-82B5-4592-94BE-838EC548B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r="15458" b="-2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3" name="Obrázek 2" descr="Obsah obrázku exteriér, voda, město, budova&#10;&#10;Popis byl vytvořen automaticky">
            <a:extLst>
              <a:ext uri="{FF2B5EF4-FFF2-40B4-BE49-F238E27FC236}">
                <a16:creationId xmlns:a16="http://schemas.microsoft.com/office/drawing/2014/main" id="{76FDCB24-2B0D-4F6F-8F42-0B40124BC5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9741" b="-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29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exteriér, hora, poušť, tráva&#10;&#10;Popis byl vytvořen automaticky">
            <a:extLst>
              <a:ext uri="{FF2B5EF4-FFF2-40B4-BE49-F238E27FC236}">
                <a16:creationId xmlns:a16="http://schemas.microsoft.com/office/drawing/2014/main" id="{A0C2BAF5-E65F-4D06-AED5-9DE66D923F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8" b="1038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62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osoba, uniforma, exteriér, oblečení&#10;&#10;Popis byl vytvořen automaticky">
            <a:extLst>
              <a:ext uri="{FF2B5EF4-FFF2-40B4-BE49-F238E27FC236}">
                <a16:creationId xmlns:a16="http://schemas.microsoft.com/office/drawing/2014/main" id="{5D0B9054-354D-48BB-B9E0-01873EFEF5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621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3" name="Obrázek 2" descr="Obsah obrázku exteriér, skála, skalní, kopec&#10;&#10;Popis byl vytvořen automaticky">
            <a:extLst>
              <a:ext uri="{FF2B5EF4-FFF2-40B4-BE49-F238E27FC236}">
                <a16:creationId xmlns:a16="http://schemas.microsoft.com/office/drawing/2014/main" id="{0A0F080A-0D99-40BB-8CBE-3AFBE12AB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3" r="11824" b="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02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exteriér, budova, silnice, auto&#10;&#10;Popis byl vytvořen automaticky">
            <a:extLst>
              <a:ext uri="{FF2B5EF4-FFF2-40B4-BE49-F238E27FC236}">
                <a16:creationId xmlns:a16="http://schemas.microsoft.com/office/drawing/2014/main" id="{55C58104-F8D0-4C00-B5D3-FFAF3BF71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68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826D89-F495-4611-B6CC-7DA6BAD3E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50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COURSE SCHEDULE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November </a:t>
            </a:r>
            <a:r>
              <a:rPr lang="cs-CZ" dirty="0"/>
              <a:t>19</a:t>
            </a:r>
            <a:r>
              <a:rPr lang="en-US" dirty="0"/>
              <a:t>: </a:t>
            </a:r>
            <a:r>
              <a:rPr lang="cs-CZ" dirty="0" err="1"/>
              <a:t>Midterm</a:t>
            </a:r>
            <a:r>
              <a:rPr lang="cs-CZ" dirty="0"/>
              <a:t>, </a:t>
            </a:r>
            <a:r>
              <a:rPr lang="cs-CZ" dirty="0" err="1"/>
              <a:t>movie</a:t>
            </a:r>
            <a:endParaRPr lang="cs-CZ" dirty="0"/>
          </a:p>
          <a:p>
            <a:r>
              <a:rPr lang="en-US" dirty="0"/>
              <a:t>November </a:t>
            </a:r>
            <a:r>
              <a:rPr lang="cs-CZ" dirty="0"/>
              <a:t>26</a:t>
            </a:r>
            <a:r>
              <a:rPr lang="en-US" dirty="0"/>
              <a:t>: Political Development of Lebanon</a:t>
            </a:r>
            <a:endParaRPr lang="cs-CZ" dirty="0"/>
          </a:p>
          <a:p>
            <a:r>
              <a:rPr lang="cs-CZ" dirty="0" err="1"/>
              <a:t>December</a:t>
            </a:r>
            <a:r>
              <a:rPr lang="cs-CZ" dirty="0"/>
              <a:t> 3: </a:t>
            </a:r>
            <a:r>
              <a:rPr lang="en-US" dirty="0"/>
              <a:t>Post Cold War Conflicts in the Middle East </a:t>
            </a:r>
            <a:endParaRPr lang="cs-CZ" dirty="0"/>
          </a:p>
          <a:p>
            <a:r>
              <a:rPr lang="cs-CZ" dirty="0" err="1"/>
              <a:t>December</a:t>
            </a:r>
            <a:r>
              <a:rPr lang="cs-CZ" dirty="0"/>
              <a:t> 10: </a:t>
            </a:r>
            <a:r>
              <a:rPr lang="cs-CZ" dirty="0" err="1"/>
              <a:t>War</a:t>
            </a:r>
            <a:r>
              <a:rPr lang="cs-CZ" dirty="0"/>
              <a:t> in </a:t>
            </a:r>
            <a:r>
              <a:rPr lang="cs-CZ" dirty="0" err="1"/>
              <a:t>Syria</a:t>
            </a:r>
            <a:endParaRPr lang="cs-CZ" dirty="0"/>
          </a:p>
          <a:p>
            <a:r>
              <a:rPr lang="cs-CZ" dirty="0" err="1"/>
              <a:t>December</a:t>
            </a:r>
            <a:r>
              <a:rPr lang="cs-CZ" dirty="0"/>
              <a:t> 17: </a:t>
            </a:r>
            <a:r>
              <a:rPr lang="en-US" dirty="0"/>
              <a:t>EU and the Mediterranean region</a:t>
            </a:r>
            <a:endParaRPr lang="cs-CZ" dirty="0"/>
          </a:p>
          <a:p>
            <a:r>
              <a:rPr lang="cs-CZ" dirty="0" err="1"/>
              <a:t>January</a:t>
            </a:r>
            <a:r>
              <a:rPr lang="cs-CZ" dirty="0"/>
              <a:t> 7: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Events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East</a:t>
            </a:r>
          </a:p>
          <a:p>
            <a:r>
              <a:rPr lang="cs-CZ" dirty="0" err="1"/>
              <a:t>January</a:t>
            </a:r>
            <a:r>
              <a:rPr lang="cs-CZ" dirty="0"/>
              <a:t> 14: </a:t>
            </a:r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Exam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343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xteriér, budova, velké, věž&#10;&#10;Popis byl vytvořen automaticky">
            <a:extLst>
              <a:ext uri="{FF2B5EF4-FFF2-40B4-BE49-F238E27FC236}">
                <a16:creationId xmlns:a16="http://schemas.microsoft.com/office/drawing/2014/main" id="{0CCA623D-9FA7-41AC-AC01-D2D7B1E65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r="2" b="2"/>
          <a:stretch/>
        </p:blipFill>
        <p:spPr>
          <a:xfrm>
            <a:off x="2068286" y="164638"/>
            <a:ext cx="8055428" cy="65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05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8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budova, exteriér, lidé, chůze&#10;&#10;Popis byl vytvořen automaticky">
            <a:extLst>
              <a:ext uri="{FF2B5EF4-FFF2-40B4-BE49-F238E27FC236}">
                <a16:creationId xmlns:a16="http://schemas.microsoft.com/office/drawing/2014/main" id="{257CE0BC-3FD2-4E99-9E88-FF59362A4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4" r="1" b="26997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Obrázek 4" descr="Obsah obrázku osoba, interiér, stojící, muž&#10;&#10;Popis byl vytvořen automaticky">
            <a:extLst>
              <a:ext uri="{FF2B5EF4-FFF2-40B4-BE49-F238E27FC236}">
                <a16:creationId xmlns:a16="http://schemas.microsoft.com/office/drawing/2014/main" id="{C0773396-92A5-4DC3-A8D9-254858D1A7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2" r="-1" b="1133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987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482004F-5992-4B17-9D09-3683401EF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377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1BC67CD-3BD7-4ABE-B97D-A4E117C95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0" r="-1" b="11586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38887817-BFB4-4764-B48E-F31DEC506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 r="-1" b="14419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0596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r>
              <a:rPr lang="cs-CZ" sz="4000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27915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COURSE ACTIVITIES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Midterm</a:t>
            </a:r>
            <a:r>
              <a:rPr lang="cs-CZ" dirty="0"/>
              <a:t>: </a:t>
            </a:r>
            <a:r>
              <a:rPr lang="cs-CZ" dirty="0" err="1"/>
              <a:t>November</a:t>
            </a:r>
            <a:r>
              <a:rPr lang="cs-CZ" dirty="0"/>
              <a:t> 19, 5 open </a:t>
            </a:r>
            <a:r>
              <a:rPr lang="cs-CZ" dirty="0" err="1"/>
              <a:t>questions</a:t>
            </a:r>
            <a:r>
              <a:rPr lang="cs-CZ" dirty="0"/>
              <a:t>, 40 </a:t>
            </a:r>
            <a:r>
              <a:rPr lang="cs-CZ" dirty="0" err="1"/>
              <a:t>points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Exam</a:t>
            </a:r>
            <a:r>
              <a:rPr lang="cs-CZ" dirty="0"/>
              <a:t>: </a:t>
            </a:r>
            <a:r>
              <a:rPr lang="cs-CZ" dirty="0" err="1"/>
              <a:t>January</a:t>
            </a:r>
            <a:r>
              <a:rPr lang="cs-CZ" dirty="0"/>
              <a:t> 14, 6 open </a:t>
            </a:r>
            <a:r>
              <a:rPr lang="cs-CZ" dirty="0" err="1"/>
              <a:t>questions</a:t>
            </a:r>
            <a:r>
              <a:rPr lang="cs-CZ" dirty="0"/>
              <a:t>, 60 </a:t>
            </a:r>
            <a:r>
              <a:rPr lang="cs-CZ" dirty="0" err="1"/>
              <a:t>points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82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GRADES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cs-CZ" dirty="0"/>
              <a:t>A		92 - 100</a:t>
            </a:r>
          </a:p>
          <a:p>
            <a:pPr marL="0" indent="0">
              <a:buNone/>
            </a:pPr>
            <a:r>
              <a:rPr lang="en-US" altLang="cs-CZ" dirty="0"/>
              <a:t>B		84 - 91</a:t>
            </a:r>
          </a:p>
          <a:p>
            <a:pPr marL="0" indent="0">
              <a:buNone/>
            </a:pPr>
            <a:r>
              <a:rPr lang="en-US" altLang="cs-CZ" dirty="0"/>
              <a:t>C		76 - 83</a:t>
            </a:r>
          </a:p>
          <a:p>
            <a:pPr marL="0" indent="0">
              <a:buNone/>
            </a:pPr>
            <a:r>
              <a:rPr lang="en-US" altLang="cs-CZ" dirty="0"/>
              <a:t>D		68 - 75</a:t>
            </a:r>
          </a:p>
          <a:p>
            <a:pPr marL="0" indent="0">
              <a:buNone/>
            </a:pPr>
            <a:r>
              <a:rPr lang="en-US" altLang="cs-CZ" dirty="0"/>
              <a:t>E		60 - 67</a:t>
            </a:r>
          </a:p>
          <a:p>
            <a:pPr marL="0" indent="0">
              <a:buNone/>
            </a:pPr>
            <a:r>
              <a:rPr lang="en-US" altLang="cs-CZ" dirty="0"/>
              <a:t>F		less than 60 points</a:t>
            </a:r>
            <a:endParaRPr lang="cs-CZ" altLang="cs-CZ" dirty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cs-CZ">
                <a:solidFill>
                  <a:schemeClr val="bg1"/>
                </a:solidFill>
              </a:rPr>
              <a:t>page</a:t>
            </a:r>
            <a:r>
              <a:rPr lang="cs-CZ" altLang="cs-CZ">
                <a:solidFill>
                  <a:schemeClr val="bg1"/>
                </a:solidFill>
              </a:rPr>
              <a:t> </a:t>
            </a:r>
            <a:fld id="{8675B04E-5AD9-43B4-84BD-97D61F4547FC}" type="slidenum">
              <a:rPr lang="cs-CZ" altLang="cs-CZ">
                <a:solidFill>
                  <a:schemeClr val="bg1"/>
                </a:solidFill>
              </a:rPr>
              <a:pPr>
                <a:spcBef>
                  <a:spcPct val="0"/>
                </a:spcBef>
              </a:pPr>
              <a:t>6</a:t>
            </a:fld>
            <a:endParaRPr lang="cs-CZ" alt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2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exteriér, hora, tráva, příroda&#10;&#10;Popis byl vytvořen automaticky">
            <a:extLst>
              <a:ext uri="{FF2B5EF4-FFF2-40B4-BE49-F238E27FC236}">
                <a16:creationId xmlns:a16="http://schemas.microsoft.com/office/drawing/2014/main" id="{41692B80-0464-4EB6-B537-2B618B15D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LEBANON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2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voda, exteriér, příroda, hora&#10;&#10;Popis byl vytvořen automaticky">
            <a:extLst>
              <a:ext uri="{FF2B5EF4-FFF2-40B4-BE49-F238E27FC236}">
                <a16:creationId xmlns:a16="http://schemas.microsoft.com/office/drawing/2014/main" id="{E44A2AB0-45F3-4CBA-B24D-1998E838A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5" b="126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0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budova, exteriér, velké, město&#10;&#10;Popis byl vytvořen automaticky">
            <a:extLst>
              <a:ext uri="{FF2B5EF4-FFF2-40B4-BE49-F238E27FC236}">
                <a16:creationId xmlns:a16="http://schemas.microsoft.com/office/drawing/2014/main" id="{DAC85A71-F9FF-4256-94D3-3CAAB43E48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813271" y="643467"/>
            <a:ext cx="4952058" cy="5571066"/>
          </a:xfrm>
          <a:prstGeom prst="rect">
            <a:avLst/>
          </a:prstGeom>
        </p:spPr>
      </p:pic>
      <p:pic>
        <p:nvPicPr>
          <p:cNvPr id="5" name="Zástupný obsah 4" descr="Obsah obrázku exteriér, budova, auto, silnice&#10;&#10;Popis byl vytvořen automaticky">
            <a:extLst>
              <a:ext uri="{FF2B5EF4-FFF2-40B4-BE49-F238E27FC236}">
                <a16:creationId xmlns:a16="http://schemas.microsoft.com/office/drawing/2014/main" id="{69EEC228-DB4D-40C0-9CC0-C93EB934C9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5" b="780"/>
          <a:stretch/>
        </p:blipFill>
        <p:spPr>
          <a:xfrm>
            <a:off x="6426669" y="643467"/>
            <a:ext cx="495205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037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280</Words>
  <Application>Microsoft Office PowerPoint</Application>
  <PresentationFormat>Širokoúhlá obrazovka</PresentationFormat>
  <Paragraphs>44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Motiv Office</vt:lpstr>
      <vt:lpstr>POLITICS AND SOCIETY  IN THE MIDDLE EAST</vt:lpstr>
      <vt:lpstr>COURSE OVERVIEW</vt:lpstr>
      <vt:lpstr>COURSE SCHEDULE</vt:lpstr>
      <vt:lpstr>COURSE SCHEDULE</vt:lpstr>
      <vt:lpstr>COURSE ACTIVITIES</vt:lpstr>
      <vt:lpstr>GRADES</vt:lpstr>
      <vt:lpstr>LEBANON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SYRIA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JORDAN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ISRAEL/PALESTINIAN TERRITORIES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POLTICS AND SOCIETY  IN THE MIDDLE EAST</dc:title>
  <dc:creator>Eva Taterova</dc:creator>
  <cp:lastModifiedBy>Eva Taterova</cp:lastModifiedBy>
  <cp:revision>2</cp:revision>
  <dcterms:created xsi:type="dcterms:W3CDTF">2020-10-07T20:29:43Z</dcterms:created>
  <dcterms:modified xsi:type="dcterms:W3CDTF">2020-10-08T13:24:24Z</dcterms:modified>
</cp:coreProperties>
</file>