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9869488" cy="67357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104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31A3D-C850-436E-9646-0600D3CD2E6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C501D-1DCE-4D88-BF28-7FA013A638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2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A1978-DF24-43C1-BF12-3BD7FEA53830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DADD1-4717-4232-9679-F3F9DE7E0C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EB2B1-68AE-4E1E-86B0-9FB6D11A4E0B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02782-381B-4B65-9746-54BEAD12B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023D-8259-41A1-A93E-F4AB80537B26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D62C-85C6-49D9-8686-5F51978737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2BA2-AD38-40E8-82B6-A227C4AA6693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54E6-9EF1-4EFC-A7CD-F18710E882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A7FD-F2D2-4A9C-99F6-DB64EF9FC015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03B9-C572-45D5-BADF-C29549A78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2BC35-73A4-4B99-8E6D-C6C53655C0E4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33632-4221-4923-8C40-5FCFB05FAE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3D5E-0454-47D5-88C8-63A0457A59FE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535A0-9962-47B3-805C-30BD0DE6D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B0C98-E1A1-4136-B8CF-9DDF3B5D9409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05F8-A588-4B79-B02A-4C49A82183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FDED0-428D-4150-AAED-F06844646ABE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D407A-73DD-4AA7-BE23-817C04F3C1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519B-9311-45AA-836F-CED7B84B1E23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1BD56-2AB2-4859-A39F-3D5190298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D108-A148-4186-A206-1796B8A60DCC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2F75-5AE2-4B68-B0FF-8A312DCFF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78CB31-05EA-4574-A34C-8F9A18503868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F3CEB0-63BB-4101-A5D9-76DB02EA7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Vědecké studium politické reality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898989"/>
                </a:solidFill>
              </a:rPr>
              <a:t>Metody a výzkum v politických vědách </a:t>
            </a:r>
          </a:p>
          <a:p>
            <a:r>
              <a:rPr lang="cs-CZ" dirty="0" smtClean="0">
                <a:solidFill>
                  <a:srgbClr val="898989"/>
                </a:solidFill>
              </a:rPr>
              <a:t>2020</a:t>
            </a:r>
            <a:endParaRPr lang="cs-CZ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9" name="Graf 3"/>
          <p:cNvGraphicFramePr>
            <a:graphicFrameLocks/>
          </p:cNvGraphicFramePr>
          <p:nvPr/>
        </p:nvGraphicFramePr>
        <p:xfrm>
          <a:off x="849313" y="1146175"/>
          <a:ext cx="7158037" cy="463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r:id="rId3" imgW="7163421" imgH="4639458" progId="Excel.Chart.8">
                  <p:embed/>
                </p:oleObj>
              </mc:Choice>
              <mc:Fallback>
                <p:oleObj r:id="rId3" imgW="7163421" imgH="4639458" progId="Excel.Chart.8">
                  <p:embed/>
                  <p:pic>
                    <p:nvPicPr>
                      <p:cNvPr id="0" name="Graf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1146175"/>
                        <a:ext cx="7158037" cy="463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Konstrukce modelů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i="1" u="sng" dirty="0">
                <a:solidFill>
                  <a:srgbClr val="0070C0"/>
                </a:solidFill>
              </a:rPr>
              <a:t>Model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/>
              <a:t>– když </a:t>
            </a:r>
            <a:r>
              <a:rPr lang="cs-CZ" sz="2800" b="1" dirty="0"/>
              <a:t>přemýšlíme</a:t>
            </a:r>
            <a:r>
              <a:rPr lang="cs-CZ" sz="2800" dirty="0"/>
              <a:t> o </a:t>
            </a:r>
            <a:r>
              <a:rPr lang="cs-CZ" sz="2800" b="1" dirty="0"/>
              <a:t>fenoménech</a:t>
            </a:r>
            <a:r>
              <a:rPr lang="cs-CZ" sz="2800" dirty="0"/>
              <a:t> jako o </a:t>
            </a:r>
            <a:r>
              <a:rPr lang="cs-CZ" sz="2800" b="1" dirty="0"/>
              <a:t>závislých </a:t>
            </a:r>
            <a:r>
              <a:rPr lang="cs-CZ" sz="2800" b="1" dirty="0" smtClean="0"/>
              <a:t>P</a:t>
            </a:r>
            <a:r>
              <a:rPr lang="cs-CZ" sz="2800" dirty="0" smtClean="0"/>
              <a:t> </a:t>
            </a:r>
            <a:r>
              <a:rPr lang="cs-CZ" sz="2800" dirty="0"/>
              <a:t>a vytváříme </a:t>
            </a:r>
            <a:r>
              <a:rPr lang="cs-CZ" sz="2800" b="1" dirty="0"/>
              <a:t>teorie</a:t>
            </a:r>
            <a:r>
              <a:rPr lang="cs-CZ" sz="2800" dirty="0"/>
              <a:t> o </a:t>
            </a:r>
            <a:r>
              <a:rPr lang="cs-CZ" sz="2800" b="1" dirty="0"/>
              <a:t>nezávislých</a:t>
            </a:r>
            <a:r>
              <a:rPr lang="cs-CZ" sz="2800" dirty="0"/>
              <a:t> </a:t>
            </a:r>
            <a:r>
              <a:rPr lang="cs-CZ" sz="2800" b="1" dirty="0" smtClean="0"/>
              <a:t>P</a:t>
            </a:r>
            <a:r>
              <a:rPr lang="cs-CZ" sz="2800" dirty="0" smtClean="0"/>
              <a:t> které </a:t>
            </a:r>
            <a:r>
              <a:rPr lang="cs-CZ" sz="2800" dirty="0"/>
              <a:t>je </a:t>
            </a:r>
            <a:r>
              <a:rPr lang="cs-CZ" sz="2800" b="1" dirty="0"/>
              <a:t>zapříčiňují</a:t>
            </a:r>
            <a:r>
              <a:rPr lang="cs-CZ" sz="2800" dirty="0"/>
              <a:t>, potom konstruujeme teoretické modely;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/>
              <a:t>Právě </a:t>
            </a:r>
            <a:r>
              <a:rPr lang="cs-CZ" sz="2400" dirty="0" smtClean="0"/>
              <a:t>„</a:t>
            </a:r>
            <a:r>
              <a:rPr lang="cs-CZ" sz="2400" b="1" dirty="0" smtClean="0"/>
              <a:t>nerealističnost</a:t>
            </a:r>
            <a:r>
              <a:rPr lang="cs-CZ" sz="2400" dirty="0" smtClean="0"/>
              <a:t>“ </a:t>
            </a:r>
            <a:r>
              <a:rPr lang="cs-CZ" sz="2400" dirty="0"/>
              <a:t>modelu jej dělá </a:t>
            </a:r>
            <a:r>
              <a:rPr lang="cs-CZ" sz="2400" b="1" dirty="0" smtClean="0"/>
              <a:t>praktickými</a:t>
            </a:r>
            <a:r>
              <a:rPr lang="cs-CZ" sz="2400" dirty="0" smtClean="0"/>
              <a:t>… </a:t>
            </a:r>
            <a:r>
              <a:rPr lang="cs-CZ" sz="2400" dirty="0"/>
              <a:t>modely jsou simplifikace</a:t>
            </a:r>
            <a:r>
              <a:rPr lang="cs-CZ" sz="2400" dirty="0" smtClean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b="1" dirty="0" smtClean="0"/>
              <a:t>Přílišná redukce </a:t>
            </a:r>
            <a:r>
              <a:rPr lang="cs-CZ" sz="2400" dirty="0" smtClean="0"/>
              <a:t>je dělá nevypovídajícími o světě…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200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9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u="sng" dirty="0"/>
              <a:t>Poučky</a:t>
            </a:r>
            <a:r>
              <a:rPr lang="cs-CZ" sz="2800" dirty="0"/>
              <a:t>: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b="1" dirty="0"/>
              <a:t>modely</a:t>
            </a:r>
            <a:r>
              <a:rPr lang="cs-CZ" sz="2400" dirty="0"/>
              <a:t> </a:t>
            </a:r>
            <a:r>
              <a:rPr lang="cs-CZ" sz="2400" dirty="0" smtClean="0"/>
              <a:t>snažme dělat vždy </a:t>
            </a:r>
            <a:r>
              <a:rPr lang="cs-CZ" sz="2400" b="1" dirty="0"/>
              <a:t>kauzální</a:t>
            </a:r>
            <a:r>
              <a:rPr lang="cs-CZ" sz="2400" dirty="0"/>
              <a:t> (</a:t>
            </a:r>
            <a:r>
              <a:rPr lang="cs-CZ" sz="2400" dirty="0" smtClean="0"/>
              <a:t>vs. </a:t>
            </a:r>
            <a:r>
              <a:rPr lang="cs-CZ" sz="2400" dirty="0"/>
              <a:t>korelace);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 smtClean="0"/>
              <a:t>nenechejme </a:t>
            </a:r>
            <a:r>
              <a:rPr lang="cs-CZ" sz="2400" dirty="0"/>
              <a:t>se </a:t>
            </a:r>
            <a:r>
              <a:rPr lang="cs-CZ" sz="2400" dirty="0" smtClean="0"/>
              <a:t>vést </a:t>
            </a:r>
            <a:r>
              <a:rPr lang="cs-CZ" sz="2400" b="1" dirty="0"/>
              <a:t>samotnými daty</a:t>
            </a:r>
            <a:r>
              <a:rPr lang="cs-CZ" sz="2400" dirty="0"/>
              <a:t> </a:t>
            </a:r>
            <a:r>
              <a:rPr lang="cs-CZ" sz="2400" dirty="0" smtClean="0"/>
              <a:t>(vs. testování </a:t>
            </a:r>
            <a:r>
              <a:rPr lang="cs-CZ" sz="2400" dirty="0"/>
              <a:t>teorií na datech, které vedly k jejich tvorbě);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/>
              <a:t>důkazy musí mít oporu </a:t>
            </a:r>
            <a:r>
              <a:rPr lang="cs-CZ" sz="2400" b="1" dirty="0"/>
              <a:t>v reálném světě</a:t>
            </a:r>
            <a:r>
              <a:rPr lang="cs-CZ" sz="2400" dirty="0"/>
              <a:t> </a:t>
            </a:r>
            <a:r>
              <a:rPr lang="cs-CZ" sz="2400" dirty="0" smtClean="0"/>
              <a:t>(vs. racionalistická </a:t>
            </a:r>
            <a:r>
              <a:rPr lang="cs-CZ" sz="2400" dirty="0"/>
              <a:t>cvičení);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 smtClean="0"/>
              <a:t>vyhněme </a:t>
            </a:r>
            <a:r>
              <a:rPr lang="cs-CZ" sz="2400" dirty="0"/>
              <a:t>se </a:t>
            </a:r>
            <a:r>
              <a:rPr lang="cs-CZ" sz="2400" b="1" dirty="0"/>
              <a:t>normativnosti</a:t>
            </a:r>
            <a:r>
              <a:rPr lang="cs-CZ" sz="2400" dirty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400" dirty="0" smtClean="0"/>
              <a:t>hledejme obojí: </a:t>
            </a:r>
            <a:r>
              <a:rPr lang="cs-CZ" sz="2400" b="1" dirty="0"/>
              <a:t>všeobecnost</a:t>
            </a:r>
            <a:r>
              <a:rPr lang="cs-CZ" sz="2400" dirty="0"/>
              <a:t> i </a:t>
            </a:r>
            <a:r>
              <a:rPr lang="cs-CZ" sz="2400" b="1" dirty="0"/>
              <a:t>jednoduchost</a:t>
            </a:r>
            <a:r>
              <a:rPr lang="cs-CZ" sz="2400" dirty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200" b="1" smtClean="0"/>
              <a:t>Budování teorie</a:t>
            </a:r>
            <a:r>
              <a:rPr lang="cs-CZ" sz="3200" smtClean="0"/>
              <a:t/>
            </a:r>
            <a:br>
              <a:rPr lang="cs-CZ" sz="3200" smtClean="0"/>
            </a:br>
            <a:endParaRPr lang="cs-CZ" sz="32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620713"/>
            <a:ext cx="8856663" cy="6237287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Identifikace</a:t>
            </a:r>
            <a:r>
              <a:rPr lang="cs-CZ" dirty="0" smtClean="0"/>
              <a:t> </a:t>
            </a:r>
            <a:r>
              <a:rPr lang="cs-CZ" b="1" u="sng" dirty="0"/>
              <a:t>zajímavé </a:t>
            </a:r>
            <a:r>
              <a:rPr lang="cs-CZ" b="1" u="sng" dirty="0" smtClean="0"/>
              <a:t>variace</a:t>
            </a:r>
            <a:r>
              <a:rPr lang="cs-CZ" dirty="0" smtClean="0"/>
              <a:t>;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Cross-sectional</a:t>
            </a:r>
            <a:r>
              <a:rPr lang="cs-CZ" dirty="0"/>
              <a:t>: stejný čas, různé </a:t>
            </a:r>
            <a:r>
              <a:rPr lang="cs-CZ" dirty="0" smtClean="0"/>
              <a:t>místo </a:t>
            </a:r>
            <a:r>
              <a:rPr lang="cs-CZ" dirty="0"/>
              <a:t>(případy</a:t>
            </a:r>
            <a:r>
              <a:rPr lang="cs-CZ" dirty="0" smtClean="0"/>
              <a:t>);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err="1" smtClean="0"/>
              <a:t>Time-series</a:t>
            </a:r>
            <a:r>
              <a:rPr lang="cs-CZ" dirty="0"/>
              <a:t>: stejný případ, různý </a:t>
            </a:r>
            <a:r>
              <a:rPr lang="cs-CZ" dirty="0" smtClean="0"/>
              <a:t>čas;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Využití </a:t>
            </a:r>
            <a:r>
              <a:rPr lang="cs-CZ" b="1" u="sng" dirty="0"/>
              <a:t>znalostí</a:t>
            </a:r>
            <a:r>
              <a:rPr lang="cs-CZ" dirty="0"/>
              <a:t> - posun </a:t>
            </a:r>
            <a:r>
              <a:rPr lang="cs-CZ" b="1" dirty="0"/>
              <a:t>od konkrétního</a:t>
            </a:r>
            <a:r>
              <a:rPr lang="cs-CZ" dirty="0"/>
              <a:t> případu k </a:t>
            </a:r>
            <a:r>
              <a:rPr lang="cs-CZ" b="1" u="sng" dirty="0"/>
              <a:t>obecnější</a:t>
            </a:r>
            <a:r>
              <a:rPr lang="cs-CZ" dirty="0"/>
              <a:t> </a:t>
            </a:r>
            <a:r>
              <a:rPr lang="cs-CZ" dirty="0" smtClean="0"/>
              <a:t>teorii: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 smtClean="0"/>
              <a:t>11. září -&gt; </a:t>
            </a:r>
            <a:r>
              <a:rPr lang="cs-CZ" dirty="0"/>
              <a:t>změna v podpoře prezidenta US (co by udělal menší útok, co dělají jiné typy incidentů, stalo by se to v jiné zemi</a:t>
            </a:r>
            <a:r>
              <a:rPr lang="cs-CZ" dirty="0" smtClean="0"/>
              <a:t>?);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>
                <a:solidFill>
                  <a:srgbClr val="7030A0"/>
                </a:solidFill>
              </a:rPr>
              <a:t>1970 </a:t>
            </a:r>
            <a:r>
              <a:rPr lang="cs-CZ" i="1" dirty="0" err="1" smtClean="0">
                <a:solidFill>
                  <a:srgbClr val="7030A0"/>
                </a:solidFill>
              </a:rPr>
              <a:t>Mueller</a:t>
            </a:r>
            <a:r>
              <a:rPr lang="cs-CZ" i="1" dirty="0">
                <a:solidFill>
                  <a:srgbClr val="7030A0"/>
                </a:solidFill>
              </a:rPr>
              <a:t>:</a:t>
            </a:r>
            <a:r>
              <a:rPr lang="cs-CZ" i="1" dirty="0" smtClean="0">
                <a:solidFill>
                  <a:srgbClr val="7030A0"/>
                </a:solidFill>
              </a:rPr>
              <a:t> prezidentská </a:t>
            </a:r>
            <a:r>
              <a:rPr lang="cs-CZ" i="1" dirty="0">
                <a:solidFill>
                  <a:srgbClr val="7030A0"/>
                </a:solidFill>
              </a:rPr>
              <a:t>popularita a mezinárodní </a:t>
            </a:r>
            <a:r>
              <a:rPr lang="cs-CZ" i="1" dirty="0" smtClean="0">
                <a:solidFill>
                  <a:srgbClr val="7030A0"/>
                </a:solidFill>
              </a:rPr>
              <a:t>konflikt</a:t>
            </a:r>
            <a:r>
              <a:rPr lang="cs-CZ" dirty="0" smtClean="0"/>
              <a:t>;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Znej lokální, mysli </a:t>
            </a:r>
            <a:r>
              <a:rPr lang="cs-CZ" dirty="0" smtClean="0"/>
              <a:t>globálně;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Přírodovědci nemají teorie, které lze aplikovat pouze na </a:t>
            </a:r>
            <a:r>
              <a:rPr lang="cs-CZ" dirty="0" smtClean="0"/>
              <a:t>Francii…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Prozkoumej </a:t>
            </a:r>
            <a:r>
              <a:rPr lang="cs-CZ" b="1" u="sng" dirty="0"/>
              <a:t>předchozí výzkum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Které ostatní </a:t>
            </a:r>
            <a:r>
              <a:rPr lang="cs-CZ" b="1" dirty="0"/>
              <a:t>příčiny</a:t>
            </a:r>
            <a:r>
              <a:rPr lang="cs-CZ" dirty="0"/>
              <a:t> nejsou </a:t>
            </a:r>
            <a:r>
              <a:rPr lang="cs-CZ" b="1" dirty="0"/>
              <a:t>zahrnuty</a:t>
            </a:r>
            <a:r>
              <a:rPr lang="cs-CZ" dirty="0"/>
              <a:t>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Může být </a:t>
            </a:r>
            <a:r>
              <a:rPr lang="cs-CZ" b="1" dirty="0"/>
              <a:t>teorie</a:t>
            </a:r>
            <a:r>
              <a:rPr lang="cs-CZ" dirty="0"/>
              <a:t> aplikována i </a:t>
            </a:r>
            <a:r>
              <a:rPr lang="cs-CZ" b="1" dirty="0"/>
              <a:t>jinde</a:t>
            </a:r>
            <a:r>
              <a:rPr lang="cs-CZ" dirty="0"/>
              <a:t>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Jaké jsou další implikace?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Jak může teorie fungovat na jiném </a:t>
            </a:r>
            <a:r>
              <a:rPr lang="cs-CZ" dirty="0" err="1"/>
              <a:t>levelu</a:t>
            </a:r>
            <a:r>
              <a:rPr lang="cs-CZ" dirty="0"/>
              <a:t> agregace (mikro-makro)?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Jak poznám, že mám </a:t>
            </a:r>
            <a:r>
              <a:rPr lang="cs-CZ" b="1" u="sng" dirty="0"/>
              <a:t>dobrou teorii</a:t>
            </a:r>
            <a:r>
              <a:rPr lang="cs-CZ" b="1" dirty="0"/>
              <a:t>?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Je </a:t>
            </a:r>
            <a:r>
              <a:rPr lang="cs-CZ" b="1" dirty="0" smtClean="0"/>
              <a:t>kauzální</a:t>
            </a:r>
            <a:r>
              <a:rPr lang="cs-CZ" dirty="0" smtClean="0"/>
              <a:t>? Lze </a:t>
            </a:r>
            <a:r>
              <a:rPr lang="cs-CZ" dirty="0"/>
              <a:t>ji testovat na </a:t>
            </a:r>
            <a:r>
              <a:rPr lang="cs-CZ" b="1" dirty="0"/>
              <a:t>datech</a:t>
            </a:r>
            <a:r>
              <a:rPr lang="cs-CZ" dirty="0"/>
              <a:t>, která jsem ještě </a:t>
            </a:r>
            <a:r>
              <a:rPr lang="cs-CZ" b="1" dirty="0" smtClean="0"/>
              <a:t>nezkoumal</a:t>
            </a:r>
            <a:r>
              <a:rPr lang="cs-CZ" dirty="0" smtClean="0"/>
              <a:t>? Je </a:t>
            </a:r>
            <a:r>
              <a:rPr lang="cs-CZ" b="1" dirty="0" smtClean="0"/>
              <a:t>generalizující</a:t>
            </a:r>
            <a:r>
              <a:rPr lang="cs-CZ" dirty="0" smtClean="0"/>
              <a:t>? Je </a:t>
            </a:r>
            <a:r>
              <a:rPr lang="cs-CZ" b="1" dirty="0" smtClean="0"/>
              <a:t>jednoduchá</a:t>
            </a:r>
            <a:r>
              <a:rPr lang="cs-CZ" dirty="0" smtClean="0"/>
              <a:t>? Je </a:t>
            </a:r>
            <a:r>
              <a:rPr lang="cs-CZ" b="1" dirty="0" smtClean="0"/>
              <a:t>nová</a:t>
            </a:r>
            <a:r>
              <a:rPr lang="cs-CZ" dirty="0" smtClean="0"/>
              <a:t>? Je </a:t>
            </a:r>
            <a:r>
              <a:rPr lang="cs-CZ" b="1" dirty="0"/>
              <a:t>nebanální</a:t>
            </a:r>
            <a:r>
              <a:rPr lang="cs-CZ" dirty="0"/>
              <a:t>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323850" y="-100013"/>
            <a:ext cx="8229600" cy="1143001"/>
          </a:xfrm>
        </p:spPr>
        <p:txBody>
          <a:bodyPr/>
          <a:lstStyle/>
          <a:p>
            <a:r>
              <a:rPr lang="cs-CZ" sz="3600" b="1" smtClean="0">
                <a:solidFill>
                  <a:srgbClr val="0070C0"/>
                </a:solidFill>
              </a:rPr>
              <a:t>Vědecký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881063"/>
            <a:ext cx="8569325" cy="5976937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Většina studentů se </a:t>
            </a:r>
            <a:r>
              <a:rPr lang="cs-CZ" b="1" dirty="0"/>
              <a:t>zajímá</a:t>
            </a:r>
            <a:r>
              <a:rPr lang="cs-CZ" dirty="0"/>
              <a:t> o vlastní </a:t>
            </a:r>
            <a:r>
              <a:rPr lang="cs-CZ" b="1" dirty="0"/>
              <a:t>politiku</a:t>
            </a:r>
            <a:r>
              <a:rPr lang="cs-CZ" dirty="0"/>
              <a:t> a ne </a:t>
            </a:r>
            <a:r>
              <a:rPr lang="cs-CZ" dirty="0" smtClean="0"/>
              <a:t>o metody</a:t>
            </a:r>
            <a:r>
              <a:rPr lang="cs-CZ" dirty="0"/>
              <a:t>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Cíl: diskutovat </a:t>
            </a:r>
            <a:r>
              <a:rPr lang="cs-CZ" b="1" dirty="0"/>
              <a:t>proč</a:t>
            </a:r>
            <a:r>
              <a:rPr lang="cs-CZ" dirty="0"/>
              <a:t> je </a:t>
            </a:r>
            <a:r>
              <a:rPr lang="cs-CZ" b="1" i="1" u="sng" dirty="0"/>
              <a:t>vědecký</a:t>
            </a:r>
            <a:r>
              <a:rPr lang="cs-CZ" i="1" u="sng" dirty="0"/>
              <a:t> </a:t>
            </a:r>
            <a:r>
              <a:rPr lang="cs-CZ" b="1" i="1" u="sng" dirty="0"/>
              <a:t>přístup</a:t>
            </a:r>
            <a:r>
              <a:rPr lang="cs-CZ" dirty="0"/>
              <a:t> k politice </a:t>
            </a:r>
            <a:r>
              <a:rPr lang="cs-CZ" b="1" dirty="0"/>
              <a:t>cennější</a:t>
            </a:r>
            <a:r>
              <a:rPr lang="cs-CZ" dirty="0"/>
              <a:t> než přístup založený pouze na </a:t>
            </a:r>
            <a:r>
              <a:rPr lang="cs-CZ" b="1" dirty="0" smtClean="0"/>
              <a:t>faktech</a:t>
            </a:r>
            <a:r>
              <a:rPr lang="cs-CZ" dirty="0" smtClean="0"/>
              <a:t>…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3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Pol. věda: postupujeme od </a:t>
            </a:r>
            <a:r>
              <a:rPr lang="cs-CZ" b="1" dirty="0"/>
              <a:t>kauzálních </a:t>
            </a:r>
            <a:r>
              <a:rPr lang="cs-CZ" b="1" i="1" u="sng" dirty="0">
                <a:solidFill>
                  <a:srgbClr val="0070C0"/>
                </a:solidFill>
              </a:rPr>
              <a:t>teorií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k </a:t>
            </a:r>
            <a:r>
              <a:rPr lang="cs-CZ" b="1" i="1" dirty="0"/>
              <a:t>vědeckým </a:t>
            </a:r>
            <a:r>
              <a:rPr lang="cs-CZ" b="1" i="1" u="sng" dirty="0"/>
              <a:t>poznatkům</a:t>
            </a:r>
            <a:r>
              <a:rPr lang="cs-CZ" dirty="0"/>
              <a:t>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Základem</a:t>
            </a:r>
            <a:r>
              <a:rPr lang="cs-CZ" dirty="0"/>
              <a:t> je </a:t>
            </a:r>
            <a:r>
              <a:rPr lang="cs-CZ" b="1" dirty="0"/>
              <a:t>přemýšlení</a:t>
            </a:r>
            <a:r>
              <a:rPr lang="cs-CZ" dirty="0"/>
              <a:t> o světě v </a:t>
            </a:r>
            <a:r>
              <a:rPr lang="cs-CZ" dirty="0" smtClean="0"/>
              <a:t>jazyce </a:t>
            </a:r>
            <a:r>
              <a:rPr lang="cs-CZ" b="1" i="1" u="sng" dirty="0" smtClean="0">
                <a:solidFill>
                  <a:srgbClr val="0070C0"/>
                </a:solidFill>
              </a:rPr>
              <a:t>modelů</a:t>
            </a:r>
            <a:r>
              <a:rPr lang="cs-CZ" dirty="0"/>
              <a:t>, kde </a:t>
            </a:r>
            <a:r>
              <a:rPr lang="cs-CZ" b="1" dirty="0"/>
              <a:t>předmět</a:t>
            </a:r>
            <a:r>
              <a:rPr lang="cs-CZ" dirty="0"/>
              <a:t> zájmu </a:t>
            </a:r>
            <a:r>
              <a:rPr lang="cs-CZ" dirty="0" smtClean="0"/>
              <a:t>je vymezen </a:t>
            </a:r>
            <a:r>
              <a:rPr lang="cs-CZ" b="1" i="1" u="sng" dirty="0" smtClean="0">
                <a:solidFill>
                  <a:srgbClr val="0070C0"/>
                </a:solidFill>
              </a:rPr>
              <a:t>proměnnými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dirty="0"/>
              <a:t>které jsou </a:t>
            </a:r>
            <a:r>
              <a:rPr lang="cs-CZ" b="1" dirty="0"/>
              <a:t>kauzálně</a:t>
            </a:r>
            <a:r>
              <a:rPr lang="cs-CZ" dirty="0"/>
              <a:t> </a:t>
            </a:r>
            <a:r>
              <a:rPr lang="cs-CZ" b="1" dirty="0" smtClean="0"/>
              <a:t>propojeny </a:t>
            </a:r>
            <a:r>
              <a:rPr lang="cs-CZ" dirty="0" smtClean="0"/>
              <a:t>mezi sebou - zarámovaný </a:t>
            </a:r>
            <a:r>
              <a:rPr lang="cs-CZ" b="1" i="1" u="sng" dirty="0"/>
              <a:t>teorií</a:t>
            </a:r>
            <a:r>
              <a:rPr lang="cs-CZ" dirty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cs-CZ" sz="15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Pokud bereme </a:t>
            </a:r>
            <a:r>
              <a:rPr lang="cs-CZ" b="1" u="sng" dirty="0"/>
              <a:t>kurz</a:t>
            </a:r>
            <a:r>
              <a:rPr lang="cs-CZ" dirty="0"/>
              <a:t> jenom jako </a:t>
            </a:r>
            <a:r>
              <a:rPr lang="cs-CZ" b="1" dirty="0"/>
              <a:t>prostředek</a:t>
            </a:r>
            <a:r>
              <a:rPr lang="cs-CZ" dirty="0"/>
              <a:t> k získání </a:t>
            </a:r>
            <a:r>
              <a:rPr lang="cs-CZ" b="1" dirty="0" smtClean="0"/>
              <a:t>kvalifikace</a:t>
            </a:r>
            <a:r>
              <a:rPr lang="cs-CZ" dirty="0" smtClean="0"/>
              <a:t>… - </a:t>
            </a:r>
            <a:r>
              <a:rPr lang="cs-CZ" dirty="0"/>
              <a:t>i tak je to </a:t>
            </a:r>
            <a:r>
              <a:rPr lang="cs-CZ" b="1" dirty="0"/>
              <a:t>přínosný</a:t>
            </a:r>
            <a:r>
              <a:rPr lang="cs-CZ" dirty="0"/>
              <a:t> </a:t>
            </a:r>
            <a:r>
              <a:rPr lang="cs-CZ" b="1" dirty="0"/>
              <a:t>způsob</a:t>
            </a:r>
            <a:r>
              <a:rPr lang="cs-CZ" dirty="0"/>
              <a:t> </a:t>
            </a:r>
            <a:r>
              <a:rPr lang="cs-CZ" b="1" dirty="0"/>
              <a:t>uvažování</a:t>
            </a:r>
            <a:r>
              <a:rPr lang="cs-CZ" dirty="0"/>
              <a:t> o světě, který se uplatní </a:t>
            </a:r>
            <a:r>
              <a:rPr lang="cs-CZ" dirty="0" smtClean="0"/>
              <a:t>kdykoliv</a:t>
            </a:r>
            <a:r>
              <a:rPr lang="cs-CZ" dirty="0"/>
              <a:t>;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 čemu je </a:t>
            </a:r>
            <a:r>
              <a:rPr lang="cs-CZ" b="1" u="sng" dirty="0" smtClean="0">
                <a:solidFill>
                  <a:srgbClr val="0070C0"/>
                </a:solidFill>
              </a:rPr>
              <a:t>vědecký způsob uvažování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o problému dobrý: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Pomáhá </a:t>
            </a:r>
            <a:r>
              <a:rPr lang="cs-CZ" b="1" dirty="0" smtClean="0"/>
              <a:t>využívat poznatky</a:t>
            </a:r>
            <a:r>
              <a:rPr lang="cs-CZ" dirty="0" smtClean="0"/>
              <a:t> </a:t>
            </a:r>
            <a:r>
              <a:rPr lang="cs-CZ" b="1" dirty="0"/>
              <a:t>výzkumu</a:t>
            </a:r>
            <a:r>
              <a:rPr lang="cs-CZ" dirty="0"/>
              <a:t> pro potřeby </a:t>
            </a:r>
            <a:r>
              <a:rPr lang="cs-CZ" b="1" dirty="0"/>
              <a:t>jiných </a:t>
            </a:r>
            <a:r>
              <a:rPr lang="cs-CZ" b="1" dirty="0" smtClean="0"/>
              <a:t>kurzů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Pomáhá být </a:t>
            </a:r>
            <a:r>
              <a:rPr lang="cs-CZ" b="1" dirty="0"/>
              <a:t>lepším</a:t>
            </a:r>
            <a:r>
              <a:rPr lang="cs-CZ" dirty="0"/>
              <a:t> </a:t>
            </a:r>
            <a:r>
              <a:rPr lang="cs-CZ" b="1" dirty="0"/>
              <a:t>příjemcem</a:t>
            </a:r>
            <a:r>
              <a:rPr lang="cs-CZ" dirty="0"/>
              <a:t> </a:t>
            </a:r>
            <a:r>
              <a:rPr lang="cs-CZ" dirty="0" smtClean="0"/>
              <a:t>informací;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První </a:t>
            </a:r>
            <a:r>
              <a:rPr lang="cs-CZ" b="1" dirty="0"/>
              <a:t>krok</a:t>
            </a:r>
            <a:r>
              <a:rPr lang="cs-CZ" dirty="0"/>
              <a:t> na cestě stát se </a:t>
            </a:r>
            <a:r>
              <a:rPr lang="cs-CZ" b="1" dirty="0"/>
              <a:t>producentem</a:t>
            </a:r>
            <a:r>
              <a:rPr lang="cs-CZ" dirty="0"/>
              <a:t> vědeckých </a:t>
            </a:r>
            <a:r>
              <a:rPr lang="cs-CZ" dirty="0" smtClean="0"/>
              <a:t>poznatků.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15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Přístup „</a:t>
            </a:r>
            <a:r>
              <a:rPr lang="cs-CZ" b="1" i="1" u="sng" dirty="0"/>
              <a:t>jen fakta</a:t>
            </a:r>
            <a:r>
              <a:rPr lang="cs-CZ" dirty="0" smtClean="0"/>
              <a:t>“: svět </a:t>
            </a:r>
            <a:r>
              <a:rPr lang="cs-CZ" dirty="0"/>
              <a:t>se </a:t>
            </a:r>
            <a:r>
              <a:rPr lang="cs-CZ" b="1" dirty="0"/>
              <a:t>mění</a:t>
            </a:r>
            <a:r>
              <a:rPr lang="cs-CZ" dirty="0"/>
              <a:t>, fakta stárnou, teorie umožňují lépe chápat </a:t>
            </a:r>
            <a:r>
              <a:rPr lang="cs-CZ" dirty="0" smtClean="0"/>
              <a:t>souvislosti – </a:t>
            </a:r>
            <a:r>
              <a:rPr lang="cs-CZ" b="1" dirty="0"/>
              <a:t>proč</a:t>
            </a:r>
            <a:r>
              <a:rPr lang="cs-CZ" dirty="0"/>
              <a:t> ke změnám dochází a jaké budou mít pravděpodobný </a:t>
            </a:r>
            <a:r>
              <a:rPr lang="cs-CZ" b="1" dirty="0"/>
              <a:t>směr</a:t>
            </a:r>
            <a:r>
              <a:rPr lang="cs-CZ" dirty="0"/>
              <a:t> a </a:t>
            </a:r>
            <a:r>
              <a:rPr lang="cs-CZ" b="1" dirty="0"/>
              <a:t>dopady</a:t>
            </a:r>
            <a:r>
              <a:rPr lang="cs-CZ" dirty="0" smtClean="0"/>
              <a:t>;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/>
              <a:t>O</a:t>
            </a:r>
            <a:r>
              <a:rPr lang="cs-CZ" b="1" i="1" u="sng" dirty="0" smtClean="0"/>
              <a:t>tázky</a:t>
            </a:r>
            <a:r>
              <a:rPr lang="cs-CZ" i="1" dirty="0" smtClean="0"/>
              <a:t> CO?; JAK?; PROČ? (popsat; rozumět; vysvětlit).</a:t>
            </a:r>
            <a:endParaRPr lang="cs-CZ" i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cs-CZ" sz="3600" b="1" smtClean="0"/>
              <a:t/>
            </a:r>
            <a:br>
              <a:rPr lang="cs-CZ" sz="3600" b="1" smtClean="0"/>
            </a:br>
            <a:r>
              <a:rPr lang="cs-CZ" sz="3600" b="1" smtClean="0"/>
              <a:t>Hledání kauzálních vysvětlení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47211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 smtClean="0"/>
              <a:t>Kritické </a:t>
            </a:r>
            <a:r>
              <a:rPr lang="cs-CZ" b="1" i="1" u="sng" dirty="0"/>
              <a:t>uvažování</a:t>
            </a:r>
            <a:r>
              <a:rPr lang="cs-CZ" dirty="0"/>
              <a:t>: </a:t>
            </a:r>
            <a:r>
              <a:rPr lang="cs-CZ" dirty="0" smtClean="0"/>
              <a:t>(jak </a:t>
            </a:r>
            <a:r>
              <a:rPr lang="cs-CZ" dirty="0"/>
              <a:t>víme, že něco </a:t>
            </a:r>
            <a:r>
              <a:rPr lang="cs-CZ" dirty="0" smtClean="0"/>
              <a:t>víme)?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600" dirty="0" smtClean="0"/>
              <a:t>Jsme vždy </a:t>
            </a:r>
            <a:r>
              <a:rPr lang="cs-CZ" sz="2600" dirty="0"/>
              <a:t>ochotni zohlednit </a:t>
            </a:r>
            <a:r>
              <a:rPr lang="cs-CZ" sz="2600" b="1" dirty="0"/>
              <a:t>nové </a:t>
            </a:r>
            <a:r>
              <a:rPr lang="cs-CZ" sz="2600" b="1" dirty="0" smtClean="0"/>
              <a:t>důkazy</a:t>
            </a:r>
            <a:r>
              <a:rPr lang="cs-CZ" sz="2600" dirty="0" smtClean="0"/>
              <a:t>, </a:t>
            </a:r>
            <a:r>
              <a:rPr lang="cs-CZ" sz="2600" dirty="0"/>
              <a:t>změnit co si </a:t>
            </a:r>
            <a:r>
              <a:rPr lang="cs-CZ" sz="2600" dirty="0" smtClean="0"/>
              <a:t>myslíme - o čem víme</a:t>
            </a:r>
            <a:r>
              <a:rPr lang="cs-CZ" sz="2600" dirty="0"/>
              <a:t>, že je </a:t>
            </a:r>
            <a:r>
              <a:rPr lang="cs-CZ" sz="2600" dirty="0" smtClean="0"/>
              <a:t>to „pravda“;</a:t>
            </a:r>
            <a:endParaRPr lang="cs-CZ" sz="26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600" dirty="0"/>
              <a:t>Vyváženo </a:t>
            </a:r>
            <a:r>
              <a:rPr lang="cs-CZ" sz="2600" b="1" dirty="0"/>
              <a:t>ostražitostí</a:t>
            </a:r>
            <a:r>
              <a:rPr lang="cs-CZ" sz="2600" dirty="0"/>
              <a:t> a kritickým zhodnocením nových důkazů;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Jako ostatní vědci – </a:t>
            </a:r>
            <a:r>
              <a:rPr lang="cs-CZ" b="1" dirty="0"/>
              <a:t>političtí vědci </a:t>
            </a:r>
            <a:r>
              <a:rPr lang="cs-CZ" b="1" i="1" u="sng" dirty="0"/>
              <a:t>vyvíjejí a testují teorie</a:t>
            </a:r>
            <a:r>
              <a:rPr lang="cs-CZ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400" b="1" i="1" u="sng" dirty="0">
                <a:solidFill>
                  <a:srgbClr val="0070C0"/>
                </a:solidFill>
              </a:rPr>
              <a:t>Teorie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smtClean="0"/>
              <a:t>kvalifikovaná</a:t>
            </a:r>
            <a:r>
              <a:rPr lang="cs-CZ" dirty="0" smtClean="0"/>
              <a:t>) testovaná </a:t>
            </a:r>
            <a:r>
              <a:rPr lang="cs-CZ" b="1" dirty="0"/>
              <a:t>domněnka</a:t>
            </a:r>
            <a:r>
              <a:rPr lang="cs-CZ" dirty="0"/>
              <a:t> o </a:t>
            </a:r>
            <a:r>
              <a:rPr lang="cs-CZ" b="1" dirty="0"/>
              <a:t>příčinách</a:t>
            </a:r>
            <a:r>
              <a:rPr lang="cs-CZ" dirty="0"/>
              <a:t> </a:t>
            </a:r>
            <a:r>
              <a:rPr lang="cs-CZ" b="1" dirty="0" smtClean="0"/>
              <a:t>fenoménu</a:t>
            </a:r>
            <a:r>
              <a:rPr lang="cs-CZ" dirty="0" smtClean="0"/>
              <a:t> </a:t>
            </a:r>
            <a:r>
              <a:rPr lang="cs-CZ" dirty="0"/>
              <a:t>který zkoumáme;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k</a:t>
            </a:r>
            <a:r>
              <a:rPr lang="cs-CZ" dirty="0" smtClean="0"/>
              <a:t>dyž </a:t>
            </a:r>
            <a:r>
              <a:rPr lang="cs-CZ" dirty="0"/>
              <a:t>byla </a:t>
            </a:r>
            <a:r>
              <a:rPr lang="cs-CZ" b="1" dirty="0"/>
              <a:t>teorie</a:t>
            </a:r>
            <a:r>
              <a:rPr lang="cs-CZ" dirty="0"/>
              <a:t> </a:t>
            </a:r>
            <a:r>
              <a:rPr lang="cs-CZ" b="1" dirty="0"/>
              <a:t>vytvořena</a:t>
            </a:r>
            <a:r>
              <a:rPr lang="cs-CZ" dirty="0"/>
              <a:t>, můžeme ji </a:t>
            </a:r>
            <a:r>
              <a:rPr lang="cs-CZ" b="1" dirty="0"/>
              <a:t>přeložit</a:t>
            </a:r>
            <a:r>
              <a:rPr lang="cs-CZ" dirty="0"/>
              <a:t> do jedné nebo několika testovatelných </a:t>
            </a:r>
            <a:r>
              <a:rPr lang="cs-CZ" b="1" dirty="0">
                <a:solidFill>
                  <a:srgbClr val="0070C0"/>
                </a:solidFill>
              </a:rPr>
              <a:t>hypotéz</a:t>
            </a:r>
            <a:r>
              <a:rPr lang="cs-CZ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1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Hypotéza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je </a:t>
            </a:r>
            <a:r>
              <a:rPr lang="cs-CZ" b="1" dirty="0"/>
              <a:t>na teorii</a:t>
            </a:r>
            <a:r>
              <a:rPr lang="cs-CZ" dirty="0"/>
              <a:t> </a:t>
            </a:r>
            <a:r>
              <a:rPr lang="cs-CZ" b="1" dirty="0"/>
              <a:t>postavené</a:t>
            </a:r>
            <a:r>
              <a:rPr lang="cs-CZ" dirty="0"/>
              <a:t> </a:t>
            </a:r>
            <a:r>
              <a:rPr lang="cs-CZ" b="1" dirty="0"/>
              <a:t>tvrzení</a:t>
            </a:r>
            <a:r>
              <a:rPr lang="cs-CZ" dirty="0"/>
              <a:t> o </a:t>
            </a:r>
            <a:r>
              <a:rPr lang="cs-CZ" b="1" dirty="0"/>
              <a:t>vztahu</a:t>
            </a:r>
            <a:r>
              <a:rPr lang="cs-CZ" dirty="0"/>
              <a:t>, který </a:t>
            </a:r>
            <a:r>
              <a:rPr lang="cs-CZ" b="1" dirty="0"/>
              <a:t>očekáváme</a:t>
            </a:r>
            <a:r>
              <a:rPr lang="cs-CZ" dirty="0"/>
              <a:t>, že budeme </a:t>
            </a:r>
            <a:r>
              <a:rPr lang="cs-CZ" b="1" dirty="0"/>
              <a:t>pozorovat</a:t>
            </a:r>
            <a:r>
              <a:rPr lang="cs-CZ" dirty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i="1" u="sng" dirty="0"/>
              <a:t>Nulová hypotéza</a:t>
            </a:r>
            <a:r>
              <a:rPr lang="cs-CZ" dirty="0"/>
              <a:t>: také na teorii postavené </a:t>
            </a:r>
            <a:r>
              <a:rPr lang="cs-CZ" dirty="0" smtClean="0"/>
              <a:t>tvrzení - co </a:t>
            </a:r>
            <a:r>
              <a:rPr lang="cs-CZ" dirty="0"/>
              <a:t>očekáváme, že budeme </a:t>
            </a:r>
            <a:r>
              <a:rPr lang="cs-CZ" b="1" dirty="0"/>
              <a:t>pozorovat</a:t>
            </a:r>
            <a:r>
              <a:rPr lang="cs-CZ" dirty="0"/>
              <a:t>, </a:t>
            </a:r>
            <a:r>
              <a:rPr lang="cs-CZ" b="1" dirty="0"/>
              <a:t>pokud</a:t>
            </a:r>
            <a:r>
              <a:rPr lang="cs-CZ" dirty="0"/>
              <a:t> je naše </a:t>
            </a:r>
            <a:r>
              <a:rPr lang="cs-CZ" b="1" dirty="0"/>
              <a:t>teorie</a:t>
            </a:r>
            <a:r>
              <a:rPr lang="cs-CZ" dirty="0"/>
              <a:t> </a:t>
            </a:r>
            <a:r>
              <a:rPr lang="cs-CZ" b="1" dirty="0"/>
              <a:t>nesprávná</a:t>
            </a:r>
            <a:r>
              <a:rPr lang="cs-CZ" dirty="0" smtClean="0"/>
              <a:t>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Testování hypotézy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je </a:t>
            </a:r>
            <a:r>
              <a:rPr lang="cs-CZ" b="1" dirty="0"/>
              <a:t>proces</a:t>
            </a:r>
            <a:r>
              <a:rPr lang="cs-CZ" dirty="0"/>
              <a:t>, v rámci kterého vědec systematicky </a:t>
            </a:r>
            <a:r>
              <a:rPr lang="cs-CZ" b="1" dirty="0"/>
              <a:t>sbírá důkazy</a:t>
            </a:r>
            <a:r>
              <a:rPr lang="cs-CZ" dirty="0"/>
              <a:t>, aby mohl </a:t>
            </a:r>
            <a:r>
              <a:rPr lang="cs-CZ" b="1" dirty="0"/>
              <a:t>rozhodnout</a:t>
            </a:r>
            <a:r>
              <a:rPr lang="cs-CZ" dirty="0"/>
              <a:t>, zda důkazy </a:t>
            </a:r>
            <a:r>
              <a:rPr lang="cs-CZ" b="1" dirty="0"/>
              <a:t>podporují</a:t>
            </a:r>
            <a:r>
              <a:rPr lang="cs-CZ" dirty="0"/>
              <a:t> </a:t>
            </a:r>
            <a:r>
              <a:rPr lang="cs-CZ" b="1" dirty="0"/>
              <a:t>hypotézu</a:t>
            </a:r>
            <a:r>
              <a:rPr lang="cs-CZ" dirty="0"/>
              <a:t>, </a:t>
            </a:r>
            <a:r>
              <a:rPr lang="cs-CZ" b="1" dirty="0"/>
              <a:t>nebo</a:t>
            </a:r>
            <a:r>
              <a:rPr lang="cs-CZ" dirty="0"/>
              <a:t> </a:t>
            </a:r>
            <a:r>
              <a:rPr lang="cs-CZ" b="1" dirty="0"/>
              <a:t>nulovou</a:t>
            </a:r>
            <a:r>
              <a:rPr lang="cs-CZ" dirty="0"/>
              <a:t> hypotézu;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hypotéza </a:t>
            </a:r>
            <a:r>
              <a:rPr lang="cs-CZ" b="1" dirty="0"/>
              <a:t>přežije testování</a:t>
            </a:r>
            <a:r>
              <a:rPr lang="cs-CZ" dirty="0"/>
              <a:t>, začínáme </a:t>
            </a:r>
            <a:r>
              <a:rPr lang="cs-CZ" b="1" dirty="0"/>
              <a:t>získávat důvěru</a:t>
            </a:r>
            <a:r>
              <a:rPr lang="cs-CZ" dirty="0"/>
              <a:t> v teorii;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délník 3"/>
          <p:cNvSpPr>
            <a:spLocks noChangeArrowheads="1"/>
          </p:cNvSpPr>
          <p:nvPr/>
        </p:nvSpPr>
        <p:spPr bwMode="auto">
          <a:xfrm>
            <a:off x="107950" y="1268413"/>
            <a:ext cx="8856663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400" dirty="0" smtClean="0">
                <a:latin typeface="Calibri" pitchFamily="34" charset="0"/>
              </a:rPr>
              <a:t>…Kauzální</a:t>
            </a:r>
            <a:r>
              <a:rPr lang="cs-CZ" sz="4400" b="1" dirty="0" smtClean="0">
                <a:latin typeface="Calibri" pitchFamily="34" charset="0"/>
              </a:rPr>
              <a:t> </a:t>
            </a:r>
            <a:r>
              <a:rPr lang="cs-CZ" sz="4400" b="1" dirty="0">
                <a:latin typeface="Calibri" pitchFamily="34" charset="0"/>
              </a:rPr>
              <a:t>teorie </a:t>
            </a:r>
            <a:r>
              <a:rPr lang="cs-CZ" sz="4400" dirty="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b="1" dirty="0">
                <a:latin typeface="Calibri" pitchFamily="34" charset="0"/>
              </a:rPr>
              <a:t>hypotéza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400" dirty="0">
                <a:latin typeface="Calibri" pitchFamily="34" charset="0"/>
              </a:rPr>
              <a:t>–&gt; </a:t>
            </a:r>
            <a:endParaRPr lang="cs-CZ" sz="2400" dirty="0">
              <a:latin typeface="Calibri" pitchFamily="34" charset="0"/>
            </a:endParaRP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dirty="0">
                <a:latin typeface="Calibri" pitchFamily="34" charset="0"/>
              </a:rPr>
              <a:t>empirický </a:t>
            </a:r>
            <a:r>
              <a:rPr lang="cs-CZ" sz="4000" b="1" dirty="0">
                <a:latin typeface="Calibri" pitchFamily="34" charset="0"/>
              </a:rPr>
              <a:t>test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400" dirty="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dirty="0">
                <a:latin typeface="Calibri" pitchFamily="34" charset="0"/>
              </a:rPr>
              <a:t>evaluace hypotézy </a:t>
            </a:r>
            <a:r>
              <a:rPr lang="cs-CZ" sz="4400" dirty="0">
                <a:latin typeface="Calibri" pitchFamily="34" charset="0"/>
              </a:rPr>
              <a:t>–&gt; </a:t>
            </a:r>
            <a:endParaRPr lang="cs-CZ" sz="2400" dirty="0">
              <a:latin typeface="Calibri" pitchFamily="34" charset="0"/>
            </a:endParaRP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dirty="0">
                <a:latin typeface="Calibri" pitchFamily="34" charset="0"/>
              </a:rPr>
              <a:t>evaluace kauzální teorie </a:t>
            </a:r>
            <a:r>
              <a:rPr lang="cs-CZ" sz="4400" dirty="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 dirty="0">
                <a:latin typeface="Calibri" pitchFamily="34" charset="0"/>
              </a:rPr>
              <a:t>–&gt; vědecký</a:t>
            </a:r>
            <a:r>
              <a:rPr lang="cs-CZ" sz="4400" b="1" dirty="0">
                <a:latin typeface="Calibri" pitchFamily="34" charset="0"/>
              </a:rPr>
              <a:t> </a:t>
            </a:r>
            <a:r>
              <a:rPr lang="cs-CZ" sz="4400" b="1" dirty="0" smtClean="0">
                <a:latin typeface="Calibri" pitchFamily="34" charset="0"/>
              </a:rPr>
              <a:t>poznatek</a:t>
            </a:r>
            <a:r>
              <a:rPr lang="cs-CZ" sz="4400" dirty="0" smtClean="0">
                <a:latin typeface="Calibri" pitchFamily="34" charset="0"/>
              </a:rPr>
              <a:t>…</a:t>
            </a:r>
            <a:endParaRPr lang="cs-CZ" sz="4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Věda</a:t>
            </a:r>
            <a:endParaRPr lang="cs-CZ" b="1" dirty="0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6048375"/>
          </a:xfrm>
        </p:spPr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Jádro</a:t>
            </a:r>
            <a:r>
              <a:rPr lang="cs-CZ" dirty="0"/>
              <a:t> vědeckého procesu je </a:t>
            </a:r>
            <a:r>
              <a:rPr lang="cs-CZ" b="1" dirty="0"/>
              <a:t>skepse</a:t>
            </a:r>
            <a:r>
              <a:rPr lang="cs-CZ" dirty="0"/>
              <a:t> </a:t>
            </a:r>
            <a:r>
              <a:rPr lang="cs-CZ" sz="2600" dirty="0"/>
              <a:t>(</a:t>
            </a:r>
            <a:r>
              <a:rPr lang="cs-CZ" sz="2600" b="1" dirty="0"/>
              <a:t>útok</a:t>
            </a:r>
            <a:r>
              <a:rPr lang="cs-CZ" sz="2600" dirty="0"/>
              <a:t> na </a:t>
            </a:r>
            <a:r>
              <a:rPr lang="cs-CZ" sz="2600" b="1" dirty="0" smtClean="0"/>
              <a:t>teorii</a:t>
            </a:r>
            <a:r>
              <a:rPr lang="cs-CZ" sz="2600" dirty="0"/>
              <a:t>, </a:t>
            </a:r>
            <a:r>
              <a:rPr lang="cs-CZ" sz="2600" b="1" dirty="0"/>
              <a:t>hledání</a:t>
            </a:r>
            <a:r>
              <a:rPr lang="cs-CZ" sz="2600" dirty="0"/>
              <a:t> </a:t>
            </a:r>
            <a:r>
              <a:rPr lang="cs-CZ" sz="2600" b="1" dirty="0"/>
              <a:t>nového</a:t>
            </a:r>
            <a:r>
              <a:rPr lang="cs-CZ" sz="2600" dirty="0"/>
              <a:t> </a:t>
            </a:r>
            <a:r>
              <a:rPr lang="cs-CZ" sz="2600" b="1" dirty="0"/>
              <a:t>testu</a:t>
            </a:r>
            <a:r>
              <a:rPr lang="cs-CZ" sz="2600" dirty="0"/>
              <a:t>, který by teorii zpochybnil, </a:t>
            </a:r>
            <a:r>
              <a:rPr lang="cs-CZ" sz="2600" b="1" dirty="0" smtClean="0"/>
              <a:t>favorizována</a:t>
            </a:r>
            <a:r>
              <a:rPr lang="cs-CZ" sz="2600" dirty="0" smtClean="0"/>
              <a:t> </a:t>
            </a:r>
            <a:r>
              <a:rPr lang="cs-CZ" sz="2600" b="1" dirty="0"/>
              <a:t>nulová</a:t>
            </a:r>
            <a:r>
              <a:rPr lang="cs-CZ" sz="2600" dirty="0"/>
              <a:t> hypotéza</a:t>
            </a:r>
            <a:r>
              <a:rPr lang="cs-CZ" sz="2600" dirty="0" smtClean="0"/>
              <a:t>)</a:t>
            </a:r>
            <a:r>
              <a:rPr lang="cs-CZ" dirty="0" smtClean="0"/>
              <a:t>;</a:t>
            </a:r>
            <a:endParaRPr lang="cs-CZ" dirty="0"/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sz="2600" dirty="0"/>
              <a:t>Vs. </a:t>
            </a:r>
            <a:r>
              <a:rPr lang="cs-CZ" sz="2600" dirty="0" smtClean="0"/>
              <a:t>„</a:t>
            </a:r>
            <a:r>
              <a:rPr lang="cs-CZ" sz="2600" b="1" dirty="0" smtClean="0"/>
              <a:t>advokát“</a:t>
            </a:r>
            <a:r>
              <a:rPr lang="cs-CZ" sz="2600" dirty="0" smtClean="0"/>
              <a:t> </a:t>
            </a:r>
            <a:r>
              <a:rPr lang="cs-CZ" sz="2600" dirty="0"/>
              <a:t>– cíl dokázat žádoucí výsledek – ignoruje nebo zdiskredituje důkazy proti němu, podporuje a zdůrazňuje důkazy pro něj;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300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i="1" dirty="0" smtClean="0"/>
              <a:t>Politické </a:t>
            </a:r>
            <a:r>
              <a:rPr lang="cs-CZ" i="1" dirty="0"/>
              <a:t>vědy </a:t>
            </a:r>
            <a:r>
              <a:rPr lang="cs-CZ" dirty="0"/>
              <a:t>– </a:t>
            </a:r>
            <a:r>
              <a:rPr lang="cs-CZ" dirty="0" smtClean="0"/>
              <a:t>problém </a:t>
            </a:r>
            <a:r>
              <a:rPr lang="cs-CZ" b="1" dirty="0" smtClean="0"/>
              <a:t>normativního zatížení</a:t>
            </a:r>
            <a:r>
              <a:rPr lang="cs-CZ" dirty="0"/>
              <a:t>;</a:t>
            </a:r>
            <a:r>
              <a:rPr lang="cs-CZ" dirty="0" smtClean="0"/>
              <a:t> </a:t>
            </a:r>
            <a:endParaRPr lang="cs-CZ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000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Když </a:t>
            </a:r>
            <a:r>
              <a:rPr lang="cs-CZ" dirty="0"/>
              <a:t>je </a:t>
            </a:r>
            <a:r>
              <a:rPr lang="cs-CZ" b="1" dirty="0"/>
              <a:t>teorie </a:t>
            </a:r>
            <a:r>
              <a:rPr lang="cs-CZ" dirty="0"/>
              <a:t>ustavena – vědci staví na jejích základech</a:t>
            </a:r>
            <a:r>
              <a:rPr lang="cs-CZ" dirty="0" smtClean="0"/>
              <a:t>;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0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Paradigma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(Kuhn) – </a:t>
            </a:r>
            <a:r>
              <a:rPr lang="cs-CZ" dirty="0" smtClean="0"/>
              <a:t>vědecké </a:t>
            </a:r>
            <a:r>
              <a:rPr lang="cs-CZ" dirty="0"/>
              <a:t>disciplíny procházejí cykly akumulace znalostí postavených na sadě </a:t>
            </a:r>
            <a:r>
              <a:rPr lang="cs-CZ" i="1" dirty="0"/>
              <a:t>sdílených</a:t>
            </a:r>
            <a:r>
              <a:rPr lang="cs-CZ" b="1" i="1" dirty="0"/>
              <a:t> předpokladů </a:t>
            </a:r>
            <a:r>
              <a:rPr lang="cs-CZ" i="1" dirty="0"/>
              <a:t>a</a:t>
            </a:r>
            <a:r>
              <a:rPr lang="cs-CZ" b="1" i="1" dirty="0"/>
              <a:t> </a:t>
            </a:r>
            <a:r>
              <a:rPr lang="cs-CZ" i="1" dirty="0"/>
              <a:t>všeobecně</a:t>
            </a:r>
            <a:r>
              <a:rPr lang="cs-CZ" b="1" i="1" dirty="0"/>
              <a:t> </a:t>
            </a:r>
            <a:r>
              <a:rPr lang="cs-CZ" i="1" dirty="0"/>
              <a:t>akceptovaných</a:t>
            </a:r>
            <a:r>
              <a:rPr lang="cs-CZ" b="1" i="1" dirty="0"/>
              <a:t> </a:t>
            </a:r>
            <a:r>
              <a:rPr lang="cs-CZ" b="1" i="1" dirty="0" smtClean="0"/>
              <a:t>teorií</a:t>
            </a:r>
            <a:r>
              <a:rPr lang="cs-CZ" dirty="0" smtClean="0"/>
              <a:t> </a:t>
            </a:r>
            <a:r>
              <a:rPr lang="cs-CZ" dirty="0"/>
              <a:t>o tom jak svět funguje;</a:t>
            </a: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Jakmile je paradigma přijato – řeší se </a:t>
            </a:r>
            <a:r>
              <a:rPr lang="cs-CZ" b="1" dirty="0" smtClean="0"/>
              <a:t>konkrétnější otázky</a:t>
            </a:r>
            <a:r>
              <a:rPr lang="cs-CZ" dirty="0" smtClean="0"/>
              <a:t> </a:t>
            </a:r>
            <a:r>
              <a:rPr lang="cs-CZ" dirty="0"/>
              <a:t>vycházející z předchozího výzkumu – </a:t>
            </a:r>
            <a:r>
              <a:rPr lang="cs-CZ" dirty="0" smtClean="0"/>
              <a:t>tzv. </a:t>
            </a:r>
            <a:r>
              <a:rPr lang="cs-CZ" b="1" i="1" u="sng" dirty="0" smtClean="0"/>
              <a:t>normální </a:t>
            </a:r>
            <a:r>
              <a:rPr lang="cs-CZ" b="1" i="1" u="sng" dirty="0"/>
              <a:t>věda</a:t>
            </a:r>
            <a:r>
              <a:rPr lang="cs-CZ" dirty="0"/>
              <a:t>;</a:t>
            </a: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Když je zjištěný </a:t>
            </a:r>
            <a:r>
              <a:rPr lang="cs-CZ" b="1" dirty="0"/>
              <a:t>zásadní problém</a:t>
            </a:r>
            <a:r>
              <a:rPr lang="cs-CZ" dirty="0"/>
              <a:t> – </a:t>
            </a:r>
            <a:r>
              <a:rPr lang="cs-CZ" b="1" i="1" dirty="0"/>
              <a:t>revoluční období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smtClean="0"/>
              <a:t>Země </a:t>
            </a:r>
            <a:r>
              <a:rPr lang="cs-CZ" i="1" dirty="0"/>
              <a:t>jako </a:t>
            </a:r>
            <a:r>
              <a:rPr lang="cs-CZ" i="1" dirty="0" smtClean="0"/>
              <a:t>střed vesmíru</a:t>
            </a:r>
            <a:r>
              <a:rPr lang="cs-CZ" dirty="0" smtClean="0"/>
              <a:t>), </a:t>
            </a:r>
            <a:r>
              <a:rPr lang="cs-CZ" dirty="0"/>
              <a:t>rostoucí množství důkazů </a:t>
            </a:r>
            <a:r>
              <a:rPr lang="cs-CZ" b="1" dirty="0"/>
              <a:t>převáží</a:t>
            </a:r>
            <a:r>
              <a:rPr lang="cs-CZ" dirty="0"/>
              <a:t> – vzniknou nové předpoklady a teorie – </a:t>
            </a:r>
            <a:r>
              <a:rPr lang="cs-CZ" b="1" dirty="0" smtClean="0"/>
              <a:t>nová paradigmata</a:t>
            </a:r>
            <a:r>
              <a:rPr lang="cs-CZ" dirty="0" smtClean="0"/>
              <a:t> </a:t>
            </a:r>
            <a:r>
              <a:rPr lang="cs-CZ" dirty="0"/>
              <a:t>– nové období normální </a:t>
            </a:r>
            <a:r>
              <a:rPr lang="cs-CZ" dirty="0" smtClean="0"/>
              <a:t>vědy.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cs-CZ" sz="2800" b="1" smtClean="0"/>
              <a:t>Myšlení v proměnných a kauzálních vztazích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908050"/>
            <a:ext cx="8785225" cy="6265863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 smtClean="0">
                <a:solidFill>
                  <a:srgbClr val="0070C0"/>
                </a:solidFill>
              </a:rPr>
              <a:t>Proměnná</a:t>
            </a:r>
            <a:r>
              <a:rPr lang="cs-CZ" dirty="0" smtClean="0"/>
              <a:t>: </a:t>
            </a:r>
            <a:r>
              <a:rPr lang="cs-CZ" dirty="0"/>
              <a:t>označení + hodnota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>
                <a:solidFill>
                  <a:srgbClr val="7030A0"/>
                </a:solidFill>
              </a:rPr>
              <a:t>Příklad: </a:t>
            </a:r>
            <a:r>
              <a:rPr lang="cs-CZ" i="1" dirty="0" smtClean="0">
                <a:solidFill>
                  <a:srgbClr val="7030A0"/>
                </a:solidFill>
              </a:rPr>
              <a:t>„</a:t>
            </a:r>
            <a:r>
              <a:rPr lang="cs-CZ" b="1" i="1" dirty="0" smtClean="0">
                <a:solidFill>
                  <a:srgbClr val="7030A0"/>
                </a:solidFill>
              </a:rPr>
              <a:t>úřadující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u="sng" dirty="0">
                <a:solidFill>
                  <a:srgbClr val="7030A0"/>
                </a:solidFill>
              </a:rPr>
              <a:t>prezident</a:t>
            </a:r>
            <a:r>
              <a:rPr lang="cs-CZ" i="1" dirty="0">
                <a:solidFill>
                  <a:srgbClr val="7030A0"/>
                </a:solidFill>
              </a:rPr>
              <a:t> má větší šanci na </a:t>
            </a:r>
            <a:r>
              <a:rPr lang="cs-CZ" b="1" i="1" u="sng" dirty="0" smtClean="0">
                <a:solidFill>
                  <a:srgbClr val="7030A0"/>
                </a:solidFill>
              </a:rPr>
              <a:t>re-elekci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i="1" dirty="0">
                <a:solidFill>
                  <a:srgbClr val="7030A0"/>
                </a:solidFill>
              </a:rPr>
              <a:t>pokud je na tom </a:t>
            </a:r>
            <a:r>
              <a:rPr lang="cs-CZ" b="1" i="1" u="sng" dirty="0">
                <a:solidFill>
                  <a:srgbClr val="7030A0"/>
                </a:solidFill>
              </a:rPr>
              <a:t>ekonomika</a:t>
            </a:r>
            <a:r>
              <a:rPr lang="cs-CZ" b="1" i="1" dirty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dobře</a:t>
            </a:r>
            <a:r>
              <a:rPr lang="cs-CZ" i="1" dirty="0" smtClean="0">
                <a:solidFill>
                  <a:srgbClr val="7030A0"/>
                </a:solidFill>
              </a:rPr>
              <a:t>“;</a:t>
            </a:r>
            <a:endParaRPr lang="cs-CZ" dirty="0">
              <a:solidFill>
                <a:srgbClr val="7030A0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i="1" dirty="0">
                <a:solidFill>
                  <a:srgbClr val="7030A0"/>
                </a:solidFill>
              </a:rPr>
              <a:t>Ekonomika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je </a:t>
            </a:r>
            <a:r>
              <a:rPr lang="cs-CZ" b="1" i="1" dirty="0" smtClean="0">
                <a:solidFill>
                  <a:srgbClr val="7030A0"/>
                </a:solidFill>
              </a:rPr>
              <a:t>nezávislá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proměnná </a:t>
            </a:r>
            <a:r>
              <a:rPr lang="cs-CZ" i="1" dirty="0" smtClean="0">
                <a:solidFill>
                  <a:srgbClr val="7030A0"/>
                </a:solidFill>
              </a:rPr>
              <a:t>(příčina) – </a:t>
            </a:r>
            <a:r>
              <a:rPr lang="cs-CZ" b="1" i="1" dirty="0">
                <a:solidFill>
                  <a:srgbClr val="7030A0"/>
                </a:solidFill>
              </a:rPr>
              <a:t>volební výsledek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je </a:t>
            </a:r>
            <a:r>
              <a:rPr lang="cs-CZ" b="1" i="1" dirty="0" smtClean="0">
                <a:solidFill>
                  <a:srgbClr val="7030A0"/>
                </a:solidFill>
              </a:rPr>
              <a:t>závislá</a:t>
            </a:r>
            <a:r>
              <a:rPr lang="cs-CZ" i="1" dirty="0" smtClean="0">
                <a:solidFill>
                  <a:srgbClr val="7030A0"/>
                </a:solidFill>
              </a:rPr>
              <a:t> proměnná (následek);</a:t>
            </a:r>
            <a:endParaRPr lang="cs-CZ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Hodnota </a:t>
            </a:r>
            <a:r>
              <a:rPr lang="cs-CZ" b="1" dirty="0">
                <a:solidFill>
                  <a:srgbClr val="0070C0"/>
                </a:solidFill>
              </a:rPr>
              <a:t>závislé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proměnné </a:t>
            </a:r>
            <a:r>
              <a:rPr lang="cs-CZ" dirty="0" smtClean="0"/>
              <a:t>závisí </a:t>
            </a:r>
            <a:r>
              <a:rPr lang="cs-CZ" dirty="0"/>
              <a:t>na hodnotě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nezávislé </a:t>
            </a:r>
            <a:r>
              <a:rPr lang="cs-CZ" dirty="0" smtClean="0">
                <a:solidFill>
                  <a:srgbClr val="0070C0"/>
                </a:solidFill>
              </a:rPr>
              <a:t>proměnné</a:t>
            </a:r>
            <a:r>
              <a:rPr lang="cs-CZ" dirty="0" smtClean="0"/>
              <a:t>; NP -&gt; ZP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>
                <a:solidFill>
                  <a:srgbClr val="0070C0"/>
                </a:solidFill>
              </a:rPr>
              <a:t>Teorie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i="1" dirty="0" smtClean="0"/>
              <a:t>prakticky</a:t>
            </a:r>
            <a:r>
              <a:rPr lang="cs-CZ" dirty="0" smtClean="0"/>
              <a:t>): </a:t>
            </a:r>
            <a:r>
              <a:rPr lang="cs-CZ" b="1" dirty="0" smtClean="0"/>
              <a:t>domněnka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b="1" dirty="0"/>
              <a:t>příčinách</a:t>
            </a:r>
            <a:r>
              <a:rPr lang="cs-CZ" dirty="0"/>
              <a:t> nějakého </a:t>
            </a:r>
            <a:r>
              <a:rPr lang="cs-CZ" b="1" dirty="0"/>
              <a:t>fenoménu</a:t>
            </a:r>
            <a:r>
              <a:rPr lang="cs-CZ" dirty="0"/>
              <a:t>, který </a:t>
            </a:r>
            <a:r>
              <a:rPr lang="cs-CZ" dirty="0" smtClean="0"/>
              <a:t>zkoumáme;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t</a:t>
            </a:r>
            <a:r>
              <a:rPr lang="cs-CZ" dirty="0" smtClean="0"/>
              <a:t>j. že </a:t>
            </a:r>
            <a:r>
              <a:rPr lang="cs-CZ" b="1" dirty="0"/>
              <a:t>nezávislá</a:t>
            </a:r>
            <a:r>
              <a:rPr lang="cs-CZ" dirty="0"/>
              <a:t> proměnná je </a:t>
            </a:r>
            <a:r>
              <a:rPr lang="cs-CZ" b="1" dirty="0"/>
              <a:t>kauzálně</a:t>
            </a:r>
            <a:r>
              <a:rPr lang="cs-CZ" dirty="0"/>
              <a:t> </a:t>
            </a:r>
            <a:r>
              <a:rPr lang="cs-CZ" b="1" dirty="0"/>
              <a:t>propojena</a:t>
            </a:r>
            <a:r>
              <a:rPr lang="cs-CZ" dirty="0"/>
              <a:t> se </a:t>
            </a:r>
            <a:r>
              <a:rPr lang="cs-CZ" b="1" dirty="0"/>
              <a:t>závislou</a:t>
            </a:r>
            <a:r>
              <a:rPr lang="cs-CZ" dirty="0"/>
              <a:t> </a:t>
            </a:r>
            <a:r>
              <a:rPr lang="cs-CZ" dirty="0" smtClean="0"/>
              <a:t>proměnou… </a:t>
            </a:r>
            <a:r>
              <a:rPr lang="cs-CZ" b="1" dirty="0"/>
              <a:t>změna</a:t>
            </a:r>
            <a:r>
              <a:rPr lang="cs-CZ" dirty="0"/>
              <a:t> </a:t>
            </a:r>
            <a:r>
              <a:rPr lang="cs-CZ" b="1" dirty="0"/>
              <a:t>nezávislé</a:t>
            </a:r>
            <a:r>
              <a:rPr lang="cs-CZ" dirty="0"/>
              <a:t> </a:t>
            </a:r>
            <a:r>
              <a:rPr lang="cs-CZ" b="1" dirty="0" smtClean="0"/>
              <a:t>zapříčiňuje</a:t>
            </a:r>
            <a:r>
              <a:rPr lang="cs-CZ" dirty="0" smtClean="0"/>
              <a:t> </a:t>
            </a:r>
            <a:r>
              <a:rPr lang="cs-CZ" b="1" dirty="0"/>
              <a:t>změnu</a:t>
            </a:r>
            <a:r>
              <a:rPr lang="cs-CZ" dirty="0"/>
              <a:t> </a:t>
            </a:r>
            <a:r>
              <a:rPr lang="cs-CZ" b="1" dirty="0"/>
              <a:t>závislé</a:t>
            </a:r>
            <a:r>
              <a:rPr lang="cs-CZ" dirty="0"/>
              <a:t> proměnné</a:t>
            </a:r>
            <a:r>
              <a:rPr lang="cs-CZ" dirty="0" smtClean="0"/>
              <a:t>;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b="1" dirty="0"/>
              <a:t>v</a:t>
            </a:r>
            <a:r>
              <a:rPr lang="cs-CZ" b="1" dirty="0" smtClean="0"/>
              <a:t>yšší</a:t>
            </a:r>
            <a:r>
              <a:rPr lang="cs-CZ" dirty="0" smtClean="0"/>
              <a:t> </a:t>
            </a:r>
            <a:r>
              <a:rPr lang="cs-CZ" dirty="0"/>
              <a:t>(nižší) </a:t>
            </a:r>
            <a:r>
              <a:rPr lang="cs-CZ" dirty="0" smtClean="0"/>
              <a:t>hodnota </a:t>
            </a:r>
            <a:r>
              <a:rPr lang="cs-CZ" b="1" dirty="0" smtClean="0"/>
              <a:t>NP</a:t>
            </a:r>
            <a:r>
              <a:rPr lang="cs-CZ" dirty="0" smtClean="0"/>
              <a:t> </a:t>
            </a:r>
            <a:r>
              <a:rPr lang="cs-CZ" dirty="0"/>
              <a:t>je příčinou </a:t>
            </a:r>
            <a:r>
              <a:rPr lang="cs-CZ" b="1" dirty="0"/>
              <a:t>vyšší</a:t>
            </a:r>
            <a:r>
              <a:rPr lang="cs-CZ" dirty="0"/>
              <a:t> (nižší) </a:t>
            </a:r>
            <a:r>
              <a:rPr lang="cs-CZ" dirty="0" smtClean="0"/>
              <a:t>hodnoty </a:t>
            </a:r>
            <a:r>
              <a:rPr lang="cs-CZ" b="1" dirty="0" smtClean="0"/>
              <a:t>ZP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/>
              <a:t>pozitivní </a:t>
            </a:r>
            <a:r>
              <a:rPr lang="cs-CZ" i="1" dirty="0" smtClean="0"/>
              <a:t>směr/negativní směr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i="1" dirty="0" smtClean="0"/>
              <a:t>klíčem </a:t>
            </a:r>
            <a:r>
              <a:rPr lang="cs-CZ" i="1" dirty="0"/>
              <a:t>je </a:t>
            </a:r>
            <a:r>
              <a:rPr lang="cs-CZ" b="1" i="1" dirty="0"/>
              <a:t>změna</a:t>
            </a:r>
            <a:r>
              <a:rPr lang="cs-CZ" dirty="0"/>
              <a:t>);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Toto </a:t>
            </a:r>
            <a:r>
              <a:rPr lang="cs-CZ" dirty="0"/>
              <a:t>je </a:t>
            </a:r>
            <a:r>
              <a:rPr lang="cs-CZ" b="1" i="1" u="sng" dirty="0">
                <a:solidFill>
                  <a:srgbClr val="0070C0"/>
                </a:solidFill>
              </a:rPr>
              <a:t>kauzální vysvětlení</a:t>
            </a:r>
            <a:r>
              <a:rPr lang="cs-CZ" dirty="0"/>
              <a:t>: odpovídá </a:t>
            </a:r>
            <a:r>
              <a:rPr lang="cs-CZ" dirty="0" smtClean="0"/>
              <a:t>(</a:t>
            </a:r>
            <a:r>
              <a:rPr lang="cs-CZ" i="1" dirty="0" smtClean="0"/>
              <a:t>prakticky</a:t>
            </a:r>
            <a:r>
              <a:rPr lang="cs-CZ" dirty="0" smtClean="0"/>
              <a:t>) na </a:t>
            </a:r>
            <a:r>
              <a:rPr lang="cs-CZ" dirty="0"/>
              <a:t>otázku „</a:t>
            </a:r>
            <a:r>
              <a:rPr lang="cs-CZ" b="1" dirty="0"/>
              <a:t>proč si myslíš, že NP je kauzálně propojena s ZP</a:t>
            </a:r>
            <a:r>
              <a:rPr lang="cs-CZ" dirty="0"/>
              <a:t>“?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pokud je </a:t>
            </a:r>
            <a:r>
              <a:rPr lang="cs-CZ" b="1" dirty="0"/>
              <a:t>odpověď</a:t>
            </a:r>
            <a:r>
              <a:rPr lang="cs-CZ" dirty="0"/>
              <a:t> </a:t>
            </a:r>
            <a:r>
              <a:rPr lang="cs-CZ" b="1" dirty="0"/>
              <a:t>smysluplná</a:t>
            </a:r>
            <a:r>
              <a:rPr lang="cs-CZ" dirty="0"/>
              <a:t>, má to cenu, </a:t>
            </a:r>
            <a:r>
              <a:rPr lang="cs-CZ" dirty="0" smtClean="0"/>
              <a:t>…pokud </a:t>
            </a:r>
            <a:r>
              <a:rPr lang="cs-CZ" dirty="0"/>
              <a:t>je </a:t>
            </a:r>
            <a:r>
              <a:rPr lang="cs-CZ" b="1" dirty="0"/>
              <a:t>originální</a:t>
            </a:r>
            <a:r>
              <a:rPr lang="cs-CZ" dirty="0"/>
              <a:t> je to super</a:t>
            </a:r>
            <a:r>
              <a:rPr lang="cs-CZ" dirty="0" smtClean="0"/>
              <a:t>!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500" i="1" dirty="0" smtClean="0">
              <a:solidFill>
                <a:srgbClr val="00B0F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Příklad</a:t>
            </a:r>
            <a:r>
              <a:rPr lang="cs-CZ" i="1" dirty="0">
                <a:solidFill>
                  <a:srgbClr val="7030A0"/>
                </a:solidFill>
              </a:rPr>
              <a:t>: prezident je </a:t>
            </a:r>
            <a:r>
              <a:rPr lang="cs-CZ" b="1" i="1" dirty="0">
                <a:solidFill>
                  <a:srgbClr val="7030A0"/>
                </a:solidFill>
              </a:rPr>
              <a:t>zodpovědný</a:t>
            </a:r>
            <a:r>
              <a:rPr lang="cs-CZ" i="1" dirty="0">
                <a:solidFill>
                  <a:srgbClr val="7030A0"/>
                </a:solidFill>
              </a:rPr>
              <a:t> za </a:t>
            </a:r>
            <a:r>
              <a:rPr lang="cs-CZ" b="1" i="1" dirty="0">
                <a:solidFill>
                  <a:srgbClr val="7030A0"/>
                </a:solidFill>
              </a:rPr>
              <a:t>stav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ekonomiky</a:t>
            </a:r>
            <a:r>
              <a:rPr lang="cs-CZ" i="1" dirty="0">
                <a:solidFill>
                  <a:srgbClr val="7030A0"/>
                </a:solidFill>
              </a:rPr>
              <a:t>, disponuje </a:t>
            </a:r>
            <a:r>
              <a:rPr lang="cs-CZ" b="1" i="1" dirty="0">
                <a:solidFill>
                  <a:srgbClr val="7030A0"/>
                </a:solidFill>
              </a:rPr>
              <a:t>nástroji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HP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b="1" i="1" dirty="0">
                <a:solidFill>
                  <a:srgbClr val="7030A0"/>
                </a:solidFill>
              </a:rPr>
              <a:t>voliči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mají intenzivní zájem na fungující ekonomice (blahobyt)… </a:t>
            </a:r>
            <a:r>
              <a:rPr lang="cs-CZ" b="1" i="1" dirty="0" smtClean="0">
                <a:solidFill>
                  <a:srgbClr val="7030A0"/>
                </a:solidFill>
              </a:rPr>
              <a:t>ocení</a:t>
            </a:r>
            <a:r>
              <a:rPr lang="cs-CZ" i="1" dirty="0" smtClean="0">
                <a:solidFill>
                  <a:srgbClr val="7030A0"/>
                </a:solidFill>
              </a:rPr>
              <a:t> prezidenta za správné užití nástrojů HP, …proto </a:t>
            </a:r>
            <a:r>
              <a:rPr lang="cs-CZ" i="1" dirty="0">
                <a:solidFill>
                  <a:srgbClr val="7030A0"/>
                </a:solidFill>
              </a:rPr>
              <a:t>je stav ekonomiky </a:t>
            </a:r>
            <a:r>
              <a:rPr lang="cs-CZ" i="1" dirty="0" smtClean="0">
                <a:solidFill>
                  <a:srgbClr val="7030A0"/>
                </a:solidFill>
              </a:rPr>
              <a:t>funkčně </a:t>
            </a:r>
            <a:r>
              <a:rPr lang="cs-CZ" b="1" i="1" dirty="0" smtClean="0">
                <a:solidFill>
                  <a:srgbClr val="7030A0"/>
                </a:solidFill>
              </a:rPr>
              <a:t>propojen</a:t>
            </a:r>
            <a:r>
              <a:rPr lang="cs-CZ" i="1" dirty="0" smtClean="0">
                <a:solidFill>
                  <a:srgbClr val="7030A0"/>
                </a:solidFill>
              </a:rPr>
              <a:t> (ovlivňuje tj. je příčinou…) s volebním výsledkem </a:t>
            </a:r>
            <a:r>
              <a:rPr lang="cs-CZ" i="1" dirty="0">
                <a:solidFill>
                  <a:srgbClr val="7030A0"/>
                </a:solidFill>
              </a:rPr>
              <a:t>– </a:t>
            </a:r>
            <a:r>
              <a:rPr lang="cs-CZ" i="1" dirty="0" smtClean="0">
                <a:solidFill>
                  <a:srgbClr val="7030A0"/>
                </a:solidFill>
              </a:rPr>
              <a:t>např. </a:t>
            </a:r>
            <a:r>
              <a:rPr lang="cs-CZ" b="1" i="1" dirty="0" smtClean="0">
                <a:solidFill>
                  <a:srgbClr val="7030A0"/>
                </a:solidFill>
              </a:rPr>
              <a:t>vyšší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>
                <a:solidFill>
                  <a:srgbClr val="7030A0"/>
                </a:solidFill>
              </a:rPr>
              <a:t>růst</a:t>
            </a:r>
            <a:r>
              <a:rPr lang="cs-CZ" i="1" dirty="0">
                <a:solidFill>
                  <a:srgbClr val="7030A0"/>
                </a:solidFill>
              </a:rPr>
              <a:t> </a:t>
            </a:r>
            <a:r>
              <a:rPr lang="cs-CZ" i="1" dirty="0" smtClean="0">
                <a:solidFill>
                  <a:srgbClr val="7030A0"/>
                </a:solidFill>
              </a:rPr>
              <a:t>HDP souvisí s </a:t>
            </a:r>
            <a:r>
              <a:rPr lang="cs-CZ" b="1" i="1" dirty="0" smtClean="0">
                <a:solidFill>
                  <a:srgbClr val="7030A0"/>
                </a:solidFill>
              </a:rPr>
              <a:t>vyšším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ziskem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hlasů</a:t>
            </a:r>
            <a:r>
              <a:rPr lang="cs-CZ" i="1" dirty="0" smtClean="0">
                <a:solidFill>
                  <a:srgbClr val="7030A0"/>
                </a:solidFill>
              </a:rPr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Koncept</a:t>
            </a:r>
            <a:r>
              <a:rPr lang="cs-CZ" b="1" dirty="0"/>
              <a:t> NP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stav ekonomiky</a:t>
            </a:r>
            <a:r>
              <a:rPr lang="cs-CZ" dirty="0" smtClean="0"/>
              <a:t>) –&gt; </a:t>
            </a:r>
            <a:r>
              <a:rPr lang="cs-CZ" i="1" dirty="0"/>
              <a:t>kauzální teorie</a:t>
            </a:r>
            <a:r>
              <a:rPr lang="cs-CZ" dirty="0"/>
              <a:t> –&gt; koncept</a:t>
            </a:r>
            <a:r>
              <a:rPr lang="cs-CZ" b="1" dirty="0"/>
              <a:t> ZP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šance na re-elekci</a:t>
            </a:r>
            <a:r>
              <a:rPr lang="cs-CZ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i="1" dirty="0" smtClean="0"/>
              <a:t>                       		 fáze </a:t>
            </a:r>
            <a:r>
              <a:rPr lang="cs-CZ" b="1" i="1" u="sng" dirty="0" smtClean="0">
                <a:solidFill>
                  <a:srgbClr val="0070C0"/>
                </a:solidFill>
              </a:rPr>
              <a:t>operacionalizace</a:t>
            </a:r>
            <a:endParaRPr lang="cs-CZ" b="1" u="sng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/>
              <a:t>Měřitelná NP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růst HDP v %</a:t>
            </a:r>
            <a:r>
              <a:rPr lang="cs-CZ" dirty="0" smtClean="0"/>
              <a:t>) –&gt; </a:t>
            </a:r>
            <a:r>
              <a:rPr lang="cs-CZ" i="1" dirty="0"/>
              <a:t>hypotéza</a:t>
            </a:r>
            <a:r>
              <a:rPr lang="cs-CZ" dirty="0"/>
              <a:t> –&gt; </a:t>
            </a:r>
            <a:r>
              <a:rPr lang="cs-CZ" b="1" dirty="0"/>
              <a:t>měřitelná </a:t>
            </a:r>
            <a:r>
              <a:rPr lang="cs-CZ" b="1" dirty="0" smtClean="0"/>
              <a:t>ZP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7030A0"/>
                </a:solidFill>
              </a:rPr>
              <a:t>volební výsledek – počet hlasů</a:t>
            </a:r>
            <a:r>
              <a:rPr lang="cs-CZ" dirty="0" smtClean="0"/>
              <a:t>)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Testování hypotéz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692150"/>
            <a:ext cx="8642350" cy="5976938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Potřebujeme </a:t>
            </a:r>
            <a:r>
              <a:rPr lang="cs-CZ" b="1" i="1" u="sng" dirty="0">
                <a:solidFill>
                  <a:srgbClr val="0070C0"/>
                </a:solidFill>
              </a:rPr>
              <a:t>testovatelné hypotézy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od </a:t>
            </a:r>
            <a:r>
              <a:rPr lang="cs-CZ" b="1" dirty="0"/>
              <a:t>obecného</a:t>
            </a:r>
            <a:r>
              <a:rPr lang="cs-CZ" dirty="0"/>
              <a:t> tvrzení ke </a:t>
            </a:r>
            <a:r>
              <a:rPr lang="cs-CZ" b="1" dirty="0" smtClean="0"/>
              <a:t>specifičtějšímu</a:t>
            </a:r>
            <a:r>
              <a:rPr lang="cs-CZ" dirty="0" smtClean="0"/>
              <a:t> konstatování o </a:t>
            </a:r>
            <a:r>
              <a:rPr lang="cs-CZ" b="1" dirty="0" smtClean="0"/>
              <a:t>faktech</a:t>
            </a:r>
            <a:r>
              <a:rPr lang="cs-CZ" dirty="0" smtClean="0"/>
              <a:t>, </a:t>
            </a:r>
            <a:r>
              <a:rPr lang="cs-CZ" dirty="0"/>
              <a:t>které </a:t>
            </a:r>
            <a:r>
              <a:rPr lang="cs-CZ" b="1" dirty="0"/>
              <a:t>najdeme</a:t>
            </a:r>
            <a:r>
              <a:rPr lang="cs-CZ" dirty="0"/>
              <a:t> v reálném </a:t>
            </a:r>
            <a:r>
              <a:rPr lang="cs-CZ" b="1" dirty="0"/>
              <a:t>světě</a:t>
            </a:r>
            <a:r>
              <a:rPr lang="cs-CZ" dirty="0"/>
              <a:t>;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i="1" dirty="0">
                <a:solidFill>
                  <a:srgbClr val="7030A0"/>
                </a:solidFill>
              </a:rPr>
              <a:t>Např. inflace, nezaměstnanost, růst, obchodní bilance </a:t>
            </a:r>
            <a:r>
              <a:rPr lang="cs-CZ" sz="3600" b="1" i="1" dirty="0" smtClean="0">
                <a:solidFill>
                  <a:srgbClr val="7030A0"/>
                </a:solidFill>
              </a:rPr>
              <a:t>/ </a:t>
            </a:r>
            <a:r>
              <a:rPr lang="cs-CZ" i="1" dirty="0">
                <a:solidFill>
                  <a:srgbClr val="7030A0"/>
                </a:solidFill>
              </a:rPr>
              <a:t>volební výsledek v procentech </a:t>
            </a: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…</a:t>
            </a:r>
            <a:r>
              <a:rPr lang="cs-CZ" i="1" dirty="0">
                <a:solidFill>
                  <a:srgbClr val="7030A0"/>
                </a:solidFill>
              </a:rPr>
              <a:t>v některých volbách nekandiduje současný </a:t>
            </a:r>
            <a:r>
              <a:rPr lang="cs-CZ" i="1" dirty="0" smtClean="0">
                <a:solidFill>
                  <a:srgbClr val="7030A0"/>
                </a:solidFill>
              </a:rPr>
              <a:t>prezident (strana</a:t>
            </a:r>
            <a:r>
              <a:rPr lang="cs-CZ" i="1" dirty="0">
                <a:solidFill>
                  <a:srgbClr val="7030A0"/>
                </a:solidFill>
              </a:rPr>
              <a:t>?), někdy je silný třetí kandidát (rozdělit poměrně hlasy?);</a:t>
            </a:r>
            <a:endParaRPr lang="cs-CZ" dirty="0">
              <a:solidFill>
                <a:srgbClr val="7030A0"/>
              </a:solidFill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i="1" u="sng" dirty="0" smtClean="0">
                <a:solidFill>
                  <a:srgbClr val="7030A0"/>
                </a:solidFill>
              </a:rPr>
              <a:t>Příklad: </a:t>
            </a:r>
            <a:r>
              <a:rPr lang="cs-CZ" i="1" dirty="0" smtClean="0">
                <a:solidFill>
                  <a:srgbClr val="7030A0"/>
                </a:solidFill>
              </a:rPr>
              <a:t>Dáme </a:t>
            </a:r>
            <a:r>
              <a:rPr lang="cs-CZ" i="1" dirty="0">
                <a:solidFill>
                  <a:srgbClr val="7030A0"/>
                </a:solidFill>
              </a:rPr>
              <a:t>každé prezidentské volby do </a:t>
            </a:r>
            <a:r>
              <a:rPr lang="cs-CZ" b="1" i="1" dirty="0">
                <a:solidFill>
                  <a:srgbClr val="7030A0"/>
                </a:solidFill>
              </a:rPr>
              <a:t>grafu</a:t>
            </a:r>
            <a:r>
              <a:rPr lang="cs-CZ" i="1" dirty="0">
                <a:solidFill>
                  <a:srgbClr val="7030A0"/>
                </a:solidFill>
              </a:rPr>
              <a:t>: </a:t>
            </a:r>
            <a:endParaRPr lang="cs-CZ" i="1" dirty="0" smtClean="0">
              <a:solidFill>
                <a:srgbClr val="7030A0"/>
              </a:solidFill>
            </a:endParaRP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x</a:t>
            </a:r>
            <a:r>
              <a:rPr lang="cs-CZ" i="1" dirty="0">
                <a:solidFill>
                  <a:srgbClr val="7030A0"/>
                </a:solidFill>
              </a:rPr>
              <a:t>: </a:t>
            </a:r>
            <a:r>
              <a:rPr lang="cs-CZ" i="1" dirty="0" smtClean="0">
                <a:solidFill>
                  <a:srgbClr val="7030A0"/>
                </a:solidFill>
              </a:rPr>
              <a:t>-</a:t>
            </a:r>
            <a:r>
              <a:rPr lang="cs-CZ" i="1" dirty="0">
                <a:solidFill>
                  <a:srgbClr val="7030A0"/>
                </a:solidFill>
              </a:rPr>
              <a:t>5</a:t>
            </a:r>
            <a:r>
              <a:rPr lang="cs-CZ" i="1" dirty="0" smtClean="0">
                <a:solidFill>
                  <a:srgbClr val="7030A0"/>
                </a:solidFill>
              </a:rPr>
              <a:t> </a:t>
            </a:r>
            <a:r>
              <a:rPr lang="cs-CZ" i="1" dirty="0">
                <a:solidFill>
                  <a:srgbClr val="7030A0"/>
                </a:solidFill>
              </a:rPr>
              <a:t>až </a:t>
            </a:r>
            <a:r>
              <a:rPr lang="cs-CZ" i="1" dirty="0" smtClean="0">
                <a:solidFill>
                  <a:srgbClr val="7030A0"/>
                </a:solidFill>
              </a:rPr>
              <a:t>+</a:t>
            </a:r>
            <a:r>
              <a:rPr lang="cs-CZ" i="1" dirty="0">
                <a:solidFill>
                  <a:srgbClr val="7030A0"/>
                </a:solidFill>
              </a:rPr>
              <a:t>5</a:t>
            </a:r>
            <a:r>
              <a:rPr lang="cs-CZ" i="1" dirty="0" smtClean="0">
                <a:solidFill>
                  <a:srgbClr val="7030A0"/>
                </a:solidFill>
              </a:rPr>
              <a:t>% </a:t>
            </a:r>
            <a:r>
              <a:rPr lang="cs-CZ" i="1" dirty="0">
                <a:solidFill>
                  <a:srgbClr val="7030A0"/>
                </a:solidFill>
              </a:rPr>
              <a:t>HDP </a:t>
            </a:r>
            <a:r>
              <a:rPr lang="cs-CZ" i="1" dirty="0" smtClean="0">
                <a:solidFill>
                  <a:srgbClr val="7030A0"/>
                </a:solidFill>
              </a:rPr>
              <a:t>růst; </a:t>
            </a:r>
            <a:r>
              <a:rPr lang="cs-CZ" i="1" dirty="0">
                <a:solidFill>
                  <a:srgbClr val="7030A0"/>
                </a:solidFill>
              </a:rPr>
              <a:t>y: 0 až 100% hlasů;</a:t>
            </a:r>
            <a:endParaRPr lang="cs-CZ" dirty="0">
              <a:solidFill>
                <a:srgbClr val="7030A0"/>
              </a:solidFill>
            </a:endParaRP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/>
              <a:t>Bude tam </a:t>
            </a:r>
            <a:r>
              <a:rPr lang="cs-CZ" b="1" i="1" dirty="0"/>
              <a:t>pozitivní sklon</a:t>
            </a:r>
            <a:r>
              <a:rPr lang="cs-CZ" i="1" dirty="0"/>
              <a:t> (vyšší </a:t>
            </a:r>
            <a:r>
              <a:rPr lang="cs-CZ" i="1" dirty="0" smtClean="0"/>
              <a:t>–&gt; </a:t>
            </a:r>
            <a:r>
              <a:rPr lang="cs-CZ" i="1" dirty="0"/>
              <a:t>vyšší); </a:t>
            </a:r>
            <a:endParaRPr lang="cs-CZ" i="1" dirty="0" smtClean="0"/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/>
              <a:t>Může tam být </a:t>
            </a:r>
            <a:r>
              <a:rPr lang="cs-CZ" b="1" i="1" dirty="0" smtClean="0"/>
              <a:t>negativní </a:t>
            </a:r>
            <a:r>
              <a:rPr lang="cs-CZ" b="1" i="1" dirty="0"/>
              <a:t>sklon </a:t>
            </a:r>
            <a:r>
              <a:rPr lang="cs-CZ" i="1" dirty="0"/>
              <a:t>(</a:t>
            </a:r>
            <a:r>
              <a:rPr lang="cs-CZ" i="1" dirty="0" smtClean="0"/>
              <a:t>vyšší -&gt; </a:t>
            </a:r>
            <a:r>
              <a:rPr lang="cs-CZ" i="1" dirty="0"/>
              <a:t>nižší) – </a:t>
            </a:r>
            <a:r>
              <a:rPr lang="cs-CZ" i="1" dirty="0" smtClean="0"/>
              <a:t>v závislosti na operacionalizaci (jiný indikátor);</a:t>
            </a:r>
            <a:endParaRPr lang="cs-CZ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Můžeme takto </a:t>
            </a:r>
            <a:r>
              <a:rPr lang="cs-CZ" b="1" dirty="0"/>
              <a:t>sbírat</a:t>
            </a:r>
            <a:r>
              <a:rPr lang="cs-CZ" dirty="0"/>
              <a:t> </a:t>
            </a:r>
            <a:r>
              <a:rPr lang="cs-CZ" b="1" dirty="0"/>
              <a:t>data</a:t>
            </a:r>
            <a:r>
              <a:rPr lang="cs-CZ" dirty="0"/>
              <a:t> ze světa a </a:t>
            </a:r>
            <a:r>
              <a:rPr lang="cs-CZ" b="1" dirty="0"/>
              <a:t>sledovat</a:t>
            </a:r>
            <a:r>
              <a:rPr lang="cs-CZ" dirty="0"/>
              <a:t>, jak jsou </a:t>
            </a:r>
            <a:r>
              <a:rPr lang="cs-CZ" b="1" dirty="0"/>
              <a:t>kompatibilní</a:t>
            </a:r>
            <a:r>
              <a:rPr lang="cs-CZ" dirty="0"/>
              <a:t> s naší </a:t>
            </a:r>
            <a:r>
              <a:rPr lang="cs-CZ" b="1" dirty="0"/>
              <a:t>teorií</a:t>
            </a:r>
            <a:r>
              <a:rPr lang="cs-CZ" dirty="0"/>
              <a:t>… jsme však </a:t>
            </a:r>
            <a:r>
              <a:rPr lang="cs-CZ" b="1" dirty="0"/>
              <a:t>daleko</a:t>
            </a:r>
            <a:r>
              <a:rPr lang="cs-CZ" dirty="0"/>
              <a:t> od toho, abychom mohli </a:t>
            </a:r>
            <a:r>
              <a:rPr lang="cs-CZ" b="1" dirty="0"/>
              <a:t>konstatovat</a:t>
            </a:r>
            <a:r>
              <a:rPr lang="cs-CZ" dirty="0"/>
              <a:t> </a:t>
            </a:r>
            <a:r>
              <a:rPr lang="cs-CZ" b="1" dirty="0"/>
              <a:t>kauzalitu</a:t>
            </a:r>
            <a:r>
              <a:rPr lang="cs-CZ" dirty="0"/>
              <a:t> – </a:t>
            </a:r>
            <a:r>
              <a:rPr lang="cs-CZ" dirty="0" smtClean="0"/>
              <a:t>tj. růst </a:t>
            </a:r>
            <a:r>
              <a:rPr lang="cs-CZ" dirty="0"/>
              <a:t>je </a:t>
            </a:r>
            <a:r>
              <a:rPr lang="cs-CZ" b="1" u="sng" dirty="0"/>
              <a:t>příčinou</a:t>
            </a:r>
            <a:r>
              <a:rPr lang="cs-CZ" dirty="0"/>
              <a:t> výsledku;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První co </a:t>
            </a:r>
            <a:r>
              <a:rPr lang="cs-CZ" dirty="0" smtClean="0"/>
              <a:t>vidíme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je tam očekávaná </a:t>
            </a:r>
            <a:r>
              <a:rPr lang="cs-CZ" b="1" dirty="0"/>
              <a:t>souvislost</a:t>
            </a:r>
            <a:r>
              <a:rPr lang="cs-CZ" dirty="0"/>
              <a:t> – </a:t>
            </a:r>
            <a:r>
              <a:rPr lang="cs-CZ" b="1" dirty="0">
                <a:solidFill>
                  <a:srgbClr val="0070C0"/>
                </a:solidFill>
              </a:rPr>
              <a:t>statistická</a:t>
            </a:r>
            <a:r>
              <a:rPr lang="cs-CZ" dirty="0">
                <a:solidFill>
                  <a:srgbClr val="0070C0"/>
                </a:solidFill>
              </a:rPr>
              <a:t> analýza </a:t>
            </a:r>
            <a:r>
              <a:rPr lang="cs-CZ" dirty="0"/>
              <a:t>nám pomůže prokázat, že </a:t>
            </a:r>
            <a:r>
              <a:rPr lang="cs-CZ" dirty="0" smtClean="0"/>
              <a:t>nejde o </a:t>
            </a:r>
            <a:r>
              <a:rPr lang="cs-CZ" b="1" dirty="0"/>
              <a:t>náhodu</a:t>
            </a:r>
            <a:r>
              <a:rPr lang="cs-CZ" dirty="0" smtClean="0"/>
              <a:t>;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800" b="1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/>
              <a:t>Žádný</a:t>
            </a:r>
            <a:r>
              <a:rPr lang="cs-CZ" dirty="0" smtClean="0"/>
              <a:t> </a:t>
            </a:r>
            <a:r>
              <a:rPr lang="cs-CZ" b="1" dirty="0"/>
              <a:t>sociální</a:t>
            </a:r>
            <a:r>
              <a:rPr lang="cs-CZ" dirty="0"/>
              <a:t> </a:t>
            </a:r>
            <a:r>
              <a:rPr lang="cs-CZ" b="1" dirty="0"/>
              <a:t>fenomén</a:t>
            </a:r>
            <a:r>
              <a:rPr lang="cs-CZ" dirty="0"/>
              <a:t> ale nemůže být vysvětlen </a:t>
            </a:r>
            <a:r>
              <a:rPr lang="cs-CZ" b="1" u="sng" dirty="0"/>
              <a:t>jedinou</a:t>
            </a:r>
            <a:r>
              <a:rPr lang="cs-CZ" u="sng" dirty="0"/>
              <a:t> </a:t>
            </a:r>
            <a:r>
              <a:rPr lang="cs-CZ" b="1" u="sng" dirty="0"/>
              <a:t>proměnnou</a:t>
            </a:r>
            <a:r>
              <a:rPr lang="cs-CZ" dirty="0"/>
              <a:t> – pokud </a:t>
            </a:r>
            <a:r>
              <a:rPr lang="cs-CZ" dirty="0" smtClean="0"/>
              <a:t>přijdeme </a:t>
            </a:r>
            <a:r>
              <a:rPr lang="cs-CZ" dirty="0"/>
              <a:t>na </a:t>
            </a:r>
            <a:r>
              <a:rPr lang="cs-CZ" b="1" dirty="0"/>
              <a:t>další</a:t>
            </a:r>
            <a:r>
              <a:rPr lang="cs-CZ" dirty="0"/>
              <a:t>, tak </a:t>
            </a:r>
            <a:r>
              <a:rPr lang="cs-CZ" dirty="0" smtClean="0"/>
              <a:t>začínáme </a:t>
            </a:r>
            <a:r>
              <a:rPr lang="cs-CZ" b="1" dirty="0"/>
              <a:t>myslet</a:t>
            </a:r>
            <a:r>
              <a:rPr lang="cs-CZ" dirty="0"/>
              <a:t> jako </a:t>
            </a:r>
            <a:r>
              <a:rPr lang="cs-CZ" b="1" dirty="0" smtClean="0"/>
              <a:t>vědci</a:t>
            </a:r>
            <a:r>
              <a:rPr lang="cs-CZ" dirty="0" smtClean="0"/>
              <a:t>;</a:t>
            </a:r>
            <a:endParaRPr lang="cs-CZ" dirty="0"/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 smtClean="0"/>
              <a:t>Uděláme </a:t>
            </a:r>
            <a:r>
              <a:rPr lang="cs-CZ" b="1" dirty="0"/>
              <a:t>obrázek</a:t>
            </a:r>
            <a:r>
              <a:rPr lang="cs-CZ" dirty="0"/>
              <a:t> pro jinou a </a:t>
            </a:r>
            <a:r>
              <a:rPr lang="cs-CZ" dirty="0" smtClean="0"/>
              <a:t>zjistíme</a:t>
            </a:r>
            <a:r>
              <a:rPr lang="cs-CZ" dirty="0"/>
              <a:t>, zda je tam </a:t>
            </a:r>
            <a:r>
              <a:rPr lang="cs-CZ" b="1" dirty="0"/>
              <a:t>stejná</a:t>
            </a:r>
            <a:r>
              <a:rPr lang="cs-CZ" dirty="0"/>
              <a:t> (větší) </a:t>
            </a:r>
            <a:r>
              <a:rPr lang="cs-CZ" b="1" dirty="0"/>
              <a:t>souvislost</a:t>
            </a:r>
            <a:r>
              <a:rPr lang="cs-CZ" dirty="0"/>
              <a:t> a pak </a:t>
            </a:r>
            <a:r>
              <a:rPr lang="cs-CZ" dirty="0" smtClean="0"/>
              <a:t>zkoumáme </a:t>
            </a:r>
            <a:r>
              <a:rPr lang="cs-CZ" b="1" dirty="0"/>
              <a:t>vztah</a:t>
            </a:r>
            <a:r>
              <a:rPr lang="cs-CZ" dirty="0"/>
              <a:t> mezi </a:t>
            </a:r>
            <a:r>
              <a:rPr lang="cs-CZ" b="1" dirty="0" smtClean="0"/>
              <a:t>oběma</a:t>
            </a:r>
            <a:r>
              <a:rPr lang="cs-CZ" dirty="0" smtClean="0"/>
              <a:t>… </a:t>
            </a:r>
            <a:endParaRPr lang="cs-CZ" dirty="0"/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i="1" dirty="0" smtClean="0">
                <a:solidFill>
                  <a:srgbClr val="7030A0"/>
                </a:solidFill>
              </a:rPr>
              <a:t>…</a:t>
            </a:r>
            <a:r>
              <a:rPr lang="cs-CZ" b="1" i="1" dirty="0" smtClean="0">
                <a:solidFill>
                  <a:srgbClr val="7030A0"/>
                </a:solidFill>
              </a:rPr>
              <a:t>zahraniční </a:t>
            </a:r>
            <a:r>
              <a:rPr lang="cs-CZ" b="1" i="1" dirty="0">
                <a:solidFill>
                  <a:srgbClr val="7030A0"/>
                </a:solidFill>
              </a:rPr>
              <a:t>politika</a:t>
            </a:r>
            <a:r>
              <a:rPr lang="cs-CZ" i="1" dirty="0">
                <a:solidFill>
                  <a:srgbClr val="7030A0"/>
                </a:solidFill>
              </a:rPr>
              <a:t> (</a:t>
            </a:r>
            <a:r>
              <a:rPr lang="cs-CZ" i="1" dirty="0" smtClean="0">
                <a:solidFill>
                  <a:srgbClr val="7030A0"/>
                </a:solidFill>
              </a:rPr>
              <a:t>válka), </a:t>
            </a:r>
            <a:r>
              <a:rPr lang="cs-CZ" b="1" i="1" dirty="0">
                <a:solidFill>
                  <a:srgbClr val="7030A0"/>
                </a:solidFill>
              </a:rPr>
              <a:t>mimořádný stav globální </a:t>
            </a:r>
            <a:r>
              <a:rPr lang="cs-CZ" b="1" i="1" dirty="0" smtClean="0">
                <a:solidFill>
                  <a:srgbClr val="7030A0"/>
                </a:solidFill>
              </a:rPr>
              <a:t>ekonomiky </a:t>
            </a:r>
            <a:r>
              <a:rPr lang="cs-CZ" i="1" dirty="0" smtClean="0">
                <a:solidFill>
                  <a:srgbClr val="7030A0"/>
                </a:solidFill>
              </a:rPr>
              <a:t>(krize), velká </a:t>
            </a:r>
            <a:r>
              <a:rPr lang="cs-CZ" b="1" i="1" dirty="0" smtClean="0">
                <a:solidFill>
                  <a:srgbClr val="7030A0"/>
                </a:solidFill>
              </a:rPr>
              <a:t>aféra</a:t>
            </a:r>
            <a:r>
              <a:rPr lang="cs-CZ" i="1" dirty="0" smtClean="0">
                <a:solidFill>
                  <a:srgbClr val="7030A0"/>
                </a:solidFill>
              </a:rPr>
              <a:t>, příslušnost </a:t>
            </a:r>
            <a:r>
              <a:rPr lang="cs-CZ" i="1" dirty="0">
                <a:solidFill>
                  <a:srgbClr val="7030A0"/>
                </a:solidFill>
              </a:rPr>
              <a:t>k politické straně, rozštěpení kongres – </a:t>
            </a:r>
            <a:r>
              <a:rPr lang="cs-CZ" i="1" dirty="0" smtClean="0">
                <a:solidFill>
                  <a:srgbClr val="7030A0"/>
                </a:solidFill>
              </a:rPr>
              <a:t>administrativa;</a:t>
            </a:r>
            <a:endParaRPr lang="cs-CZ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Graf 4"/>
          <p:cNvGraphicFramePr>
            <a:graphicFrameLocks/>
          </p:cNvGraphicFramePr>
          <p:nvPr/>
        </p:nvGraphicFramePr>
        <p:xfrm>
          <a:off x="704850" y="354013"/>
          <a:ext cx="7950200" cy="557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r:id="rId3" imgW="7949873" imgH="5572227" progId="Excel.Chart.8">
                  <p:embed/>
                </p:oleObj>
              </mc:Choice>
              <mc:Fallback>
                <p:oleObj r:id="rId3" imgW="7949873" imgH="5572227" progId="Excel.Chart.8">
                  <p:embed/>
                  <p:pic>
                    <p:nvPicPr>
                      <p:cNvPr id="0" name="Graf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54013"/>
                        <a:ext cx="7950200" cy="557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2" name="TextovéPole 5"/>
          <p:cNvSpPr txBox="1">
            <a:spLocks noChangeArrowheads="1"/>
          </p:cNvSpPr>
          <p:nvPr/>
        </p:nvSpPr>
        <p:spPr bwMode="auto">
          <a:xfrm>
            <a:off x="981075" y="4997450"/>
            <a:ext cx="15113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libri" pitchFamily="34" charset="0"/>
              </a:rPr>
              <a:t>Růst HDP v %</a:t>
            </a:r>
          </a:p>
        </p:txBody>
      </p:sp>
      <p:sp>
        <p:nvSpPr>
          <p:cNvPr id="20483" name="TextovéPole 6"/>
          <p:cNvSpPr txBox="1">
            <a:spLocks noChangeArrowheads="1"/>
          </p:cNvSpPr>
          <p:nvPr/>
        </p:nvSpPr>
        <p:spPr bwMode="auto">
          <a:xfrm>
            <a:off x="4211638" y="1181100"/>
            <a:ext cx="1584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libri" pitchFamily="34" charset="0"/>
              </a:rPr>
              <a:t>Volební zisk v 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Graf 4"/>
          <p:cNvGraphicFramePr>
            <a:graphicFrameLocks/>
          </p:cNvGraphicFramePr>
          <p:nvPr/>
        </p:nvGraphicFramePr>
        <p:xfrm>
          <a:off x="992188" y="714375"/>
          <a:ext cx="8075612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r:id="rId3" imgW="8071804" imgH="5145470" progId="Excel.Chart.8">
                  <p:embed/>
                </p:oleObj>
              </mc:Choice>
              <mc:Fallback>
                <p:oleObj r:id="rId3" imgW="8071804" imgH="5145470" progId="Excel.Chart.8">
                  <p:embed/>
                  <p:pic>
                    <p:nvPicPr>
                      <p:cNvPr id="0" name="Graf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714375"/>
                        <a:ext cx="8075612" cy="514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6" name="TextovéPole 7"/>
          <p:cNvSpPr txBox="1">
            <a:spLocks noChangeArrowheads="1"/>
          </p:cNvSpPr>
          <p:nvPr/>
        </p:nvSpPr>
        <p:spPr bwMode="auto">
          <a:xfrm>
            <a:off x="611188" y="1052513"/>
            <a:ext cx="1657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alibri" pitchFamily="34" charset="0"/>
              </a:rPr>
              <a:t>Volební zisk v %</a:t>
            </a:r>
          </a:p>
        </p:txBody>
      </p:sp>
      <p:sp>
        <p:nvSpPr>
          <p:cNvPr id="21507" name="TextovéPole 8"/>
          <p:cNvSpPr txBox="1">
            <a:spLocks noChangeArrowheads="1"/>
          </p:cNvSpPr>
          <p:nvPr/>
        </p:nvSpPr>
        <p:spPr bwMode="auto">
          <a:xfrm>
            <a:off x="7235825" y="4816475"/>
            <a:ext cx="151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solidFill>
                  <a:srgbClr val="FF0000"/>
                </a:solidFill>
                <a:latin typeface="Calibri" pitchFamily="34" charset="0"/>
              </a:rPr>
              <a:t>……………???</a:t>
            </a:r>
            <a:endParaRPr lang="cs-CZ" sz="12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508" name="TextovéPole 9"/>
          <p:cNvSpPr txBox="1">
            <a:spLocks noChangeArrowheads="1"/>
          </p:cNvSpPr>
          <p:nvPr/>
        </p:nvSpPr>
        <p:spPr bwMode="auto">
          <a:xfrm>
            <a:off x="2051050" y="260350"/>
            <a:ext cx="532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Calibri" pitchFamily="34" charset="0"/>
              </a:rPr>
              <a:t>Volební zisk v závislosti na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…..</a:t>
            </a:r>
            <a:r>
              <a:rPr lang="cs-CZ" sz="2800" b="1">
                <a:solidFill>
                  <a:srgbClr val="FF0000"/>
                </a:solidFill>
                <a:latin typeface="Calibri" pitchFamily="34" charset="0"/>
              </a:rPr>
              <a:t>???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1308</Words>
  <Application>Microsoft Office PowerPoint</Application>
  <PresentationFormat>Předvádění na obrazovce (4:3)</PresentationFormat>
  <Paragraphs>127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Motiv systému Office</vt:lpstr>
      <vt:lpstr>Graf aplikace Microsoft Excel</vt:lpstr>
      <vt:lpstr>Vědecké studium politické reality </vt:lpstr>
      <vt:lpstr>Vědecký přístup</vt:lpstr>
      <vt:lpstr> Hledání kauzálních vysvětlení </vt:lpstr>
      <vt:lpstr>Prezentace aplikace PowerPoint</vt:lpstr>
      <vt:lpstr>Věda</vt:lpstr>
      <vt:lpstr>Myšlení v proměnných a kauzálních vztazích </vt:lpstr>
      <vt:lpstr>Testování hypotéz</vt:lpstr>
      <vt:lpstr>Prezentace aplikace PowerPoint</vt:lpstr>
      <vt:lpstr>Prezentace aplikace PowerPoint</vt:lpstr>
      <vt:lpstr>Prezentace aplikace PowerPoint</vt:lpstr>
      <vt:lpstr>Konstrukce modelů</vt:lpstr>
      <vt:lpstr>Budování teorie 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Oldřich Krpec</dc:creator>
  <cp:lastModifiedBy>Oldřich Krpec</cp:lastModifiedBy>
  <cp:revision>37</cp:revision>
  <cp:lastPrinted>2019-09-23T12:37:28Z</cp:lastPrinted>
  <dcterms:created xsi:type="dcterms:W3CDTF">2013-09-16T10:31:46Z</dcterms:created>
  <dcterms:modified xsi:type="dcterms:W3CDTF">2020-10-12T13:45:52Z</dcterms:modified>
</cp:coreProperties>
</file>