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62" r:id="rId4"/>
    <p:sldId id="263" r:id="rId5"/>
    <p:sldId id="265" r:id="rId6"/>
    <p:sldId id="266" r:id="rId7"/>
    <p:sldId id="294" r:id="rId8"/>
    <p:sldId id="264" r:id="rId9"/>
    <p:sldId id="293" r:id="rId10"/>
    <p:sldId id="309" r:id="rId11"/>
    <p:sldId id="315" r:id="rId12"/>
    <p:sldId id="314" r:id="rId13"/>
    <p:sldId id="316" r:id="rId14"/>
    <p:sldId id="308" r:id="rId15"/>
    <p:sldId id="267" r:id="rId16"/>
    <p:sldId id="30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96" r:id="rId25"/>
    <p:sldId id="275" r:id="rId26"/>
    <p:sldId id="276" r:id="rId27"/>
    <p:sldId id="298" r:id="rId28"/>
    <p:sldId id="299" r:id="rId29"/>
    <p:sldId id="277" r:id="rId30"/>
    <p:sldId id="278" r:id="rId31"/>
    <p:sldId id="279" r:id="rId32"/>
    <p:sldId id="280" r:id="rId33"/>
    <p:sldId id="281" r:id="rId34"/>
    <p:sldId id="300" r:id="rId35"/>
    <p:sldId id="301" r:id="rId36"/>
    <p:sldId id="284" r:id="rId37"/>
    <p:sldId id="285" r:id="rId38"/>
    <p:sldId id="286" r:id="rId39"/>
    <p:sldId id="302" r:id="rId40"/>
    <p:sldId id="306" r:id="rId41"/>
    <p:sldId id="303" r:id="rId42"/>
    <p:sldId id="305" r:id="rId43"/>
    <p:sldId id="287" r:id="rId44"/>
    <p:sldId id="288" r:id="rId45"/>
    <p:sldId id="289" r:id="rId46"/>
    <p:sldId id="290" r:id="rId47"/>
    <p:sldId id="291" r:id="rId48"/>
  </p:sldIdLst>
  <p:sldSz cx="9144000" cy="6858000" type="screen4x3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Výchozí oddíl" id="{84A6D5B7-B2CC-4023-9EF3-D51100A49FF2}">
          <p14:sldIdLst>
            <p14:sldId id="256"/>
            <p14:sldId id="257"/>
            <p14:sldId id="262"/>
            <p14:sldId id="263"/>
            <p14:sldId id="265"/>
            <p14:sldId id="266"/>
            <p14:sldId id="294"/>
            <p14:sldId id="264"/>
            <p14:sldId id="293"/>
            <p14:sldId id="309"/>
            <p14:sldId id="315"/>
            <p14:sldId id="314"/>
            <p14:sldId id="316"/>
            <p14:sldId id="308"/>
            <p14:sldId id="267"/>
            <p14:sldId id="307"/>
            <p14:sldId id="268"/>
            <p14:sldId id="269"/>
            <p14:sldId id="270"/>
            <p14:sldId id="271"/>
            <p14:sldId id="272"/>
            <p14:sldId id="273"/>
            <p14:sldId id="274"/>
            <p14:sldId id="296"/>
            <p14:sldId id="275"/>
            <p14:sldId id="276"/>
            <p14:sldId id="298"/>
            <p14:sldId id="299"/>
            <p14:sldId id="277"/>
            <p14:sldId id="278"/>
            <p14:sldId id="279"/>
            <p14:sldId id="280"/>
            <p14:sldId id="281"/>
            <p14:sldId id="300"/>
            <p14:sldId id="301"/>
            <p14:sldId id="284"/>
            <p14:sldId id="285"/>
            <p14:sldId id="286"/>
            <p14:sldId id="302"/>
            <p14:sldId id="306"/>
            <p14:sldId id="303"/>
            <p14:sldId id="305"/>
            <p14:sldId id="287"/>
            <p14:sldId id="288"/>
            <p14:sldId id="289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gSOUKq0gSYFcVCbok9aubZ6xCmY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Nedomová" initials="MN" lastIdx="16" clrIdx="0">
    <p:extLst>
      <p:ext uri="{19B8F6BF-5375-455C-9EA6-DF929625EA0E}">
        <p15:presenceInfo xmlns:p15="http://schemas.microsoft.com/office/powerpoint/2012/main" userId="S-1-5-21-3451901064-902568176-4053310204-77102" providerId="AD"/>
      </p:ext>
    </p:extLst>
  </p:cmAuthor>
  <p:cmAuthor id="2" name="Dana Mazancová" initials="DM" lastIdx="32" clrIdx="1">
    <p:extLst>
      <p:ext uri="{19B8F6BF-5375-455C-9EA6-DF929625EA0E}">
        <p15:presenceInfo xmlns:p15="http://schemas.microsoft.com/office/powerpoint/2012/main" userId="S-1-5-21-3451901064-902568176-4053310204-967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4" autoAdjust="0"/>
    <p:restoredTop sz="92818" autoAdjust="0"/>
  </p:normalViewPr>
  <p:slideViewPr>
    <p:cSldViewPr snapToGrid="0">
      <p:cViewPr varScale="1">
        <p:scale>
          <a:sx n="106" d="100"/>
          <a:sy n="106" d="100"/>
        </p:scale>
        <p:origin x="17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0c28b1a9b_1_6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g70c28b1a9b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0c28b1a9b_1_7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g70c28b1a9b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0c28b1a9b_1_8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g70c28b1a9b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0c28b1a9b_1_9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g70c28b1a9b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0c28b1a9b_1_10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g70c28b1a9b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0c28b1a9b_1_12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70c28b1a9b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0c28b1a9b_1_13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g70c28b1a9b_1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70c28b1a9b_1_13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g70c28b1a9b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0c28b1a9b_1_14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g70c28b1a9b_1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70c28b1a9b_1_14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g70c28b1a9b_1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70c28b1a9b_1_15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g70c28b1a9b_1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0c28b1a9b_1_16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5" name="Google Shape;265;g70c28b1a9b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0c28b1a9b_1_17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70c28b1a9b_1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70c28b1a9b_1_19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g70c28b1a9b_1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70c28b1a9b_1_20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g70c28b1a9b_1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0c28b1a9b_1_20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g70c28b1a9b_1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613c9f9505_0_7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g613c9f950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70c28b1a9b_1_21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g70c28b1a9b_1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70c28b1a9b_1_22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g70c28b1a9b_1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0c28b1a9b_1_2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g70c28b1a9b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613c9f9505_0_12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8" name="Google Shape;338;g613c9f9505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0c28b1a9b_1_2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g70c28b1a9b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0c28b1a9b_1_4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70c28b1a9b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0c28b1a9b_1_4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70c28b1a9b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0c28b1a9b_1_3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g70c28b1a9b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0c28b1a9b_1_5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g70c28b1a9b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0c28b1a9b_1_6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g70c28b1a9b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knihovna.fss.muni.cz/ezdroje" TargetMode="External"/><Relationship Id="rId3" Type="http://schemas.openxmlformats.org/officeDocument/2006/relationships/hyperlink" Target="https://knihovna.fss.muni.cz/ezdroje.php?podsekce=&amp;ukol=2&amp;subukol=1&amp;id=91" TargetMode="External"/><Relationship Id="rId7" Type="http://schemas.openxmlformats.org/officeDocument/2006/relationships/hyperlink" Target="https://ebookcentral.proquest.com/lib/masaryk-ebooks/home.action" TargetMode="External"/><Relationship Id="rId2" Type="http://schemas.openxmlformats.org/officeDocument/2006/relationships/hyperlink" Target="https://knihovna.fss.muni.cz/ezdroje.php?podsekce=&amp;ukol=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nihovna.fss.muni.cz/ezdroje.php?podsekce=86" TargetMode="External"/><Relationship Id="rId5" Type="http://schemas.openxmlformats.org/officeDocument/2006/relationships/hyperlink" Target="https://knihovna.fss.muni.cz/ezdroje.php?podsekce=78" TargetMode="External"/><Relationship Id="rId4" Type="http://schemas.openxmlformats.org/officeDocument/2006/relationships/hyperlink" Target="https://knihovna.fss.muni.cz/ezdroje.php?podsekce=77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products/digitaledition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s.adobe.com/digitalpublishing/supported-devic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nihovna.fss.muni.cz/ezdroje.php?podsekce=72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zancov@fss.muni.cz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kb.muni.cz/kuk/animace/eiz/discovery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0702" y="0"/>
            <a:ext cx="9264702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567230" y="2595766"/>
            <a:ext cx="7888838" cy="1179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Základy práce s informačními zdroji pro </a:t>
            </a:r>
            <a:r>
              <a:rPr lang="cs-CZ" sz="4400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bc.</a:t>
            </a: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studenty MVZ221</a:t>
            </a:r>
            <a:endParaRPr sz="44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434973" y="5540058"/>
            <a:ext cx="2603649" cy="47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dirty="0">
                <a:solidFill>
                  <a:srgbClr val="0000CC"/>
                </a:solidFill>
              </a:rPr>
              <a:t>Brno</a:t>
            </a:r>
            <a:r>
              <a:rPr lang="cs-CZ" sz="2400" b="0" i="0" u="none" strike="noStrike" cap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, 7</a:t>
            </a:r>
            <a:r>
              <a:rPr lang="cs-CZ" sz="2400" dirty="0">
                <a:solidFill>
                  <a:srgbClr val="0000CC"/>
                </a:solidFill>
              </a:rPr>
              <a:t>. 1. 2021</a:t>
            </a:r>
            <a:endParaRPr sz="2400" dirty="0">
              <a:solidFill>
                <a:srgbClr val="0000CC"/>
              </a:solidFill>
            </a:endParaRPr>
          </a:p>
        </p:txBody>
      </p:sp>
      <p:sp>
        <p:nvSpPr>
          <p:cNvPr id="6" name="Google Shape;91;p1">
            <a:extLst>
              <a:ext uri="{FF2B5EF4-FFF2-40B4-BE49-F238E27FC236}">
                <a16:creationId xmlns:a16="http://schemas.microsoft.com/office/drawing/2014/main" id="{B71B51A8-4A33-4C9F-A007-F30440772464}"/>
              </a:ext>
            </a:extLst>
          </p:cNvPr>
          <p:cNvSpPr txBox="1"/>
          <p:nvPr/>
        </p:nvSpPr>
        <p:spPr>
          <a:xfrm>
            <a:off x="4680642" y="5540058"/>
            <a:ext cx="4052258" cy="845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Mgr. Dana Mazancová, </a:t>
            </a:r>
            <a:r>
              <a:rPr lang="cs-CZ" sz="2400" b="0" i="0" u="none" strike="noStrike" cap="none" dirty="0" err="1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DiS</a:t>
            </a:r>
            <a:r>
              <a:rPr lang="cs-CZ" sz="2400" b="0" i="0" u="none" strike="noStrike" cap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866AE0B-8ADD-49A1-AC4F-849F0AA17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545" y="3194283"/>
            <a:ext cx="3846909" cy="469433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7C179EE2-BC48-4A72-9F55-FC2467BF3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52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00CC"/>
                </a:solidFill>
                <a:latin typeface="Arial"/>
                <a:cs typeface="Arial"/>
              </a:rPr>
              <a:t>EDS - Výsledky vyhledávání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8F596D2-FDE4-407C-9745-87F5ED7AD185}"/>
              </a:ext>
            </a:extLst>
          </p:cNvPr>
          <p:cNvSpPr txBox="1"/>
          <p:nvPr/>
        </p:nvSpPr>
        <p:spPr>
          <a:xfrm>
            <a:off x="154745" y="2124222"/>
            <a:ext cx="1392701" cy="224676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b="1" dirty="0">
                <a:solidFill>
                  <a:srgbClr val="C00000"/>
                </a:solidFill>
              </a:rPr>
              <a:t>Omezení vyhledávání tzv. </a:t>
            </a:r>
            <a:r>
              <a:rPr lang="cs-CZ" b="1" dirty="0" err="1">
                <a:solidFill>
                  <a:srgbClr val="C00000"/>
                </a:solidFill>
              </a:rPr>
              <a:t>limitery</a:t>
            </a:r>
            <a:r>
              <a:rPr lang="cs-CZ" b="1" dirty="0">
                <a:solidFill>
                  <a:srgbClr val="C00000"/>
                </a:solidFill>
              </a:rPr>
              <a:t> (čas, geograf. území, jazyk, </a:t>
            </a:r>
            <a:r>
              <a:rPr lang="cs-CZ" b="1" dirty="0" err="1">
                <a:solidFill>
                  <a:srgbClr val="C00000"/>
                </a:solidFill>
              </a:rPr>
              <a:t>recenz</a:t>
            </a:r>
            <a:r>
              <a:rPr lang="cs-CZ" b="1" dirty="0">
                <a:solidFill>
                  <a:srgbClr val="C00000"/>
                </a:solidFill>
              </a:rPr>
              <a:t>. časopisy, zdroje, vydavatelé, téma, atd.)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A218EDB9-32F8-410F-BCE5-B1EBCECB1D68}"/>
              </a:ext>
            </a:extLst>
          </p:cNvPr>
          <p:cNvCxnSpPr/>
          <p:nvPr/>
        </p:nvCxnSpPr>
        <p:spPr>
          <a:xfrm>
            <a:off x="1549400" y="3543300"/>
            <a:ext cx="546686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E1C6EF3-16AF-4B1F-9E30-1D03DC1BFFFF}"/>
              </a:ext>
            </a:extLst>
          </p:cNvPr>
          <p:cNvSpPr txBox="1"/>
          <p:nvPr/>
        </p:nvSpPr>
        <p:spPr>
          <a:xfrm>
            <a:off x="5877655" y="5258171"/>
            <a:ext cx="2325665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C00000"/>
                </a:solidFill>
              </a:rPr>
              <a:t>Možnost ukládání dokumentů do složky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54BB4218-9DCB-4D7A-B87C-3A6F76E2F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086" y="2071956"/>
            <a:ext cx="7047914" cy="2714085"/>
          </a:xfrm>
          <a:prstGeom prst="rect">
            <a:avLst/>
          </a:prstGeom>
        </p:spPr>
      </p:pic>
      <p:sp>
        <p:nvSpPr>
          <p:cNvPr id="17" name="Ovál 16">
            <a:extLst>
              <a:ext uri="{FF2B5EF4-FFF2-40B4-BE49-F238E27FC236}">
                <a16:creationId xmlns:a16="http://schemas.microsoft.com/office/drawing/2014/main" id="{6DC95371-1203-47E7-AF30-F49CA58BB364}"/>
              </a:ext>
            </a:extLst>
          </p:cNvPr>
          <p:cNvSpPr/>
          <p:nvPr/>
        </p:nvSpPr>
        <p:spPr>
          <a:xfrm>
            <a:off x="8745648" y="1727590"/>
            <a:ext cx="398352" cy="831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DFC67130-1B36-4521-8E8B-C4EC890B1720}"/>
              </a:ext>
            </a:extLst>
          </p:cNvPr>
          <p:cNvCxnSpPr>
            <a:cxnSpLocks/>
          </p:cNvCxnSpPr>
          <p:nvPr/>
        </p:nvCxnSpPr>
        <p:spPr>
          <a:xfrm>
            <a:off x="8047902" y="1899773"/>
            <a:ext cx="705290" cy="19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ál 19">
            <a:extLst>
              <a:ext uri="{FF2B5EF4-FFF2-40B4-BE49-F238E27FC236}">
                <a16:creationId xmlns:a16="http://schemas.microsoft.com/office/drawing/2014/main" id="{43AC9F6F-DCD8-4C91-9E18-146D4519A273}"/>
              </a:ext>
            </a:extLst>
          </p:cNvPr>
          <p:cNvSpPr/>
          <p:nvPr/>
        </p:nvSpPr>
        <p:spPr>
          <a:xfrm>
            <a:off x="8209984" y="4253620"/>
            <a:ext cx="1086416" cy="831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C3EC9FC-119B-47C0-8B7A-CC856D7D1459}"/>
              </a:ext>
            </a:extLst>
          </p:cNvPr>
          <p:cNvSpPr txBox="1"/>
          <p:nvPr/>
        </p:nvSpPr>
        <p:spPr>
          <a:xfrm>
            <a:off x="5620043" y="1465422"/>
            <a:ext cx="2325665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C00000"/>
                </a:solidFill>
              </a:rPr>
              <a:t>Možnost ukládání dokumentů do složky</a:t>
            </a:r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0F999691-5AD8-4BED-8EDE-81E7651E532F}"/>
              </a:ext>
            </a:extLst>
          </p:cNvPr>
          <p:cNvCxnSpPr/>
          <p:nvPr/>
        </p:nvCxnSpPr>
        <p:spPr>
          <a:xfrm flipV="1">
            <a:off x="8209984" y="5085140"/>
            <a:ext cx="344032" cy="3092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644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73C9A15-BDF0-4D37-8AD4-E12E8086A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521"/>
            <a:ext cx="7886700" cy="944091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00FF"/>
                </a:solidFill>
                <a:latin typeface="Arial"/>
                <a:cs typeface="Arial"/>
              </a:rPr>
              <a:t>Vytvoření účtu v EDS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225520B-AF12-4127-B2CC-4F7EC51F27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70" r="13348" b="44819"/>
          <a:stretch/>
        </p:blipFill>
        <p:spPr>
          <a:xfrm>
            <a:off x="0" y="1309217"/>
            <a:ext cx="5843588" cy="1566291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A3AE7C51-E928-4F4C-8F9D-64D716C857F2}"/>
              </a:ext>
            </a:extLst>
          </p:cNvPr>
          <p:cNvSpPr/>
          <p:nvPr/>
        </p:nvSpPr>
        <p:spPr>
          <a:xfrm>
            <a:off x="3865540" y="1309217"/>
            <a:ext cx="514349" cy="20107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4B0A601-04B4-4E4F-BED3-5B112E1005C9}"/>
              </a:ext>
            </a:extLst>
          </p:cNvPr>
          <p:cNvSpPr/>
          <p:nvPr/>
        </p:nvSpPr>
        <p:spPr>
          <a:xfrm>
            <a:off x="1700213" y="3429000"/>
            <a:ext cx="1500187" cy="414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B618D7E1-E8F4-4584-A026-24E06801426B}"/>
              </a:ext>
            </a:extLst>
          </p:cNvPr>
          <p:cNvCxnSpPr>
            <a:cxnSpLocks/>
          </p:cNvCxnSpPr>
          <p:nvPr/>
        </p:nvCxnSpPr>
        <p:spPr>
          <a:xfrm>
            <a:off x="4197405" y="1510291"/>
            <a:ext cx="2239609" cy="130740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3023C3E-7C87-4050-BC1A-80F7D0F71CFA}"/>
              </a:ext>
            </a:extLst>
          </p:cNvPr>
          <p:cNvSpPr txBox="1"/>
          <p:nvPr/>
        </p:nvSpPr>
        <p:spPr>
          <a:xfrm>
            <a:off x="285750" y="3186113"/>
            <a:ext cx="3100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Přihlašování do účtu (vlastní složky) v EDS - UČO a primární heslo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E793A75-8012-43BE-B462-3B6846026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405" y="2817693"/>
            <a:ext cx="3961595" cy="305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08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0927304-3A8E-4FB1-A8FB-D6475F96CE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86" r="2361" b="8585"/>
          <a:stretch/>
        </p:blipFill>
        <p:spPr>
          <a:xfrm>
            <a:off x="676275" y="1500187"/>
            <a:ext cx="7467600" cy="3476622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F766D993-4177-43E7-8E1A-974F06384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365127"/>
            <a:ext cx="8775700" cy="748666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00CC"/>
                </a:solidFill>
              </a:rPr>
              <a:t>EDS - práce se Složkou (nutno vytvořit účet)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1419DF2-6AB6-432E-9A10-134122031BFF}"/>
              </a:ext>
            </a:extLst>
          </p:cNvPr>
          <p:cNvSpPr/>
          <p:nvPr/>
        </p:nvSpPr>
        <p:spPr>
          <a:xfrm>
            <a:off x="1905000" y="2781299"/>
            <a:ext cx="5448300" cy="91439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D1C111B-EAD8-422E-AB5A-06D43AF4DFFE}"/>
              </a:ext>
            </a:extLst>
          </p:cNvPr>
          <p:cNvSpPr/>
          <p:nvPr/>
        </p:nvSpPr>
        <p:spPr>
          <a:xfrm>
            <a:off x="685800" y="1770857"/>
            <a:ext cx="660400" cy="1905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5E62547-4E43-4A73-B1FF-7EA6A5CF5D89}"/>
              </a:ext>
            </a:extLst>
          </p:cNvPr>
          <p:cNvSpPr/>
          <p:nvPr/>
        </p:nvSpPr>
        <p:spPr>
          <a:xfrm>
            <a:off x="685800" y="4167344"/>
            <a:ext cx="812800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D632F9E-3C7D-44B6-A7ED-DE27EB0B25AE}"/>
              </a:ext>
            </a:extLst>
          </p:cNvPr>
          <p:cNvSpPr/>
          <p:nvPr/>
        </p:nvSpPr>
        <p:spPr>
          <a:xfrm>
            <a:off x="749300" y="3581400"/>
            <a:ext cx="660400" cy="38115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F0CBCD2-6993-45C8-978A-C102F4EB2B7B}"/>
              </a:ext>
            </a:extLst>
          </p:cNvPr>
          <p:cNvSpPr/>
          <p:nvPr/>
        </p:nvSpPr>
        <p:spPr>
          <a:xfrm>
            <a:off x="7666037" y="1866899"/>
            <a:ext cx="466725" cy="914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E9450BE-0042-471B-A574-6D692D8CF020}"/>
              </a:ext>
            </a:extLst>
          </p:cNvPr>
          <p:cNvSpPr txBox="1"/>
          <p:nvPr/>
        </p:nvSpPr>
        <p:spPr>
          <a:xfrm>
            <a:off x="2171700" y="5181600"/>
            <a:ext cx="46101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>
                <a:solidFill>
                  <a:srgbClr val="C00000"/>
                </a:solidFill>
              </a:rPr>
              <a:t>Možnost ukládat vybrané dokumenty k další práci, třídit do složek, vytvářet </a:t>
            </a:r>
            <a:r>
              <a:rPr lang="cs-CZ" sz="1600" b="1" dirty="0" err="1">
                <a:solidFill>
                  <a:srgbClr val="C00000"/>
                </a:solidFill>
              </a:rPr>
              <a:t>alerty</a:t>
            </a:r>
            <a:r>
              <a:rPr lang="cs-CZ" sz="1600" b="1" dirty="0">
                <a:solidFill>
                  <a:srgbClr val="C00000"/>
                </a:solidFill>
              </a:rPr>
              <a:t>, ukládat vyhledávací dotazy, atd.</a:t>
            </a:r>
          </a:p>
          <a:p>
            <a:pPr algn="just"/>
            <a:endParaRPr lang="cs-CZ" b="1" dirty="0">
              <a:solidFill>
                <a:srgbClr val="C00000"/>
              </a:solidFill>
            </a:endParaRPr>
          </a:p>
          <a:p>
            <a:pPr algn="just"/>
            <a:r>
              <a:rPr lang="cs-CZ" sz="1200" b="1" dirty="0" err="1">
                <a:solidFill>
                  <a:srgbClr val="C00000"/>
                </a:solidFill>
              </a:rPr>
              <a:t>Alert</a:t>
            </a:r>
            <a:r>
              <a:rPr lang="cs-CZ" sz="1200" b="1" dirty="0">
                <a:solidFill>
                  <a:srgbClr val="C00000"/>
                </a:solidFill>
              </a:rPr>
              <a:t> = upozornění emailem na nové dokumenty v uloženém hledání, na nové číslo uloženého časopisu, atd.  </a:t>
            </a:r>
          </a:p>
        </p:txBody>
      </p:sp>
    </p:spTree>
    <p:extLst>
      <p:ext uri="{BB962C8B-B14F-4D97-AF65-F5344CB8AC3E}">
        <p14:creationId xmlns:p14="http://schemas.microsoft.com/office/powerpoint/2010/main" val="256823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11F9C4-1442-468D-888F-BFBA73F6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72" y="193110"/>
            <a:ext cx="7886700" cy="639809"/>
          </a:xfrm>
        </p:spPr>
        <p:txBody>
          <a:bodyPr>
            <a:normAutofit/>
          </a:bodyPr>
          <a:lstStyle/>
          <a:p>
            <a:r>
              <a:rPr lang="cs-CZ" sz="3200" b="1" dirty="0" err="1">
                <a:solidFill>
                  <a:srgbClr val="0000FF"/>
                </a:solidFill>
                <a:latin typeface="Arial"/>
                <a:cs typeface="Arial"/>
              </a:rPr>
              <a:t>Research</a:t>
            </a:r>
            <a:r>
              <a:rPr lang="cs-CZ" sz="3200" b="1" dirty="0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cs typeface="Arial"/>
              </a:rPr>
              <a:t>Starters</a:t>
            </a:r>
            <a:endParaRPr lang="cs-CZ" sz="32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629008F-E8BD-4467-9DEA-AB6833193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8624" y="897655"/>
            <a:ext cx="8325227" cy="37558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funkce v EDS (objevuje se jako 1. výsledek mezi vyhledanými záznamy)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poskytuje souhrnné články či výklad hesel z různých tematických oblastí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obsah pochází z kvalitních zdrojů jako jsou publikace z nakladatelství </a:t>
            </a:r>
            <a:r>
              <a:rPr lang="cs-CZ" dirty="0" err="1"/>
              <a:t>Salem</a:t>
            </a:r>
            <a:r>
              <a:rPr lang="cs-CZ" dirty="0"/>
              <a:t> </a:t>
            </a:r>
            <a:r>
              <a:rPr lang="cs-CZ" dirty="0" err="1"/>
              <a:t>Press</a:t>
            </a:r>
            <a:r>
              <a:rPr lang="cs-CZ" dirty="0"/>
              <a:t> či </a:t>
            </a:r>
            <a:r>
              <a:rPr lang="cs-CZ" dirty="0" err="1"/>
              <a:t>Encyklopedica</a:t>
            </a:r>
            <a:r>
              <a:rPr lang="cs-CZ" dirty="0"/>
              <a:t> </a:t>
            </a:r>
            <a:r>
              <a:rPr lang="cs-CZ" dirty="0" err="1"/>
              <a:t>Britannica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články doplněný bibliografiemi (použitou literaturou)</a:t>
            </a:r>
          </a:p>
          <a:p>
            <a:endParaRPr lang="cs-CZ" dirty="0"/>
          </a:p>
          <a:p>
            <a:endParaRPr lang="cs-CZ" dirty="0"/>
          </a:p>
          <a:p>
            <a:pPr marL="11430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4A63C01-5A5F-4AE9-83D1-67D256E180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06" t="32213" r="5469" b="31102"/>
          <a:stretch/>
        </p:blipFill>
        <p:spPr>
          <a:xfrm>
            <a:off x="1581880" y="4535787"/>
            <a:ext cx="6729201" cy="212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43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37F38BC-66B9-4A00-8931-6BCCC843A8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27" r="1231" b="5876"/>
          <a:stretch/>
        </p:blipFill>
        <p:spPr>
          <a:xfrm>
            <a:off x="0" y="1039968"/>
            <a:ext cx="6745339" cy="2969324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0247191A-910E-4F0B-9883-4E82C639D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57" y="262063"/>
            <a:ext cx="7886700" cy="4413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SzPts val="3200"/>
            </a:pPr>
            <a:r>
              <a:rPr lang="cs-CZ" sz="3200" b="1" dirty="0" err="1">
                <a:solidFill>
                  <a:srgbClr val="0000FF"/>
                </a:solidFill>
                <a:latin typeface="Arial"/>
                <a:cs typeface="Arial"/>
              </a:rPr>
              <a:t>Research</a:t>
            </a:r>
            <a:r>
              <a:rPr lang="cs-CZ" sz="32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cs typeface="Arial"/>
              </a:rPr>
              <a:t>Starters</a:t>
            </a:r>
            <a:r>
              <a:rPr lang="cs-CZ" sz="3200" b="1" dirty="0">
                <a:solidFill>
                  <a:srgbClr val="0000FF"/>
                </a:solidFill>
                <a:latin typeface="Arial"/>
                <a:cs typeface="Arial"/>
              </a:rPr>
              <a:t> - detail záznamu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39AE2B7-A3C8-49D4-AAF3-AA1833BB54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69" t="31187" r="9539" b="12032"/>
          <a:stretch/>
        </p:blipFill>
        <p:spPr>
          <a:xfrm>
            <a:off x="3474718" y="3073285"/>
            <a:ext cx="5507384" cy="226293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4DDE473-3210-445D-8CE9-808310B0C2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54" t="12033" r="8308"/>
          <a:stretch/>
        </p:blipFill>
        <p:spPr>
          <a:xfrm>
            <a:off x="7153" y="4050454"/>
            <a:ext cx="4093698" cy="2545483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7BCF4B78-4720-4338-B35B-BFF0B979FA20}"/>
              </a:ext>
            </a:extLst>
          </p:cNvPr>
          <p:cNvCxnSpPr/>
          <p:nvPr/>
        </p:nvCxnSpPr>
        <p:spPr>
          <a:xfrm>
            <a:off x="2208628" y="2433711"/>
            <a:ext cx="4192172" cy="128016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C3E58D26-3B0D-4B9B-897D-54A062A0811D}"/>
              </a:ext>
            </a:extLst>
          </p:cNvPr>
          <p:cNvCxnSpPr/>
          <p:nvPr/>
        </p:nvCxnSpPr>
        <p:spPr>
          <a:xfrm>
            <a:off x="2138289" y="2447778"/>
            <a:ext cx="0" cy="209608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195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0c28b1a9b_1_54"/>
          <p:cNvSpPr txBox="1">
            <a:spLocks noGrp="1"/>
          </p:cNvSpPr>
          <p:nvPr>
            <p:ph type="title"/>
          </p:nvPr>
        </p:nvSpPr>
        <p:spPr>
          <a:xfrm>
            <a:off x="408622" y="202206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EBSCO Full Text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Finder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70c28b1a9b_1_54"/>
          <p:cNvSpPr txBox="1">
            <a:spLocks noGrp="1"/>
          </p:cNvSpPr>
          <p:nvPr>
            <p:ph type="body" idx="1"/>
          </p:nvPr>
        </p:nvSpPr>
        <p:spPr>
          <a:xfrm>
            <a:off x="352769" y="1066470"/>
            <a:ext cx="7886700" cy="530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Char char="❑"/>
            </a:pP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Pokud v databázi není obsažen plný text dokumentu, tak je prostřednictvím této služby nabídnuto jeho dohledání v jiném zdroji (databázi, katalogu, vyhledávači) → otevře se další záložka v prohlížeči, kde je nabídnut zdroj/zdroje, ve kterých je dostupný plný text.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A168D30-42EF-4495-97FD-F7EDCE1AD0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38" t="29913" r="6875" b="6423"/>
          <a:stretch/>
        </p:blipFill>
        <p:spPr>
          <a:xfrm>
            <a:off x="408622" y="3143726"/>
            <a:ext cx="7886700" cy="351206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70E7F1BD-EAEB-49EA-8195-B11BA13C5F1C}"/>
              </a:ext>
            </a:extLst>
          </p:cNvPr>
          <p:cNvSpPr/>
          <p:nvPr/>
        </p:nvSpPr>
        <p:spPr>
          <a:xfrm>
            <a:off x="1716258" y="6129338"/>
            <a:ext cx="1181686" cy="48577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46201C6-0E55-4C99-A188-DFB8BBF06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4" t="25168" r="6462" b="5328"/>
          <a:stretch/>
        </p:blipFill>
        <p:spPr>
          <a:xfrm>
            <a:off x="0" y="154744"/>
            <a:ext cx="8173329" cy="357319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9AFDBF0-7586-48EE-863D-765A1C3EBA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3" t="14222" r="1999" b="5603"/>
          <a:stretch/>
        </p:blipFill>
        <p:spPr>
          <a:xfrm>
            <a:off x="2581421" y="2963059"/>
            <a:ext cx="6428936" cy="3072885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54C28C03-8EB5-4796-8485-DD7EA1E15A7E}"/>
              </a:ext>
            </a:extLst>
          </p:cNvPr>
          <p:cNvSpPr/>
          <p:nvPr/>
        </p:nvSpPr>
        <p:spPr>
          <a:xfrm>
            <a:off x="295422" y="1617785"/>
            <a:ext cx="3362178" cy="3376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23ED086-262A-4D91-AB7A-F5856276B7B4}"/>
              </a:ext>
            </a:extLst>
          </p:cNvPr>
          <p:cNvSpPr/>
          <p:nvPr/>
        </p:nvSpPr>
        <p:spPr>
          <a:xfrm>
            <a:off x="2581421" y="2867196"/>
            <a:ext cx="2152358" cy="4844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002740D1-DC5A-4F63-AF60-001D448815EA}"/>
              </a:ext>
            </a:extLst>
          </p:cNvPr>
          <p:cNvSpPr/>
          <p:nvPr/>
        </p:nvSpPr>
        <p:spPr>
          <a:xfrm>
            <a:off x="7216727" y="4909623"/>
            <a:ext cx="548640" cy="49236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80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70c28b1a9b_1_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70c28b1a9b_1_60"/>
          <p:cNvSpPr txBox="1">
            <a:spLocks noGrp="1"/>
          </p:cNvSpPr>
          <p:nvPr>
            <p:ph type="title"/>
          </p:nvPr>
        </p:nvSpPr>
        <p:spPr>
          <a:xfrm>
            <a:off x="450165" y="249966"/>
            <a:ext cx="8612353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70c28b1a9b_1_60"/>
          <p:cNvSpPr txBox="1">
            <a:spLocks noGrp="1"/>
          </p:cNvSpPr>
          <p:nvPr>
            <p:ph type="body" idx="1"/>
          </p:nvPr>
        </p:nvSpPr>
        <p:spPr>
          <a:xfrm>
            <a:off x="450164" y="1379720"/>
            <a:ext cx="8521819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Umožňuje zjistit, zda má MU přístup k elektronické verzi </a:t>
            </a:r>
          </a:p>
          <a:p>
            <a:pPr marL="508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    zadaného časopisu nebo knihy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524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048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❑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Je propojen s technologií A-to-Z Link </a:t>
            </a:r>
            <a:r>
              <a:rPr lang="cs-CZ" sz="2400" dirty="0" err="1">
                <a:latin typeface="Arial"/>
                <a:ea typeface="Arial"/>
                <a:cs typeface="Arial"/>
                <a:sym typeface="Arial"/>
              </a:rPr>
              <a:t>Resolver</a:t>
            </a: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    (EBSCO Full Text </a:t>
            </a:r>
            <a:r>
              <a:rPr lang="cs-CZ" sz="2400" dirty="0" err="1">
                <a:latin typeface="Arial"/>
                <a:ea typeface="Arial"/>
                <a:cs typeface="Arial"/>
                <a:sym typeface="Arial"/>
              </a:rPr>
              <a:t>Finder</a:t>
            </a: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0c28b1a9b_1_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EDS - Seznam dostupných časopisů a knih na MU 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8D5BD2B-0CB2-4BD8-96C6-2C2D5154BD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19" r="699" b="10814"/>
          <a:stretch/>
        </p:blipFill>
        <p:spPr>
          <a:xfrm>
            <a:off x="63964" y="1678008"/>
            <a:ext cx="9080036" cy="449783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9F1B207-E540-446E-A7CA-000239357744}"/>
              </a:ext>
            </a:extLst>
          </p:cNvPr>
          <p:cNvSpPr txBox="1"/>
          <p:nvPr/>
        </p:nvSpPr>
        <p:spPr>
          <a:xfrm>
            <a:off x="6756670" y="2603485"/>
            <a:ext cx="2180491" cy="132343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C00000"/>
                </a:solidFill>
              </a:rPr>
              <a:t>Tituly lze vyhledávat nebo prohlížet dle oborů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1AF8830C-B01C-4E40-B418-78A716AFE54F}"/>
              </a:ext>
            </a:extLst>
          </p:cNvPr>
          <p:cNvSpPr/>
          <p:nvPr/>
        </p:nvSpPr>
        <p:spPr>
          <a:xfrm>
            <a:off x="1982663" y="3430718"/>
            <a:ext cx="2521635" cy="38334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C2795330-4B8C-4A8B-A5A2-00E38A79C8E8}"/>
              </a:ext>
            </a:extLst>
          </p:cNvPr>
          <p:cNvSpPr/>
          <p:nvPr/>
        </p:nvSpPr>
        <p:spPr>
          <a:xfrm>
            <a:off x="836146" y="1975698"/>
            <a:ext cx="2293034" cy="3833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9B509FAD-1F03-4C3F-95F4-7A4F1C482010}"/>
              </a:ext>
            </a:extLst>
          </p:cNvPr>
          <p:cNvSpPr/>
          <p:nvPr/>
        </p:nvSpPr>
        <p:spPr>
          <a:xfrm>
            <a:off x="63964" y="4484671"/>
            <a:ext cx="1957387" cy="59274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0c28b1a9b_1_73"/>
          <p:cNvSpPr txBox="1">
            <a:spLocks noGrp="1"/>
          </p:cNvSpPr>
          <p:nvPr>
            <p:ph type="title"/>
          </p:nvPr>
        </p:nvSpPr>
        <p:spPr>
          <a:xfrm>
            <a:off x="198100" y="76500"/>
            <a:ext cx="87918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 - výsledky vyhledávání</a:t>
            </a:r>
            <a:endParaRPr sz="3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70c28b1a9b_1_73"/>
          <p:cNvSpPr txBox="1">
            <a:spLocks noGrp="1"/>
          </p:cNvSpPr>
          <p:nvPr>
            <p:ph type="body" idx="1"/>
          </p:nvPr>
        </p:nvSpPr>
        <p:spPr>
          <a:xfrm>
            <a:off x="628650" y="2167371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89C3032-6760-4547-BC49-1B06C9CDE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1148"/>
            <a:ext cx="9144000" cy="5816851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857A720A-ED71-499E-92A0-8F966A6166B5}"/>
              </a:ext>
            </a:extLst>
          </p:cNvPr>
          <p:cNvSpPr/>
          <p:nvPr/>
        </p:nvSpPr>
        <p:spPr>
          <a:xfrm>
            <a:off x="1620570" y="1828800"/>
            <a:ext cx="1557196" cy="3385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81162CB-E5E7-41AD-86DC-4AB3854C2DCA}"/>
              </a:ext>
            </a:extLst>
          </p:cNvPr>
          <p:cNvSpPr/>
          <p:nvPr/>
        </p:nvSpPr>
        <p:spPr>
          <a:xfrm>
            <a:off x="0" y="5816852"/>
            <a:ext cx="1457608" cy="4119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384207" y="440089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2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Práce s EIZ II - cíle dnešní lekce</a:t>
            </a:r>
            <a:endParaRPr sz="32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126750" y="1474496"/>
            <a:ext cx="9017250" cy="4762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❑"/>
            </a:pP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seznámit s vyhledávačem </a:t>
            </a:r>
            <a:r>
              <a:rPr lang="cs-CZ" sz="3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EBSCO </a:t>
            </a:r>
            <a:r>
              <a:rPr lang="cs-CZ" sz="3000" b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Discovery</a:t>
            </a:r>
            <a:r>
              <a:rPr lang="cs-CZ" sz="3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</a:p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cs-CZ" sz="3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    </a:t>
            </a:r>
            <a:r>
              <a:rPr lang="cs-CZ" sz="3000" b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Service</a:t>
            </a:r>
            <a:endParaRPr sz="30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lvl="0" indent="-3429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❑"/>
            </a:pPr>
            <a:r>
              <a:rPr lang="cs-CZ" sz="3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 vyzkoušet si doporučené </a:t>
            </a:r>
            <a:r>
              <a:rPr lang="cs-CZ" sz="3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databáze</a:t>
            </a:r>
            <a:r>
              <a:rPr lang="cs-CZ" sz="3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obsahující   </a:t>
            </a:r>
          </a:p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cs-CZ" sz="3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     elektronické knihy</a:t>
            </a:r>
          </a:p>
          <a:p>
            <a:pPr lvl="0" indent="-457200">
              <a:lnSpc>
                <a:spcPct val="100000"/>
              </a:lnSpc>
              <a:spcBef>
                <a:spcPts val="600"/>
              </a:spcBef>
              <a:buSzPts val="3200"/>
              <a:buFont typeface="Wingdings" panose="05000000000000000000" pitchFamily="2" charset="2"/>
              <a:buChar char="q"/>
            </a:pPr>
            <a:r>
              <a:rPr lang="cs-CZ" sz="30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projít si </a:t>
            </a:r>
            <a:r>
              <a:rPr lang="cs-CZ" sz="3000" b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praktická cvičení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SzPts val="3200"/>
              <a:buNone/>
            </a:pPr>
            <a:endParaRPr lang="cs-CZ" sz="3000" b="1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SzPts val="3200"/>
              <a:buNone/>
            </a:pPr>
            <a:r>
              <a:rPr lang="cs-CZ" sz="3000" b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Zadání 2. dílčího praktického úkolu a závěrečné rešerše.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0c28b1a9b_1_82"/>
          <p:cNvSpPr txBox="1">
            <a:spLocks noGrp="1"/>
          </p:cNvSpPr>
          <p:nvPr>
            <p:ph type="title"/>
          </p:nvPr>
        </p:nvSpPr>
        <p:spPr>
          <a:xfrm>
            <a:off x="176100" y="457200"/>
            <a:ext cx="87918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70c28b1a9b_1_82"/>
          <p:cNvSpPr txBox="1">
            <a:spLocks noGrp="1"/>
          </p:cNvSpPr>
          <p:nvPr>
            <p:ph type="body" idx="1"/>
          </p:nvPr>
        </p:nvSpPr>
        <p:spPr>
          <a:xfrm>
            <a:off x="628650" y="2167371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0CF03F5-BFD1-4D0F-8269-41B93C6B5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" y="1145400"/>
            <a:ext cx="8867775" cy="5712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0c28b1a9b_1_94"/>
          <p:cNvSpPr txBox="1">
            <a:spLocks noGrp="1"/>
          </p:cNvSpPr>
          <p:nvPr>
            <p:ph type="title"/>
          </p:nvPr>
        </p:nvSpPr>
        <p:spPr>
          <a:xfrm>
            <a:off x="251520" y="76500"/>
            <a:ext cx="8540788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7C9E023-1466-42E6-8081-1515E5981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7773"/>
            <a:ext cx="9144000" cy="565289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93134272-F5AE-4BD5-B0FD-2E1EB7BC27D9}"/>
              </a:ext>
            </a:extLst>
          </p:cNvPr>
          <p:cNvSpPr/>
          <p:nvPr/>
        </p:nvSpPr>
        <p:spPr>
          <a:xfrm>
            <a:off x="0" y="950614"/>
            <a:ext cx="3675707" cy="5341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5C3D577-19B7-44BA-A21F-5E982671E829}"/>
              </a:ext>
            </a:extLst>
          </p:cNvPr>
          <p:cNvSpPr/>
          <p:nvPr/>
        </p:nvSpPr>
        <p:spPr>
          <a:xfrm>
            <a:off x="0" y="3005750"/>
            <a:ext cx="2426329" cy="16386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0c28b1a9b_1_108"/>
          <p:cNvSpPr txBox="1">
            <a:spLocks noGrp="1"/>
          </p:cNvSpPr>
          <p:nvPr>
            <p:ph type="title"/>
          </p:nvPr>
        </p:nvSpPr>
        <p:spPr>
          <a:xfrm>
            <a:off x="198100" y="76500"/>
            <a:ext cx="87918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Seznam dostupných časopisů a knih na MU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70c28b1a9b_1_108"/>
          <p:cNvSpPr txBox="1"/>
          <p:nvPr/>
        </p:nvSpPr>
        <p:spPr>
          <a:xfrm>
            <a:off x="71061" y="4486275"/>
            <a:ext cx="2435713" cy="21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 err="1">
                <a:solidFill>
                  <a:srgbClr val="C00000"/>
                </a:solidFill>
              </a:rPr>
              <a:t>Prolinkování</a:t>
            </a:r>
            <a:r>
              <a:rPr lang="cs-CZ" sz="2400" b="1" dirty="0">
                <a:solidFill>
                  <a:srgbClr val="C00000"/>
                </a:solidFill>
              </a:rPr>
              <a:t> k plnému textu </a:t>
            </a:r>
            <a:r>
              <a:rPr lang="cs-CZ" sz="2400" b="1" dirty="0" err="1">
                <a:solidFill>
                  <a:srgbClr val="C00000"/>
                </a:solidFill>
              </a:rPr>
              <a:t>eknihy</a:t>
            </a:r>
            <a:r>
              <a:rPr lang="cs-CZ" sz="2400" b="1" dirty="0">
                <a:solidFill>
                  <a:srgbClr val="C00000"/>
                </a:solidFill>
              </a:rPr>
              <a:t> do databáze EBSCO </a:t>
            </a:r>
            <a:r>
              <a:rPr lang="cs-CZ" sz="2400" b="1" dirty="0" err="1">
                <a:solidFill>
                  <a:srgbClr val="C00000"/>
                </a:solidFill>
              </a:rPr>
              <a:t>eBook</a:t>
            </a:r>
            <a:r>
              <a:rPr lang="cs-CZ" sz="2400" b="1" dirty="0">
                <a:solidFill>
                  <a:srgbClr val="C00000"/>
                </a:solidFill>
              </a:rPr>
              <a:t> </a:t>
            </a:r>
            <a:r>
              <a:rPr lang="cs-CZ" sz="2400" b="1" dirty="0" err="1">
                <a:solidFill>
                  <a:srgbClr val="C00000"/>
                </a:solidFill>
              </a:rPr>
              <a:t>Collection</a:t>
            </a:r>
            <a:endParaRPr sz="2400" b="1" dirty="0">
              <a:solidFill>
                <a:srgbClr val="C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A38E20-9515-47DA-B958-755E59433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900" y="4833780"/>
            <a:ext cx="6477000" cy="20242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934F95-6E4C-43C0-8F12-50BD7DF49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4700"/>
            <a:ext cx="8351520" cy="40690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D575F7C-D76D-466C-92BA-07EFC26E562A}"/>
              </a:ext>
            </a:extLst>
          </p:cNvPr>
          <p:cNvSpPr/>
          <p:nvPr/>
        </p:nvSpPr>
        <p:spPr>
          <a:xfrm>
            <a:off x="154100" y="2667000"/>
            <a:ext cx="15604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03C0C3-41BF-47E9-98E1-757DBB77519A}"/>
              </a:ext>
            </a:extLst>
          </p:cNvPr>
          <p:cNvSpPr/>
          <p:nvPr/>
        </p:nvSpPr>
        <p:spPr>
          <a:xfrm>
            <a:off x="2506774" y="4404112"/>
            <a:ext cx="1665175" cy="342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031199-EEDE-438E-AA3E-7082436DAF1A}"/>
              </a:ext>
            </a:extLst>
          </p:cNvPr>
          <p:cNvSpPr/>
          <p:nvPr/>
        </p:nvSpPr>
        <p:spPr>
          <a:xfrm>
            <a:off x="2409826" y="3190875"/>
            <a:ext cx="2695574" cy="247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g70c28b1a9b_1_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70c28b1a9b_1_124"/>
          <p:cNvSpPr txBox="1"/>
          <p:nvPr/>
        </p:nvSpPr>
        <p:spPr>
          <a:xfrm>
            <a:off x="973200" y="1608300"/>
            <a:ext cx="7197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>
                <a:solidFill>
                  <a:srgbClr val="FFFFFF"/>
                </a:solidFill>
              </a:rPr>
              <a:t>Elektronické knihy</a:t>
            </a:r>
            <a:endParaRPr sz="6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A1B7FA-6285-45C8-81F4-731E4FD31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075"/>
            <a:ext cx="7886700" cy="768349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00FF"/>
                </a:solidFill>
                <a:latin typeface="Arial"/>
                <a:cs typeface="Arial"/>
              </a:rPr>
              <a:t>Doporučené databáze - e-knihy</a:t>
            </a:r>
            <a:endParaRPr lang="cs-CZ" sz="400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2AF8946-526C-44AA-B8FF-6A4970D43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025" y="1162050"/>
            <a:ext cx="8839200" cy="547687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b="1" dirty="0">
                <a:hlinkClick r:id="rId2"/>
              </a:rPr>
              <a:t>EBSCO </a:t>
            </a:r>
            <a:r>
              <a:rPr lang="cs-CZ" b="1" dirty="0" err="1">
                <a:hlinkClick r:id="rId2"/>
              </a:rPr>
              <a:t>eBook</a:t>
            </a:r>
            <a:r>
              <a:rPr lang="cs-CZ" b="1" dirty="0">
                <a:hlinkClick r:id="rId2"/>
              </a:rPr>
              <a:t> </a:t>
            </a:r>
            <a:r>
              <a:rPr lang="cs-CZ" b="1" dirty="0" err="1">
                <a:hlinkClick r:id="rId2"/>
              </a:rPr>
              <a:t>Colection</a:t>
            </a:r>
            <a:endParaRPr lang="cs-CZ" b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 err="1">
                <a:hlinkClick r:id="rId2"/>
              </a:rPr>
              <a:t>Sage</a:t>
            </a:r>
            <a:r>
              <a:rPr lang="cs-CZ" b="1" dirty="0">
                <a:hlinkClick r:id="rId2"/>
              </a:rPr>
              <a:t> </a:t>
            </a:r>
            <a:r>
              <a:rPr lang="cs-CZ" b="1" dirty="0" err="1">
                <a:hlinkClick r:id="rId2"/>
              </a:rPr>
              <a:t>Knowledge</a:t>
            </a:r>
            <a:endParaRPr lang="cs-CZ" b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>
                <a:hlinkClick r:id="rId3"/>
              </a:rPr>
              <a:t>De </a:t>
            </a:r>
            <a:r>
              <a:rPr lang="cs-CZ" b="1" dirty="0" err="1">
                <a:hlinkClick r:id="rId3"/>
              </a:rPr>
              <a:t>Gruyter</a:t>
            </a:r>
            <a:r>
              <a:rPr lang="cs-CZ" b="1" dirty="0">
                <a:hlinkClick r:id="rId3"/>
              </a:rPr>
              <a:t> </a:t>
            </a:r>
            <a:r>
              <a:rPr lang="cs-CZ" b="1" dirty="0" err="1">
                <a:hlinkClick r:id="rId3"/>
              </a:rPr>
              <a:t>eBooks</a:t>
            </a:r>
            <a:endParaRPr lang="cs-CZ" b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>
                <a:hlinkClick r:id="rId2"/>
              </a:rPr>
              <a:t>Gale </a:t>
            </a:r>
            <a:r>
              <a:rPr lang="cs-CZ" b="1" dirty="0" err="1">
                <a:hlinkClick r:id="rId2"/>
              </a:rPr>
              <a:t>Virtual</a:t>
            </a:r>
            <a:r>
              <a:rPr lang="cs-CZ" b="1" dirty="0">
                <a:hlinkClick r:id="rId2"/>
              </a:rPr>
              <a:t> Reference </a:t>
            </a:r>
            <a:r>
              <a:rPr lang="cs-CZ" b="1" dirty="0" err="1">
                <a:hlinkClick r:id="rId2"/>
              </a:rPr>
              <a:t>Library</a:t>
            </a:r>
            <a:endParaRPr lang="cs-CZ" b="1" dirty="0"/>
          </a:p>
          <a:p>
            <a:pPr marL="114300" indent="0">
              <a:buNone/>
            </a:pPr>
            <a:endParaRPr lang="cs-CZ" b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 err="1">
                <a:hlinkClick r:id="rId4"/>
              </a:rPr>
              <a:t>Bookport</a:t>
            </a:r>
            <a:endParaRPr lang="cs-CZ" b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>
                <a:hlinkClick r:id="rId5"/>
              </a:rPr>
              <a:t>E-</a:t>
            </a:r>
            <a:r>
              <a:rPr lang="cs-CZ" b="1" dirty="0" err="1">
                <a:hlinkClick r:id="rId5"/>
              </a:rPr>
              <a:t>prezenčka</a:t>
            </a:r>
            <a:endParaRPr lang="cs-CZ" b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>
                <a:hlinkClick r:id="rId6"/>
              </a:rPr>
              <a:t>Národní digitální knihovna DNNT</a:t>
            </a:r>
            <a:endParaRPr lang="cs-CZ" b="1" dirty="0"/>
          </a:p>
          <a:p>
            <a:pPr marL="114300" indent="0">
              <a:buNone/>
            </a:pPr>
            <a:endParaRPr lang="cs-CZ" b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>
                <a:hlinkClick r:id="rId7"/>
              </a:rPr>
              <a:t>Služba </a:t>
            </a:r>
            <a:r>
              <a:rPr lang="cs-CZ" b="1" dirty="0" err="1">
                <a:hlinkClick r:id="rId7"/>
              </a:rPr>
              <a:t>Demand</a:t>
            </a:r>
            <a:r>
              <a:rPr lang="cs-CZ" b="1" dirty="0">
                <a:hlinkClick r:id="rId7"/>
              </a:rPr>
              <a:t> </a:t>
            </a:r>
            <a:r>
              <a:rPr lang="cs-CZ" b="1" dirty="0" err="1">
                <a:hlinkClick r:id="rId7"/>
              </a:rPr>
              <a:t>Driven</a:t>
            </a:r>
            <a:r>
              <a:rPr lang="cs-CZ" b="1" dirty="0">
                <a:hlinkClick r:id="rId7"/>
              </a:rPr>
              <a:t> </a:t>
            </a:r>
            <a:r>
              <a:rPr lang="cs-CZ" b="1" dirty="0" err="1">
                <a:hlinkClick r:id="rId7"/>
              </a:rPr>
              <a:t>Aquisition</a:t>
            </a:r>
            <a:r>
              <a:rPr lang="cs-CZ" b="1" dirty="0">
                <a:hlinkClick r:id="rId7"/>
              </a:rPr>
              <a:t> (DDA) (</a:t>
            </a:r>
            <a:r>
              <a:rPr lang="cs-CZ" b="1" dirty="0" err="1">
                <a:hlinkClick r:id="rId7"/>
              </a:rPr>
              <a:t>ProQuest</a:t>
            </a:r>
            <a:r>
              <a:rPr lang="cs-CZ" b="1" dirty="0">
                <a:hlinkClick r:id="rId7"/>
              </a:rPr>
              <a:t>)</a:t>
            </a:r>
            <a:endParaRPr lang="cs-CZ" b="1" dirty="0"/>
          </a:p>
          <a:p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Další databáze dostupné na </a:t>
            </a:r>
            <a:r>
              <a:rPr lang="cs-CZ" sz="2400" dirty="0">
                <a:hlinkClick r:id="rId8"/>
              </a:rPr>
              <a:t>https://knihovna.fss.muni.cz/ezdroje</a:t>
            </a:r>
            <a:r>
              <a:rPr lang="cs-CZ" sz="2400" dirty="0"/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14300" indent="0"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E-zdroje dle druhu - E-knihy</a:t>
            </a:r>
            <a:endParaRPr lang="cs-CZ" sz="2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4132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g70c28b1a9b_1_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70c28b1a9b_1_130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EBSCO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eBook</a:t>
            </a: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Academic</a:t>
            </a: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Collection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70c28b1a9b_1_130"/>
          <p:cNvSpPr txBox="1">
            <a:spLocks noGrp="1"/>
          </p:cNvSpPr>
          <p:nvPr>
            <p:ph type="body" idx="1"/>
          </p:nvPr>
        </p:nvSpPr>
        <p:spPr>
          <a:xfrm>
            <a:off x="628650" y="1533628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7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Multioborová kolekce e-</a:t>
            </a:r>
            <a:r>
              <a:rPr lang="cs-CZ" sz="2400" dirty="0" err="1">
                <a:latin typeface="Arial"/>
                <a:ea typeface="Arial"/>
                <a:cs typeface="Arial"/>
                <a:sym typeface="Arial"/>
              </a:rPr>
              <a:t>books</a:t>
            </a: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pro MU na rok 2021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 b="1" dirty="0">
                <a:latin typeface="Arial"/>
                <a:ea typeface="Arial"/>
                <a:cs typeface="Arial"/>
                <a:sym typeface="Arial"/>
              </a:rPr>
              <a:t>Více než 160.000 e-knih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Ukládání do složky (pro trvalé uložení je zapotřebí si založit účet v </a:t>
            </a:r>
            <a:r>
              <a:rPr lang="cs-CZ" dirty="0" err="1">
                <a:latin typeface="Arial"/>
                <a:ea typeface="Arial"/>
                <a:cs typeface="Arial"/>
                <a:sym typeface="Arial"/>
              </a:rPr>
              <a:t>db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 EBSCO)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 dirty="0" err="1">
                <a:latin typeface="Arial"/>
                <a:ea typeface="Arial"/>
                <a:cs typeface="Arial"/>
                <a:sym typeface="Arial"/>
              </a:rPr>
              <a:t>Offline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 čtení přes Adobe Digital </a:t>
            </a:r>
            <a:r>
              <a:rPr lang="cs-CZ" dirty="0" err="1">
                <a:latin typeface="Arial"/>
                <a:ea typeface="Arial"/>
                <a:cs typeface="Arial"/>
                <a:sym typeface="Arial"/>
              </a:rPr>
              <a:t>Editions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Sdílení s dalšími uživateli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Import do Citace.com a </a:t>
            </a:r>
            <a:r>
              <a:rPr lang="cs-CZ" dirty="0" err="1">
                <a:latin typeface="Arial"/>
                <a:ea typeface="Arial"/>
                <a:cs typeface="Arial"/>
                <a:sym typeface="Arial"/>
              </a:rPr>
              <a:t>EndNote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 Web</a:t>
            </a: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endParaRPr lang="cs-CZ" dirty="0">
              <a:latin typeface="Arial"/>
              <a:ea typeface="Arial"/>
              <a:cs typeface="Arial"/>
              <a:sym typeface="Arial"/>
            </a:endParaRPr>
          </a:p>
          <a:p>
            <a:pPr marL="481013" lvl="1" indent="0">
              <a:lnSpc>
                <a:spcPct val="100000"/>
              </a:lnSpc>
              <a:spcBef>
                <a:spcPts val="555"/>
              </a:spcBef>
              <a:buSzPts val="2400"/>
              <a:buNone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Stahování knih do mobilů apod. - https://ezdroje.muni.cz/otevri_soubor.php?id=12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g70c28b1a9b_1_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70c28b1a9b_1_136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EBSCO eBook Academic Collection</a:t>
            </a:r>
            <a:endParaRPr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70c28b1a9b_1_136"/>
          <p:cNvSpPr txBox="1">
            <a:spLocks noGrp="1"/>
          </p:cNvSpPr>
          <p:nvPr>
            <p:ph type="body" idx="1"/>
          </p:nvPr>
        </p:nvSpPr>
        <p:spPr>
          <a:xfrm>
            <a:off x="628650" y="2167371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7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Multioborová kolekce e-books pro MU na rok 2019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 b="1">
                <a:latin typeface="Arial"/>
                <a:ea typeface="Arial"/>
                <a:cs typeface="Arial"/>
                <a:sym typeface="Arial"/>
              </a:rPr>
              <a:t>Více než 160.000 e-knih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Ukládání do složky (pro trvalé uložení je zapotřebí si založit účet v db EBSCO)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Offline čtení přes Adobe Digital Editions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Sdílení s dalšími uživateli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61937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SzPts val="24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Import do Citace.com a EndNote Web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g70c28b1a9b_1_1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3138BB3E-5AD8-4F0A-BB17-C01AFBCC93E6}"/>
              </a:ext>
            </a:extLst>
          </p:cNvPr>
          <p:cNvSpPr/>
          <p:nvPr/>
        </p:nvSpPr>
        <p:spPr>
          <a:xfrm>
            <a:off x="422031" y="6236842"/>
            <a:ext cx="886264" cy="2817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09A97114-8A9F-4519-BDC8-9A97A8F41B07}"/>
              </a:ext>
            </a:extLst>
          </p:cNvPr>
          <p:cNvSpPr/>
          <p:nvPr/>
        </p:nvSpPr>
        <p:spPr>
          <a:xfrm>
            <a:off x="267286" y="2167371"/>
            <a:ext cx="1716259" cy="3929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66FE558-B386-42C2-AD83-F1EA4507E2E4}"/>
              </a:ext>
            </a:extLst>
          </p:cNvPr>
          <p:cNvSpPr txBox="1"/>
          <p:nvPr/>
        </p:nvSpPr>
        <p:spPr>
          <a:xfrm>
            <a:off x="6020972" y="621158"/>
            <a:ext cx="2700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Listování podle oboru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8536C9F-BD06-446E-9CC4-CC6463C942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49" r="2000" b="46744"/>
          <a:stretch/>
        </p:blipFill>
        <p:spPr>
          <a:xfrm>
            <a:off x="0" y="54559"/>
            <a:ext cx="9143998" cy="163185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039A29E-0AA8-4D29-B301-ACA293FA3B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00" r="1846" b="10802"/>
          <a:stretch/>
        </p:blipFill>
        <p:spPr>
          <a:xfrm>
            <a:off x="140676" y="2074407"/>
            <a:ext cx="8904847" cy="4016903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98F638E1-EBDB-487A-BAA5-198D9C0441BC}"/>
              </a:ext>
            </a:extLst>
          </p:cNvPr>
          <p:cNvSpPr/>
          <p:nvPr/>
        </p:nvSpPr>
        <p:spPr>
          <a:xfrm>
            <a:off x="2447778" y="1160583"/>
            <a:ext cx="1744394" cy="3798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A7D26C5-1938-4BB0-8272-710781206A68}"/>
              </a:ext>
            </a:extLst>
          </p:cNvPr>
          <p:cNvSpPr txBox="1"/>
          <p:nvPr/>
        </p:nvSpPr>
        <p:spPr>
          <a:xfrm>
            <a:off x="6527409" y="442556"/>
            <a:ext cx="25181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</a:rPr>
              <a:t>Vyhledávání dle klíčových slov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C61B5977-7D2D-4E7C-B339-A29C80ABD4F3}"/>
              </a:ext>
            </a:extLst>
          </p:cNvPr>
          <p:cNvSpPr/>
          <p:nvPr/>
        </p:nvSpPr>
        <p:spPr>
          <a:xfrm>
            <a:off x="9183" y="5512971"/>
            <a:ext cx="1378634" cy="56270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403C146-E5DA-40B2-BBAA-87F4A98384B8}"/>
              </a:ext>
            </a:extLst>
          </p:cNvPr>
          <p:cNvSpPr/>
          <p:nvPr/>
        </p:nvSpPr>
        <p:spPr>
          <a:xfrm>
            <a:off x="1863967" y="4075248"/>
            <a:ext cx="5943601" cy="46423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672BF01-69ED-4EE5-B471-5D7166C0D10E}"/>
              </a:ext>
            </a:extLst>
          </p:cNvPr>
          <p:cNvSpPr txBox="1"/>
          <p:nvPr/>
        </p:nvSpPr>
        <p:spPr>
          <a:xfrm>
            <a:off x="5114925" y="6057900"/>
            <a:ext cx="3330575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</a:rPr>
              <a:t>Možnosti práce s </a:t>
            </a:r>
            <a:r>
              <a:rPr lang="cs-CZ" sz="1800" b="1" dirty="0" err="1">
                <a:solidFill>
                  <a:srgbClr val="C00000"/>
                </a:solidFill>
              </a:rPr>
              <a:t>eknihou</a:t>
            </a:r>
            <a:endParaRPr lang="cs-CZ" sz="1800" b="1" dirty="0">
              <a:solidFill>
                <a:srgbClr val="C00000"/>
              </a:solidFill>
            </a:endParaRP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DC3BFC04-D1A4-45BE-B226-390A220535A4}"/>
              </a:ext>
            </a:extLst>
          </p:cNvPr>
          <p:cNvCxnSpPr>
            <a:cxnSpLocks/>
          </p:cNvCxnSpPr>
          <p:nvPr/>
        </p:nvCxnSpPr>
        <p:spPr>
          <a:xfrm flipV="1">
            <a:off x="7429500" y="4539482"/>
            <a:ext cx="378068" cy="156853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828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CD0A3F8-F5BA-43F0-BAE4-47337D3760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95" b="12443"/>
          <a:stretch/>
        </p:blipFill>
        <p:spPr>
          <a:xfrm>
            <a:off x="0" y="41240"/>
            <a:ext cx="8247355" cy="33877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29B3CAA-9AB5-47BD-B1C4-3FACEBC3F1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90" r="1498" b="8885"/>
          <a:stretch/>
        </p:blipFill>
        <p:spPr>
          <a:xfrm>
            <a:off x="1237957" y="3231865"/>
            <a:ext cx="7906043" cy="3408086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CBBA924E-B90F-48C1-80FA-1EA5A224ECCE}"/>
              </a:ext>
            </a:extLst>
          </p:cNvPr>
          <p:cNvSpPr/>
          <p:nvPr/>
        </p:nvSpPr>
        <p:spPr>
          <a:xfrm>
            <a:off x="0" y="317500"/>
            <a:ext cx="1054100" cy="1778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03D2DFF-7A27-43A9-B316-8F3A8C65D640}"/>
              </a:ext>
            </a:extLst>
          </p:cNvPr>
          <p:cNvSpPr/>
          <p:nvPr/>
        </p:nvSpPr>
        <p:spPr>
          <a:xfrm>
            <a:off x="7480300" y="317500"/>
            <a:ext cx="767055" cy="23749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8D10954-FFD1-4D4A-8500-AC83B3198E8A}"/>
              </a:ext>
            </a:extLst>
          </p:cNvPr>
          <p:cNvSpPr txBox="1"/>
          <p:nvPr/>
        </p:nvSpPr>
        <p:spPr>
          <a:xfrm>
            <a:off x="241300" y="5981700"/>
            <a:ext cx="283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Práce s e-knihou</a:t>
            </a:r>
          </a:p>
        </p:txBody>
      </p:sp>
    </p:spTree>
    <p:extLst>
      <p:ext uri="{BB962C8B-B14F-4D97-AF65-F5344CB8AC3E}">
        <p14:creationId xmlns:p14="http://schemas.microsoft.com/office/powerpoint/2010/main" val="1338023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0c28b1a9b_1_143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Výpůjčka e-knih - Adobe Digital Editions</a:t>
            </a:r>
            <a:endParaRPr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70c28b1a9b_1_143"/>
          <p:cNvSpPr txBox="1">
            <a:spLocks noGrp="1"/>
          </p:cNvSpPr>
          <p:nvPr>
            <p:ph type="body" idx="1"/>
          </p:nvPr>
        </p:nvSpPr>
        <p:spPr>
          <a:xfrm>
            <a:off x="628650" y="2167371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6387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Ke stažení (vypůjčení) e-knih je potřebné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Font typeface="Arial"/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nainstalovat do počítače </a:t>
            </a:r>
            <a:r>
              <a:rPr lang="cs-CZ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Adobe® Digital Editions</a:t>
            </a:r>
            <a:r>
              <a:rPr lang="cs-CZ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Font typeface="Arial"/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 a aktivovat AdobeID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06387" algn="l" rtl="0">
              <a:spcBef>
                <a:spcPts val="595"/>
              </a:spcBef>
              <a:spcAft>
                <a:spcPts val="0"/>
              </a:spcAft>
              <a:buSzPts val="2400"/>
              <a:buChar char="❑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E-knihy lze stáhnout do kteréhokoliv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Font typeface="Arial"/>
              <a:buNone/>
            </a:pPr>
            <a:r>
              <a:rPr lang="cs-CZ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zařízení,  které podporuje Adobe® Digital Editions</a:t>
            </a:r>
            <a:r>
              <a:rPr lang="cs-CZ" b="1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400050" lvl="1" indent="0" algn="l" rtl="0"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06387" algn="l" rtl="0">
              <a:spcBef>
                <a:spcPts val="595"/>
              </a:spcBef>
              <a:spcAft>
                <a:spcPts val="0"/>
              </a:spcAft>
              <a:buSzPts val="2400"/>
              <a:buChar char="❑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Možnost číst knihy na zařízení s OS Android 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95"/>
              </a:spcBef>
              <a:spcAft>
                <a:spcPts val="0"/>
              </a:spcAft>
              <a:buClr>
                <a:schemeClr val="dk1"/>
              </a:buClr>
              <a:buSzPts val="2975"/>
              <a:buFont typeface="Arial"/>
              <a:buNone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     (Android market) a iPad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70c28b1a9b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70c28b1a9b_1_22"/>
          <p:cNvSpPr txBox="1"/>
          <p:nvPr/>
        </p:nvSpPr>
        <p:spPr>
          <a:xfrm>
            <a:off x="1141425" y="3957175"/>
            <a:ext cx="7197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>
                <a:solidFill>
                  <a:srgbClr val="FFFFFF"/>
                </a:solidFill>
              </a:rPr>
              <a:t>discovery.muni.cz</a:t>
            </a:r>
            <a:endParaRPr sz="6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g70c28b1a9b_1_22" descr="ED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3800" y="1056813"/>
            <a:ext cx="3296400" cy="33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g70c28b1a9b_1_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70c28b1a9b_1_149"/>
          <p:cNvSpPr txBox="1">
            <a:spLocks noGrp="1"/>
          </p:cNvSpPr>
          <p:nvPr>
            <p:ph type="title"/>
          </p:nvPr>
        </p:nvSpPr>
        <p:spPr>
          <a:xfrm>
            <a:off x="628650" y="4325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Výpůjčka e-knih - Adobe Digital Editions</a:t>
            </a:r>
            <a:endParaRPr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g70c28b1a9b_1_149" descr="ADE verze 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1268760"/>
            <a:ext cx="8003100" cy="55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g70c28b1a9b_1_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70c28b1a9b_1_156"/>
          <p:cNvSpPr txBox="1">
            <a:spLocks noGrp="1"/>
          </p:cNvSpPr>
          <p:nvPr>
            <p:ph type="title"/>
          </p:nvPr>
        </p:nvSpPr>
        <p:spPr>
          <a:xfrm>
            <a:off x="628650" y="4230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Výpůjčka e-knih - Adobe Digital Editions</a:t>
            </a:r>
            <a:endParaRPr sz="4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g70c28b1a9b_1_156" descr="ADE verze 2 otevrena kniha (1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" y="1172967"/>
            <a:ext cx="7886700" cy="5685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70c28b1a9b_1_163"/>
          <p:cNvSpPr txBox="1">
            <a:spLocks noGrp="1"/>
          </p:cNvSpPr>
          <p:nvPr>
            <p:ph type="title"/>
          </p:nvPr>
        </p:nvSpPr>
        <p:spPr>
          <a:xfrm>
            <a:off x="487150" y="3947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Sage</a:t>
            </a: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Knowledge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70c28b1a9b_1_163"/>
          <p:cNvSpPr txBox="1"/>
          <p:nvPr/>
        </p:nvSpPr>
        <p:spPr>
          <a:xfrm>
            <a:off x="433925" y="1082958"/>
            <a:ext cx="8224300" cy="558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07340" algn="l" rtl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</a:t>
            </a:r>
            <a:r>
              <a:rPr lang="cs-CZ" sz="2200" dirty="0">
                <a:solidFill>
                  <a:schemeClr val="dk1"/>
                </a:solidFill>
              </a:rPr>
              <a:t>Více než 1700 e-knih</a:t>
            </a:r>
          </a:p>
          <a:p>
            <a:pPr marL="742950" indent="-285432">
              <a:lnSpc>
                <a:spcPct val="80000"/>
              </a:lnSpc>
              <a:spcBef>
                <a:spcPts val="481"/>
              </a:spcBef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</a:rPr>
              <a:t>Vydavatelství </a:t>
            </a:r>
            <a:r>
              <a:rPr lang="cs-CZ" sz="2400" dirty="0" err="1">
                <a:solidFill>
                  <a:schemeClr val="dk1"/>
                </a:solidFill>
              </a:rPr>
              <a:t>Sage</a:t>
            </a:r>
            <a:r>
              <a:rPr lang="cs-CZ" sz="2400" dirty="0">
                <a:solidFill>
                  <a:schemeClr val="dk1"/>
                </a:solidFill>
              </a:rPr>
              <a:t> </a:t>
            </a:r>
            <a:r>
              <a:rPr lang="cs-CZ" sz="2400" dirty="0" err="1">
                <a:solidFill>
                  <a:schemeClr val="dk1"/>
                </a:solidFill>
              </a:rPr>
              <a:t>Publications</a:t>
            </a:r>
            <a:endParaRPr lang="cs-CZ" sz="2400" dirty="0">
              <a:solidFill>
                <a:schemeClr val="dk1"/>
              </a:solidFill>
            </a:endParaRPr>
          </a:p>
          <a:p>
            <a:pPr marL="742950" lvl="1" indent="-285432">
              <a:lnSpc>
                <a:spcPct val="110000"/>
              </a:lnSpc>
              <a:spcBef>
                <a:spcPts val="481"/>
              </a:spcBef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</a:rPr>
              <a:t> </a:t>
            </a:r>
            <a:r>
              <a:rPr lang="cs-CZ" sz="2200" dirty="0">
                <a:solidFill>
                  <a:schemeClr val="dk1"/>
                </a:solidFill>
              </a:rPr>
              <a:t>kolekce:</a:t>
            </a:r>
          </a:p>
          <a:p>
            <a:pPr marL="1227075" lvl="2" indent="-342900">
              <a:lnSpc>
                <a:spcPct val="110000"/>
              </a:lnSpc>
              <a:spcBef>
                <a:spcPts val="481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200" i="1" dirty="0">
                <a:solidFill>
                  <a:schemeClr val="dk1"/>
                </a:solidFill>
              </a:rPr>
              <a:t> </a:t>
            </a:r>
            <a:r>
              <a:rPr lang="cs-CZ" sz="2200" i="1" dirty="0" err="1">
                <a:solidFill>
                  <a:schemeClr val="dk1"/>
                </a:solidFill>
              </a:rPr>
              <a:t>Counseling</a:t>
            </a:r>
            <a:r>
              <a:rPr lang="cs-CZ" sz="2200" i="1" dirty="0">
                <a:solidFill>
                  <a:schemeClr val="dk1"/>
                </a:solidFill>
              </a:rPr>
              <a:t> and </a:t>
            </a:r>
            <a:r>
              <a:rPr lang="cs-CZ" sz="2200" i="1" dirty="0" err="1">
                <a:solidFill>
                  <a:schemeClr val="dk1"/>
                </a:solidFill>
              </a:rPr>
              <a:t>Psychotherapy</a:t>
            </a:r>
            <a:endParaRPr lang="cs-CZ" sz="2200" i="1" dirty="0">
              <a:solidFill>
                <a:schemeClr val="dk1"/>
              </a:solidFill>
            </a:endParaRPr>
          </a:p>
          <a:p>
            <a:pPr marL="1227075" lvl="2" indent="-342900">
              <a:lnSpc>
                <a:spcPct val="110000"/>
              </a:lnSpc>
              <a:spcBef>
                <a:spcPts val="481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200" i="1" dirty="0">
                <a:solidFill>
                  <a:schemeClr val="dk1"/>
                </a:solidFill>
              </a:rPr>
              <a:t> </a:t>
            </a:r>
            <a:r>
              <a:rPr lang="cs-CZ" sz="2200" i="1" dirty="0" err="1">
                <a:solidFill>
                  <a:schemeClr val="dk1"/>
                </a:solidFill>
              </a:rPr>
              <a:t>Geography</a:t>
            </a:r>
            <a:r>
              <a:rPr lang="cs-CZ" sz="2200" i="1" dirty="0">
                <a:solidFill>
                  <a:schemeClr val="dk1"/>
                </a:solidFill>
              </a:rPr>
              <a:t>, </a:t>
            </a:r>
            <a:r>
              <a:rPr lang="cs-CZ" sz="2200" i="1" dirty="0" err="1">
                <a:solidFill>
                  <a:schemeClr val="dk1"/>
                </a:solidFill>
              </a:rPr>
              <a:t>Earth</a:t>
            </a:r>
            <a:r>
              <a:rPr lang="cs-CZ" sz="2200" i="1" dirty="0">
                <a:solidFill>
                  <a:schemeClr val="dk1"/>
                </a:solidFill>
              </a:rPr>
              <a:t> &amp; </a:t>
            </a:r>
            <a:r>
              <a:rPr lang="cs-CZ" sz="2200" i="1" dirty="0" err="1">
                <a:solidFill>
                  <a:schemeClr val="dk1"/>
                </a:solidFill>
              </a:rPr>
              <a:t>Environmental</a:t>
            </a:r>
            <a:r>
              <a:rPr lang="cs-CZ" sz="2200" i="1" dirty="0">
                <a:solidFill>
                  <a:schemeClr val="dk1"/>
                </a:solidFill>
              </a:rPr>
              <a:t> Science</a:t>
            </a:r>
          </a:p>
          <a:p>
            <a:pPr marL="1227075" lvl="2" indent="-342900">
              <a:lnSpc>
                <a:spcPct val="110000"/>
              </a:lnSpc>
              <a:spcBef>
                <a:spcPts val="481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200" i="1" dirty="0">
                <a:solidFill>
                  <a:schemeClr val="dk1"/>
                </a:solidFill>
              </a:rPr>
              <a:t> </a:t>
            </a:r>
            <a:r>
              <a:rPr lang="cs-CZ" sz="2200" i="1" dirty="0" err="1">
                <a:solidFill>
                  <a:schemeClr val="dk1"/>
                </a:solidFill>
              </a:rPr>
              <a:t>Health</a:t>
            </a:r>
            <a:r>
              <a:rPr lang="cs-CZ" sz="2200" i="1" dirty="0">
                <a:solidFill>
                  <a:schemeClr val="dk1"/>
                </a:solidFill>
              </a:rPr>
              <a:t> and </a:t>
            </a:r>
            <a:r>
              <a:rPr lang="cs-CZ" sz="2200" i="1" dirty="0" err="1">
                <a:solidFill>
                  <a:schemeClr val="dk1"/>
                </a:solidFill>
              </a:rPr>
              <a:t>Social</a:t>
            </a:r>
            <a:r>
              <a:rPr lang="cs-CZ" sz="2200" i="1" dirty="0">
                <a:solidFill>
                  <a:schemeClr val="dk1"/>
                </a:solidFill>
              </a:rPr>
              <a:t> Care</a:t>
            </a:r>
          </a:p>
          <a:p>
            <a:pPr marL="1227075" lvl="2" indent="-342900">
              <a:lnSpc>
                <a:spcPct val="110000"/>
              </a:lnSpc>
              <a:spcBef>
                <a:spcPts val="481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200" i="1" dirty="0">
                <a:solidFill>
                  <a:schemeClr val="dk1"/>
                </a:solidFill>
              </a:rPr>
              <a:t> Media, </a:t>
            </a:r>
            <a:r>
              <a:rPr lang="cs-CZ" sz="2200" i="1" dirty="0" err="1">
                <a:solidFill>
                  <a:schemeClr val="dk1"/>
                </a:solidFill>
              </a:rPr>
              <a:t>Communication</a:t>
            </a:r>
            <a:r>
              <a:rPr lang="cs-CZ" sz="2200" i="1" dirty="0">
                <a:solidFill>
                  <a:schemeClr val="dk1"/>
                </a:solidFill>
              </a:rPr>
              <a:t> &amp; </a:t>
            </a:r>
            <a:r>
              <a:rPr lang="cs-CZ" sz="2200" i="1" dirty="0" err="1">
                <a:solidFill>
                  <a:schemeClr val="dk1"/>
                </a:solidFill>
              </a:rPr>
              <a:t>Cultural</a:t>
            </a:r>
            <a:r>
              <a:rPr lang="cs-CZ" sz="2200" i="1" dirty="0">
                <a:solidFill>
                  <a:schemeClr val="dk1"/>
                </a:solidFill>
              </a:rPr>
              <a:t> </a:t>
            </a:r>
            <a:r>
              <a:rPr lang="cs-CZ" sz="2200" i="1" dirty="0" err="1">
                <a:solidFill>
                  <a:schemeClr val="dk1"/>
                </a:solidFill>
              </a:rPr>
              <a:t>Studies</a:t>
            </a:r>
            <a:endParaRPr lang="cs-CZ" sz="2200" i="1" dirty="0">
              <a:solidFill>
                <a:schemeClr val="dk1"/>
              </a:solidFill>
            </a:endParaRPr>
          </a:p>
          <a:p>
            <a:pPr marL="1227075" lvl="2" indent="-342900">
              <a:lnSpc>
                <a:spcPct val="110000"/>
              </a:lnSpc>
              <a:spcBef>
                <a:spcPts val="481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200" b="1" i="1" dirty="0">
                <a:solidFill>
                  <a:schemeClr val="dk1"/>
                </a:solidFill>
              </a:rPr>
              <a:t> </a:t>
            </a:r>
            <a:r>
              <a:rPr lang="cs-CZ" sz="2200" b="1" i="1" dirty="0" err="1">
                <a:solidFill>
                  <a:schemeClr val="dk1"/>
                </a:solidFill>
              </a:rPr>
              <a:t>Politics</a:t>
            </a:r>
            <a:r>
              <a:rPr lang="cs-CZ" sz="2200" b="1" i="1" dirty="0">
                <a:solidFill>
                  <a:schemeClr val="dk1"/>
                </a:solidFill>
              </a:rPr>
              <a:t> and International Relations</a:t>
            </a:r>
          </a:p>
          <a:p>
            <a:pPr marL="1227075" lvl="2" indent="-342900">
              <a:lnSpc>
                <a:spcPct val="110000"/>
              </a:lnSpc>
              <a:spcBef>
                <a:spcPts val="481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200" i="1" dirty="0">
                <a:solidFill>
                  <a:schemeClr val="dk1"/>
                </a:solidFill>
              </a:rPr>
              <a:t> Psychology</a:t>
            </a:r>
          </a:p>
          <a:p>
            <a:pPr marL="1227075" lvl="2" indent="-342900">
              <a:lnSpc>
                <a:spcPct val="110000"/>
              </a:lnSpc>
              <a:spcBef>
                <a:spcPts val="481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cs-CZ" sz="2200" i="1" dirty="0">
                <a:solidFill>
                  <a:schemeClr val="dk1"/>
                </a:solidFill>
              </a:rPr>
              <a:t> Sociology</a:t>
            </a:r>
          </a:p>
          <a:p>
            <a:pPr marL="884175" lvl="2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g70c28b1a9b_1_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000" y="225760"/>
            <a:ext cx="7886700" cy="65532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57E8E6A1-1A13-4697-B593-447A821CD1CA}"/>
              </a:ext>
            </a:extLst>
          </p:cNvPr>
          <p:cNvSpPr/>
          <p:nvPr/>
        </p:nvSpPr>
        <p:spPr>
          <a:xfrm>
            <a:off x="127000" y="5715000"/>
            <a:ext cx="1930400" cy="2794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A950593-0B25-47E9-A199-F8F7B1464916}"/>
              </a:ext>
            </a:extLst>
          </p:cNvPr>
          <p:cNvSpPr txBox="1"/>
          <p:nvPr/>
        </p:nvSpPr>
        <p:spPr>
          <a:xfrm>
            <a:off x="266700" y="1713288"/>
            <a:ext cx="192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C00000"/>
                </a:solidFill>
              </a:rPr>
              <a:t>Search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1A31A72-D00C-4675-BCBB-B78C59B952BE}"/>
              </a:ext>
            </a:extLst>
          </p:cNvPr>
          <p:cNvSpPr txBox="1"/>
          <p:nvPr/>
        </p:nvSpPr>
        <p:spPr>
          <a:xfrm>
            <a:off x="266700" y="3271529"/>
            <a:ext cx="132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C00000"/>
                </a:solidFill>
              </a:rPr>
              <a:t>Browse</a:t>
            </a:r>
            <a:endParaRPr lang="cs-CZ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78FEB13-AF68-476D-B740-41E618E272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84" t="12451" r="13056" b="15662"/>
          <a:stretch/>
        </p:blipFill>
        <p:spPr>
          <a:xfrm>
            <a:off x="190500" y="0"/>
            <a:ext cx="6616700" cy="369570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13930F7-F9DE-4441-9000-890FBB5295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62" r="18750" b="5777"/>
          <a:stretch/>
        </p:blipFill>
        <p:spPr>
          <a:xfrm>
            <a:off x="3129738" y="2984500"/>
            <a:ext cx="5277662" cy="3187700"/>
          </a:xfrm>
          <a:prstGeom prst="rect">
            <a:avLst/>
          </a:prstGeom>
          <a:ln w="12700">
            <a:noFill/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8DF4293-8DAF-49AC-B3FF-E039FD6DEA1F}"/>
              </a:ext>
            </a:extLst>
          </p:cNvPr>
          <p:cNvSpPr txBox="1"/>
          <p:nvPr/>
        </p:nvSpPr>
        <p:spPr>
          <a:xfrm>
            <a:off x="6934200" y="190500"/>
            <a:ext cx="201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Výsledky vyhledávání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83F9FC14-9461-4E6A-BCD7-A06A99B41BAE}"/>
              </a:ext>
            </a:extLst>
          </p:cNvPr>
          <p:cNvCxnSpPr>
            <a:cxnSpLocks/>
          </p:cNvCxnSpPr>
          <p:nvPr/>
        </p:nvCxnSpPr>
        <p:spPr>
          <a:xfrm>
            <a:off x="2425700" y="2095500"/>
            <a:ext cx="1955800" cy="141287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9169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5CD71F9-364F-4434-A482-01A42227A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0" y="3200944"/>
            <a:ext cx="5011346" cy="297510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9F4F0A2-F77E-4CD9-93CC-425839F7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89" y="93173"/>
            <a:ext cx="5310489" cy="320714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AF356B1-C6D8-414E-BE48-FD997B2776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17" t="12945" r="22279" b="7016"/>
          <a:stretch/>
        </p:blipFill>
        <p:spPr>
          <a:xfrm>
            <a:off x="377227" y="3247894"/>
            <a:ext cx="3508973" cy="288120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2448654-EE13-4B47-ADF9-9ED60E9FA4CB}"/>
              </a:ext>
            </a:extLst>
          </p:cNvPr>
          <p:cNvSpPr txBox="1"/>
          <p:nvPr/>
        </p:nvSpPr>
        <p:spPr>
          <a:xfrm>
            <a:off x="5435599" y="698500"/>
            <a:ext cx="305117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Práce s e-knihou</a:t>
            </a:r>
          </a:p>
          <a:p>
            <a:endParaRPr lang="cs-CZ" sz="2400" b="1" dirty="0">
              <a:solidFill>
                <a:srgbClr val="C00000"/>
              </a:solidFill>
            </a:endParaRPr>
          </a:p>
          <a:p>
            <a:r>
              <a:rPr lang="cs-CZ" sz="2400" b="1" dirty="0">
                <a:solidFill>
                  <a:srgbClr val="C00000"/>
                </a:solidFill>
              </a:rPr>
              <a:t> </a:t>
            </a:r>
            <a:r>
              <a:rPr lang="cs-CZ" sz="2000" b="1" dirty="0">
                <a:solidFill>
                  <a:srgbClr val="C00000"/>
                </a:solidFill>
              </a:rPr>
              <a:t>– kniha se stahuje po jednotlivých kapitolách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B241D16-828F-46EC-8F64-B04CAD6244F8}"/>
              </a:ext>
            </a:extLst>
          </p:cNvPr>
          <p:cNvSpPr/>
          <p:nvPr/>
        </p:nvSpPr>
        <p:spPr>
          <a:xfrm>
            <a:off x="1841500" y="520700"/>
            <a:ext cx="1689100" cy="1143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29D7275-540C-42CB-B1CF-7815863FA32C}"/>
              </a:ext>
            </a:extLst>
          </p:cNvPr>
          <p:cNvSpPr/>
          <p:nvPr/>
        </p:nvSpPr>
        <p:spPr>
          <a:xfrm>
            <a:off x="6134100" y="3987800"/>
            <a:ext cx="812800" cy="2801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048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70c28b1a9b_1_193"/>
          <p:cNvSpPr txBox="1">
            <a:spLocks noGrp="1"/>
          </p:cNvSpPr>
          <p:nvPr>
            <p:ph type="title"/>
          </p:nvPr>
        </p:nvSpPr>
        <p:spPr>
          <a:xfrm>
            <a:off x="487150" y="3947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Gale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Virtual</a:t>
            </a: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Reference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Library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70c28b1a9b_1_193"/>
          <p:cNvSpPr txBox="1"/>
          <p:nvPr/>
        </p:nvSpPr>
        <p:spPr>
          <a:xfrm>
            <a:off x="94350" y="1858375"/>
            <a:ext cx="8480400" cy="126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❑"/>
            </a:pPr>
            <a:r>
              <a:rPr lang="cs-CZ" sz="3000" dirty="0">
                <a:solidFill>
                  <a:schemeClr val="dk1"/>
                </a:solidFill>
              </a:rPr>
              <a:t> Knihy převážně encyklopedického charakteru</a:t>
            </a:r>
            <a:endParaRPr sz="3000" dirty="0">
              <a:solidFill>
                <a:schemeClr val="dk1"/>
              </a:solidFill>
            </a:endParaRPr>
          </a:p>
          <a:p>
            <a:pPr marL="74295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❖"/>
            </a:pPr>
            <a:r>
              <a:rPr lang="cs-CZ" sz="3000" dirty="0">
                <a:solidFill>
                  <a:schemeClr val="dk1"/>
                </a:solidFill>
              </a:rPr>
              <a:t>Cca 40 e-knih</a:t>
            </a:r>
            <a:endParaRPr sz="3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1980E0F5-21F6-4F51-85B6-9290C464F9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26" r="972" b="5806"/>
          <a:stretch/>
        </p:blipFill>
        <p:spPr>
          <a:xfrm>
            <a:off x="0" y="0"/>
            <a:ext cx="7835558" cy="32639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FDB4CA6-EEB5-4EE6-8E61-6EFB3F4138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885" r="2916" b="6999"/>
          <a:stretch/>
        </p:blipFill>
        <p:spPr>
          <a:xfrm>
            <a:off x="3336317" y="2286000"/>
            <a:ext cx="5366969" cy="371474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813C89EA-50F4-420D-88A6-25E7287B6C64}"/>
              </a:ext>
            </a:extLst>
          </p:cNvPr>
          <p:cNvSpPr/>
          <p:nvPr/>
        </p:nvSpPr>
        <p:spPr>
          <a:xfrm>
            <a:off x="53976" y="1828800"/>
            <a:ext cx="660400" cy="10477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pojnice: pravoúhlá 8">
            <a:extLst>
              <a:ext uri="{FF2B5EF4-FFF2-40B4-BE49-F238E27FC236}">
                <a16:creationId xmlns:a16="http://schemas.microsoft.com/office/drawing/2014/main" id="{7C214E63-0CDB-40A2-BA50-501B11680C29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714376" y="1881188"/>
            <a:ext cx="361953" cy="1909761"/>
          </a:xfrm>
          <a:prstGeom prst="bentConnector2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493976A4-323F-4EEC-9629-59BEDC09300F}"/>
              </a:ext>
            </a:extLst>
          </p:cNvPr>
          <p:cNvCxnSpPr/>
          <p:nvPr/>
        </p:nvCxnSpPr>
        <p:spPr>
          <a:xfrm>
            <a:off x="1076329" y="3790950"/>
            <a:ext cx="2047871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g70c28b1a9b_1_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-394929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g70c28b1a9b_1_208"/>
          <p:cNvSpPr txBox="1">
            <a:spLocks noGrp="1"/>
          </p:cNvSpPr>
          <p:nvPr>
            <p:ph type="title"/>
          </p:nvPr>
        </p:nvSpPr>
        <p:spPr>
          <a:xfrm>
            <a:off x="487150" y="3947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Demand</a:t>
            </a: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Driven</a:t>
            </a: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Aquisition</a:t>
            </a: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(DDA)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70c28b1a9b_1_208"/>
          <p:cNvSpPr txBox="1"/>
          <p:nvPr/>
        </p:nvSpPr>
        <p:spPr>
          <a:xfrm>
            <a:off x="487150" y="1858375"/>
            <a:ext cx="8480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073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kolekce knih (cca 200 000 titulů)</a:t>
            </a:r>
            <a:endParaRPr sz="2400" dirty="0">
              <a:solidFill>
                <a:schemeClr val="dk1"/>
              </a:solidFill>
            </a:endParaRPr>
          </a:p>
          <a:p>
            <a:pPr marL="342900" lvl="0" indent="-3073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uživatelé si vybírají na základě vlastních požadavků</a:t>
            </a:r>
            <a:endParaRPr sz="2400" dirty="0">
              <a:solidFill>
                <a:schemeClr val="dk1"/>
              </a:solidFill>
            </a:endParaRPr>
          </a:p>
          <a:p>
            <a:pPr marL="342900" lvl="0" indent="-3073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po 5 minutách mohou poslat knihovníkům požadavek na nákup</a:t>
            </a:r>
            <a:endParaRPr sz="2400" dirty="0">
              <a:solidFill>
                <a:schemeClr val="dk1"/>
              </a:solidFill>
            </a:endParaRPr>
          </a:p>
          <a:p>
            <a:pPr marL="342900" lvl="0" indent="-3073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výhodou je téměř okamžitá dostupnost knihy (pokud je daný požadavek schválen)</a:t>
            </a:r>
            <a:endParaRPr sz="2400" dirty="0">
              <a:solidFill>
                <a:schemeClr val="dk1"/>
              </a:solidFill>
            </a:endParaRPr>
          </a:p>
          <a:p>
            <a:pPr marL="342900" lvl="0" indent="-3073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Více na webu knihovny v sekci </a:t>
            </a:r>
            <a:r>
              <a:rPr lang="cs-CZ" sz="2400" u="sng" dirty="0">
                <a:solidFill>
                  <a:srgbClr val="0000FF"/>
                </a:solidFill>
                <a:hlinkClick r:id="rId4"/>
              </a:rPr>
              <a:t>E-knihy na </a:t>
            </a:r>
            <a:r>
              <a:rPr lang="cs-CZ" sz="2400" u="sng" dirty="0">
                <a:solidFill>
                  <a:srgbClr val="0000FF"/>
                </a:solidFill>
              </a:rPr>
              <a:t>počkání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52BEFFF-3BDA-43DF-B7C8-F4681C9988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39" r="2412" b="11462"/>
          <a:stretch/>
        </p:blipFill>
        <p:spPr>
          <a:xfrm>
            <a:off x="228599" y="177801"/>
            <a:ext cx="7729471" cy="312419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426001C-C721-490F-B514-5662B72E6E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39" r="2500" b="5534"/>
          <a:stretch/>
        </p:blipFill>
        <p:spPr>
          <a:xfrm>
            <a:off x="1369184" y="3323389"/>
            <a:ext cx="5920616" cy="2915859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6A9E75AD-A7F2-4CEA-AB33-1A19E8E06FE4}"/>
              </a:ext>
            </a:extLst>
          </p:cNvPr>
          <p:cNvSpPr/>
          <p:nvPr/>
        </p:nvSpPr>
        <p:spPr>
          <a:xfrm>
            <a:off x="4102100" y="6041652"/>
            <a:ext cx="774700" cy="15594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10A962D-8608-423D-BCBA-03862132C0F5}"/>
              </a:ext>
            </a:extLst>
          </p:cNvPr>
          <p:cNvSpPr txBox="1"/>
          <p:nvPr/>
        </p:nvSpPr>
        <p:spPr>
          <a:xfrm>
            <a:off x="6858001" y="73414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Vyhledávání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95CF97F-731C-480C-B6D3-12659120B55E}"/>
              </a:ext>
            </a:extLst>
          </p:cNvPr>
          <p:cNvSpPr txBox="1"/>
          <p:nvPr/>
        </p:nvSpPr>
        <p:spPr>
          <a:xfrm>
            <a:off x="6705600" y="4241800"/>
            <a:ext cx="1943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Listování dle oborů</a:t>
            </a:r>
          </a:p>
        </p:txBody>
      </p:sp>
    </p:spTree>
    <p:extLst>
      <p:ext uri="{BB962C8B-B14F-4D97-AF65-F5344CB8AC3E}">
        <p14:creationId xmlns:p14="http://schemas.microsoft.com/office/powerpoint/2010/main" val="202387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0c28b1a9b_1_28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EBSCO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Discovery</a:t>
            </a: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70c28b1a9b_1_28"/>
          <p:cNvSpPr txBox="1">
            <a:spLocks noGrp="1"/>
          </p:cNvSpPr>
          <p:nvPr>
            <p:ph type="body" idx="1"/>
          </p:nvPr>
        </p:nvSpPr>
        <p:spPr>
          <a:xfrm>
            <a:off x="628649" y="1865496"/>
            <a:ext cx="8121455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2100" algn="just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cs-CZ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Na základě jednoho vyhledávacího  dotazu 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     umožňuje prohledávat více zdrojů současně v 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     rámci jednoho rozhraní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92100" algn="just" rtl="0">
              <a:spcBef>
                <a:spcPts val="640"/>
              </a:spcBef>
              <a:spcAft>
                <a:spcPts val="0"/>
              </a:spcAft>
              <a:buSzPts val="2400"/>
              <a:buChar char="❑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 Podpora vzdáleného přístupu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397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92100" algn="just" rtl="0">
              <a:spcBef>
                <a:spcPts val="640"/>
              </a:spcBef>
              <a:spcAft>
                <a:spcPts val="0"/>
              </a:spcAft>
              <a:buSzPts val="2400"/>
              <a:buChar char="❑"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 Producent fa EBSCO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4A8E917-E25C-4AC8-8971-1464843DA0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" t="13685" r="3334" b="8746"/>
          <a:stretch/>
        </p:blipFill>
        <p:spPr>
          <a:xfrm>
            <a:off x="260572" y="3957548"/>
            <a:ext cx="5168900" cy="233530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0098FBB-963C-4F73-B0D4-13A3DDE67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72" y="89748"/>
            <a:ext cx="6730041" cy="3656751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05486438-5916-4613-9568-A82B69373B0A}"/>
              </a:ext>
            </a:extLst>
          </p:cNvPr>
          <p:cNvSpPr/>
          <p:nvPr/>
        </p:nvSpPr>
        <p:spPr>
          <a:xfrm>
            <a:off x="260572" y="2501900"/>
            <a:ext cx="1542828" cy="9271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17CD4C92-69EF-4577-8F60-E12EFB44DF66}"/>
              </a:ext>
            </a:extLst>
          </p:cNvPr>
          <p:cNvSpPr/>
          <p:nvPr/>
        </p:nvSpPr>
        <p:spPr>
          <a:xfrm>
            <a:off x="2451100" y="2019300"/>
            <a:ext cx="3213100" cy="2667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F80A84F2-B04E-4B68-BE7A-10DCD694C0E4}"/>
              </a:ext>
            </a:extLst>
          </p:cNvPr>
          <p:cNvSpPr/>
          <p:nvPr/>
        </p:nvSpPr>
        <p:spPr>
          <a:xfrm>
            <a:off x="2082800" y="5676051"/>
            <a:ext cx="622300" cy="25484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9E27A57-F8A4-46C7-818F-D68DE22B1828}"/>
              </a:ext>
            </a:extLst>
          </p:cNvPr>
          <p:cNvSpPr txBox="1"/>
          <p:nvPr/>
        </p:nvSpPr>
        <p:spPr>
          <a:xfrm>
            <a:off x="7251700" y="2019300"/>
            <a:ext cx="1308100" cy="163121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C00000"/>
                </a:solidFill>
              </a:rPr>
              <a:t>Ke studiu je nutné knihu objednat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4378F46E-B1DB-4628-8E2A-1672D21F59A0}"/>
              </a:ext>
            </a:extLst>
          </p:cNvPr>
          <p:cNvCxnSpPr>
            <a:cxnSpLocks/>
          </p:cNvCxnSpPr>
          <p:nvPr/>
        </p:nvCxnSpPr>
        <p:spPr>
          <a:xfrm>
            <a:off x="5664200" y="2159000"/>
            <a:ext cx="1587500" cy="1270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CF49CB8-47E7-444C-9BD9-C5D38FB9C5A0}"/>
              </a:ext>
            </a:extLst>
          </p:cNvPr>
          <p:cNvSpPr txBox="1"/>
          <p:nvPr/>
        </p:nvSpPr>
        <p:spPr>
          <a:xfrm>
            <a:off x="6426200" y="4699000"/>
            <a:ext cx="2032000" cy="132343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C00000"/>
                </a:solidFill>
              </a:rPr>
              <a:t>Kniha je zakoupena, je možné s ní pracovat</a:t>
            </a:r>
            <a:r>
              <a:rPr lang="cs-CZ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endParaRPr lang="cs-CZ" sz="2000" b="1" dirty="0">
              <a:solidFill>
                <a:srgbClr val="C00000"/>
              </a:solidFill>
            </a:endParaRP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EBA0186D-0417-490F-990C-2F00D4D80922}"/>
              </a:ext>
            </a:extLst>
          </p:cNvPr>
          <p:cNvCxnSpPr>
            <a:stCxn id="8" idx="6"/>
          </p:cNvCxnSpPr>
          <p:nvPr/>
        </p:nvCxnSpPr>
        <p:spPr>
          <a:xfrm flipV="1">
            <a:off x="2705100" y="5676051"/>
            <a:ext cx="3721100" cy="12742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0439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5D6ED70-7CE1-4358-96E3-B2ABEB5D4B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44" t="13933" r="9861" b="10228"/>
          <a:stretch/>
        </p:blipFill>
        <p:spPr>
          <a:xfrm>
            <a:off x="279400" y="266700"/>
            <a:ext cx="7607300" cy="38989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2A04AA5-1A80-4D53-BE8E-EBEAC11ED7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79" r="3056" b="5781"/>
          <a:stretch/>
        </p:blipFill>
        <p:spPr>
          <a:xfrm>
            <a:off x="4343400" y="4305300"/>
            <a:ext cx="4100238" cy="180340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9F67DD3A-1511-4B9E-B7CC-1E99C3EC98AC}"/>
              </a:ext>
            </a:extLst>
          </p:cNvPr>
          <p:cNvSpPr/>
          <p:nvPr/>
        </p:nvSpPr>
        <p:spPr>
          <a:xfrm>
            <a:off x="673100" y="2273300"/>
            <a:ext cx="1308100" cy="6985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2192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7548A2B-5BAC-4C3A-B0F8-D9484E1307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32" t="23814" r="18334" b="24061"/>
          <a:stretch/>
        </p:blipFill>
        <p:spPr>
          <a:xfrm>
            <a:off x="5054600" y="4565136"/>
            <a:ext cx="3815055" cy="17653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C76DA46-21B9-4608-BE81-DB048BEA3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31" y="96431"/>
            <a:ext cx="4444369" cy="204233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C5B6781-1FE3-4667-95A2-C21A159A35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55"/>
          <a:stretch/>
        </p:blipFill>
        <p:spPr>
          <a:xfrm>
            <a:off x="1906784" y="1587500"/>
            <a:ext cx="4154508" cy="285233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20E81AF-276E-4D40-AE14-540E80E6C438}"/>
              </a:ext>
            </a:extLst>
          </p:cNvPr>
          <p:cNvSpPr txBox="1"/>
          <p:nvPr/>
        </p:nvSpPr>
        <p:spPr>
          <a:xfrm>
            <a:off x="241931" y="5334000"/>
            <a:ext cx="3360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C00000"/>
                </a:solidFill>
              </a:rPr>
              <a:t>Do mailu Vám přijde potvrzení, zda kniha byla/nebyla schválena ke koupi.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8C6EC10-B1F2-4194-95B5-5D31B06132D1}"/>
              </a:ext>
            </a:extLst>
          </p:cNvPr>
          <p:cNvSpPr txBox="1"/>
          <p:nvPr/>
        </p:nvSpPr>
        <p:spPr>
          <a:xfrm>
            <a:off x="5918200" y="185501"/>
            <a:ext cx="2628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C00000"/>
                </a:solidFill>
              </a:rPr>
              <a:t>Zaslání požadavku o koupi knihy na knihovnu FSS</a:t>
            </a:r>
          </a:p>
        </p:txBody>
      </p:sp>
    </p:spTree>
    <p:extLst>
      <p:ext uri="{BB962C8B-B14F-4D97-AF65-F5344CB8AC3E}">
        <p14:creationId xmlns:p14="http://schemas.microsoft.com/office/powerpoint/2010/main" val="36920850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g613c9f9505_0_7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613c9f9505_0_79"/>
          <p:cNvSpPr txBox="1"/>
          <p:nvPr/>
        </p:nvSpPr>
        <p:spPr>
          <a:xfrm>
            <a:off x="2210350" y="2516250"/>
            <a:ext cx="4489800" cy="25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cs-CZ" sz="7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Shrnutí</a:t>
            </a:r>
            <a:endParaRPr sz="7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"/>
          <p:cNvSpPr txBox="1">
            <a:spLocks noGrp="1"/>
          </p:cNvSpPr>
          <p:nvPr>
            <p:ph type="title"/>
          </p:nvPr>
        </p:nvSpPr>
        <p:spPr>
          <a:xfrm>
            <a:off x="460875" y="61128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EBSCO </a:t>
            </a:r>
            <a:r>
              <a:rPr lang="cs-CZ" sz="4000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Discovery</a:t>
            </a: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4000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sz="4000" dirty="0"/>
          </a:p>
        </p:txBody>
      </p:sp>
      <p:sp>
        <p:nvSpPr>
          <p:cNvPr id="322" name="Google Shape;322;p3"/>
          <p:cNvSpPr txBox="1"/>
          <p:nvPr/>
        </p:nvSpPr>
        <p:spPr>
          <a:xfrm>
            <a:off x="251125" y="1766208"/>
            <a:ext cx="8641749" cy="532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Umožňuje vyhledávat ve více zdrojích současně</a:t>
            </a:r>
            <a:endParaRPr sz="2400" dirty="0">
              <a:solidFill>
                <a:schemeClr val="dk1"/>
              </a:solidFill>
            </a:endParaRPr>
          </a:p>
          <a:p>
            <a:pPr marL="742950" lvl="1" indent="-952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34290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dirty="0">
                <a:solidFill>
                  <a:schemeClr val="dk1"/>
                </a:solidFill>
              </a:rPr>
              <a:t> Seznam dostupných časopisů a knih na MU </a:t>
            </a:r>
            <a:r>
              <a:rPr lang="cs-CZ" sz="2400" dirty="0">
                <a:solidFill>
                  <a:schemeClr val="dk1"/>
                </a:solidFill>
              </a:rPr>
              <a:t>-   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</a:rPr>
              <a:t>     ověření, zda MU má přístup k zadanému titulu časopisu           </a:t>
            </a: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</a:rPr>
              <a:t>     nebo knihy</a:t>
            </a:r>
            <a:endParaRPr sz="2400" dirty="0">
              <a:solidFill>
                <a:schemeClr val="dk1"/>
              </a:solidFill>
            </a:endParaRPr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34290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dirty="0">
                <a:solidFill>
                  <a:schemeClr val="dk1"/>
                </a:solidFill>
              </a:rPr>
              <a:t> EBSCO Full Text </a:t>
            </a:r>
            <a:r>
              <a:rPr lang="cs-CZ" sz="2400" b="1" dirty="0" err="1">
                <a:solidFill>
                  <a:schemeClr val="dk1"/>
                </a:solidFill>
              </a:rPr>
              <a:t>Finder</a:t>
            </a:r>
            <a:r>
              <a:rPr lang="cs-CZ" sz="2400" b="1" dirty="0">
                <a:solidFill>
                  <a:schemeClr val="dk1"/>
                </a:solidFill>
              </a:rPr>
              <a:t> </a:t>
            </a:r>
            <a:r>
              <a:rPr lang="cs-CZ" sz="2400" dirty="0">
                <a:solidFill>
                  <a:schemeClr val="dk1"/>
                </a:solidFill>
              </a:rPr>
              <a:t>- umožňuje </a:t>
            </a:r>
            <a:r>
              <a:rPr lang="cs-CZ" sz="2400" dirty="0" err="1">
                <a:solidFill>
                  <a:schemeClr val="dk1"/>
                </a:solidFill>
              </a:rPr>
              <a:t>prolinkování</a:t>
            </a:r>
            <a:r>
              <a:rPr lang="cs-CZ" sz="2400" dirty="0">
                <a:solidFill>
                  <a:schemeClr val="dk1"/>
                </a:solidFill>
              </a:rPr>
              <a:t> k plnému textu</a:t>
            </a:r>
          </a:p>
          <a:p>
            <a:pPr marL="34290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0c28b1a9b_1_214"/>
          <p:cNvSpPr txBox="1"/>
          <p:nvPr/>
        </p:nvSpPr>
        <p:spPr>
          <a:xfrm>
            <a:off x="363667" y="1149129"/>
            <a:ext cx="8416666" cy="454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cs-CZ" sz="2400" b="1" dirty="0">
              <a:solidFill>
                <a:schemeClr val="dk1"/>
              </a:solidFill>
            </a:endParaRPr>
          </a:p>
          <a:p>
            <a:pPr marL="3429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b="1" dirty="0">
                <a:solidFill>
                  <a:schemeClr val="dk1"/>
                </a:solidFill>
              </a:rPr>
              <a:t>EBSCO </a:t>
            </a:r>
            <a:r>
              <a:rPr lang="cs-CZ" sz="2400" b="1" dirty="0" err="1">
                <a:solidFill>
                  <a:schemeClr val="dk1"/>
                </a:solidFill>
              </a:rPr>
              <a:t>eBook</a:t>
            </a:r>
            <a:r>
              <a:rPr lang="cs-CZ" sz="2400" b="1" dirty="0">
                <a:solidFill>
                  <a:schemeClr val="dk1"/>
                </a:solidFill>
              </a:rPr>
              <a:t> </a:t>
            </a:r>
            <a:r>
              <a:rPr lang="cs-CZ" sz="2400" b="1" dirty="0" err="1">
                <a:solidFill>
                  <a:schemeClr val="dk1"/>
                </a:solidFill>
              </a:rPr>
              <a:t>Academic</a:t>
            </a:r>
            <a:r>
              <a:rPr lang="cs-CZ" sz="2400" b="1" dirty="0">
                <a:solidFill>
                  <a:schemeClr val="dk1"/>
                </a:solidFill>
              </a:rPr>
              <a:t> </a:t>
            </a:r>
            <a:r>
              <a:rPr lang="cs-CZ" sz="2400" b="1" dirty="0" err="1">
                <a:solidFill>
                  <a:schemeClr val="dk1"/>
                </a:solidFill>
              </a:rPr>
              <a:t>Collection</a:t>
            </a:r>
            <a:endParaRPr sz="2400" b="1" dirty="0">
              <a:solidFill>
                <a:schemeClr val="dk1"/>
              </a:solidFill>
            </a:endParaRPr>
          </a:p>
          <a:p>
            <a:pPr marL="742950" lvl="1" indent="-2730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</a:rPr>
              <a:t> Multioborová databáze, více jak 160.000 e-knih</a:t>
            </a:r>
            <a:endParaRPr sz="2400" dirty="0">
              <a:solidFill>
                <a:schemeClr val="dk1"/>
              </a:solidFill>
            </a:endParaRPr>
          </a:p>
          <a:p>
            <a:pPr marL="709612" lvl="1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342900" lvl="0" indent="-3302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b="1" dirty="0" err="1">
                <a:solidFill>
                  <a:schemeClr val="dk1"/>
                </a:solidFill>
              </a:rPr>
              <a:t>Sage</a:t>
            </a:r>
            <a:r>
              <a:rPr lang="cs-CZ" sz="2400" b="1" dirty="0">
                <a:solidFill>
                  <a:schemeClr val="dk1"/>
                </a:solidFill>
              </a:rPr>
              <a:t> </a:t>
            </a:r>
            <a:r>
              <a:rPr lang="cs-CZ" sz="2400" b="1" dirty="0" err="1">
                <a:solidFill>
                  <a:schemeClr val="dk1"/>
                </a:solidFill>
              </a:rPr>
              <a:t>Knowledge</a:t>
            </a:r>
            <a:endParaRPr sz="2400" b="1" dirty="0">
              <a:solidFill>
                <a:schemeClr val="dk1"/>
              </a:solidFill>
            </a:endParaRPr>
          </a:p>
          <a:p>
            <a:pPr marL="742950" lvl="1" indent="-2730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</a:rPr>
              <a:t> Více než 1700 e-knih od vydavatele </a:t>
            </a:r>
            <a:r>
              <a:rPr lang="cs-CZ" sz="2400" dirty="0" err="1">
                <a:solidFill>
                  <a:schemeClr val="dk1"/>
                </a:solidFill>
              </a:rPr>
              <a:t>Sage</a:t>
            </a:r>
            <a:r>
              <a:rPr lang="cs-CZ" sz="2400" dirty="0">
                <a:solidFill>
                  <a:schemeClr val="dk1"/>
                </a:solidFill>
              </a:rPr>
              <a:t> </a:t>
            </a:r>
            <a:r>
              <a:rPr lang="cs-CZ" sz="2400" dirty="0" err="1">
                <a:solidFill>
                  <a:schemeClr val="dk1"/>
                </a:solidFill>
              </a:rPr>
              <a:t>Publications</a:t>
            </a:r>
            <a:endParaRPr sz="2400" dirty="0">
              <a:solidFill>
                <a:schemeClr val="dk1"/>
              </a:solidFill>
            </a:endParaRPr>
          </a:p>
          <a:p>
            <a:pPr marL="709612" lvl="1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342900" lvl="0" indent="-3302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400" b="1" dirty="0">
                <a:solidFill>
                  <a:schemeClr val="dk1"/>
                </a:solidFill>
              </a:rPr>
              <a:t>Gale </a:t>
            </a:r>
            <a:r>
              <a:rPr lang="cs-CZ" sz="2400" b="1" dirty="0" err="1">
                <a:solidFill>
                  <a:schemeClr val="dk1"/>
                </a:solidFill>
              </a:rPr>
              <a:t>Virtual</a:t>
            </a:r>
            <a:r>
              <a:rPr lang="cs-CZ" sz="2400" b="1" dirty="0">
                <a:solidFill>
                  <a:schemeClr val="dk1"/>
                </a:solidFill>
              </a:rPr>
              <a:t> Reference </a:t>
            </a:r>
            <a:r>
              <a:rPr lang="cs-CZ" sz="2400" b="1" dirty="0" err="1">
                <a:solidFill>
                  <a:schemeClr val="dk1"/>
                </a:solidFill>
              </a:rPr>
              <a:t>Library</a:t>
            </a:r>
            <a:endParaRPr sz="2400" b="1" dirty="0">
              <a:solidFill>
                <a:schemeClr val="dk1"/>
              </a:solidFill>
            </a:endParaRPr>
          </a:p>
          <a:p>
            <a:pPr marL="742950" lvl="1" indent="-2730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</a:rPr>
              <a:t> Multioborová databáze, cca 40 e-knih</a:t>
            </a:r>
            <a:endParaRPr sz="2400" dirty="0">
              <a:solidFill>
                <a:schemeClr val="dk1"/>
              </a:solidFill>
            </a:endParaRPr>
          </a:p>
          <a:p>
            <a:pPr marL="742950" lvl="1" indent="-1206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342900" lvl="0" indent="-330200">
              <a:spcBef>
                <a:spcPts val="520"/>
              </a:spcBef>
              <a:buClr>
                <a:schemeClr val="dk1"/>
              </a:buClr>
              <a:buSzPts val="2400"/>
              <a:buChar char="❑"/>
            </a:pPr>
            <a:r>
              <a:rPr lang="cs-CZ" sz="2400" b="1" dirty="0">
                <a:solidFill>
                  <a:schemeClr val="dk1"/>
                </a:solidFill>
              </a:rPr>
              <a:t>DDA - služba e-kniha na počkání</a:t>
            </a:r>
          </a:p>
          <a:p>
            <a:pPr marL="742950" lvl="1" indent="-273050">
              <a:spcBef>
                <a:spcPts val="520"/>
              </a:spcBef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</a:rPr>
              <a:t> kolekce přes 500 000 knih, lze zadat požadavek na nákup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89C4DF-90DD-48E6-BFF2-2FA9D92F2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400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00DC"/>
                </a:solidFill>
                <a:latin typeface="Arial"/>
                <a:cs typeface="Arial"/>
              </a:rPr>
              <a:t>E-knihy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g70c28b1a9b_1_2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g70c28b1a9b_1_220"/>
          <p:cNvSpPr txBox="1">
            <a:spLocks noGrp="1"/>
          </p:cNvSpPr>
          <p:nvPr>
            <p:ph type="title"/>
          </p:nvPr>
        </p:nvSpPr>
        <p:spPr>
          <a:xfrm>
            <a:off x="460875" y="61128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Literatura</a:t>
            </a:r>
            <a:endParaRPr sz="4000"/>
          </a:p>
        </p:txBody>
      </p:sp>
      <p:sp>
        <p:nvSpPr>
          <p:cNvPr id="335" name="Google Shape;335;g70c28b1a9b_1_220"/>
          <p:cNvSpPr txBox="1"/>
          <p:nvPr/>
        </p:nvSpPr>
        <p:spPr>
          <a:xfrm>
            <a:off x="460875" y="175650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>
                <a:solidFill>
                  <a:schemeClr val="dk1"/>
                </a:solidFill>
              </a:rPr>
              <a:t> Informace z portálu ezdroje.muni.cz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g613c9f9505_0_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828" y="0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613c9f9505_0_120"/>
          <p:cNvSpPr txBox="1">
            <a:spLocks noGrp="1"/>
          </p:cNvSpPr>
          <p:nvPr>
            <p:ph type="title"/>
          </p:nvPr>
        </p:nvSpPr>
        <p:spPr>
          <a:xfrm>
            <a:off x="562362" y="2267274"/>
            <a:ext cx="8152625" cy="259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lvl="0" algn="ctr">
              <a:buClr>
                <a:srgbClr val="0000DC"/>
              </a:buClr>
              <a:buSzPts val="4000"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Děkuji za pozornost</a:t>
            </a:r>
            <a:b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 dirty="0"/>
          </a:p>
        </p:txBody>
      </p:sp>
      <p:sp>
        <p:nvSpPr>
          <p:cNvPr id="342" name="Google Shape;342;g613c9f9505_0_120"/>
          <p:cNvSpPr txBox="1"/>
          <p:nvPr/>
        </p:nvSpPr>
        <p:spPr>
          <a:xfrm>
            <a:off x="131550" y="3000701"/>
            <a:ext cx="8880900" cy="226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Mgr. Dana Mazancová, </a:t>
            </a:r>
            <a:r>
              <a:rPr lang="cs-CZ" sz="35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</a:t>
            </a:r>
            <a:r>
              <a:rPr lang="cs-CZ" sz="3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mazancov@fss.muni.cz</a:t>
            </a:r>
            <a:endParaRPr lang="cs-CZ" sz="3500" b="1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g70c28b1a9b_1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70c28b1a9b_1_4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EBSCO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Discovery</a:t>
            </a: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70c28b1a9b_1_42"/>
          <p:cNvSpPr txBox="1">
            <a:spLocks noGrp="1"/>
          </p:cNvSpPr>
          <p:nvPr>
            <p:ph type="body" idx="1"/>
          </p:nvPr>
        </p:nvSpPr>
        <p:spPr>
          <a:xfrm>
            <a:off x="628650" y="186549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Umožňuje prohledávání: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838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v"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 Souborného katalogu knihoven MU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838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v"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 Univerzitních databází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838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v"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 Databází elektronických knih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838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v"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 Závěrečných prací MU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8382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v"/>
            </a:pPr>
            <a:r>
              <a:rPr lang="cs-CZ" sz="3000" dirty="0">
                <a:latin typeface="Arial"/>
                <a:ea typeface="Arial"/>
                <a:cs typeface="Arial"/>
                <a:sym typeface="Arial"/>
              </a:rPr>
              <a:t> Volně dostupných zdrojů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70c28b1a9b_1_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70c28b1a9b_1_48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Více informací o EBSCO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Discovery</a:t>
            </a:r>
            <a:r>
              <a:rPr lang="cs-CZ" sz="32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32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sz="4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70c28b1a9b_1_48"/>
          <p:cNvSpPr txBox="1">
            <a:spLocks noGrp="1"/>
          </p:cNvSpPr>
          <p:nvPr>
            <p:ph type="body" idx="1"/>
          </p:nvPr>
        </p:nvSpPr>
        <p:spPr>
          <a:xfrm>
            <a:off x="502040" y="2209212"/>
            <a:ext cx="7886700" cy="368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Můžete využít např. tento </a:t>
            </a:r>
            <a:r>
              <a:rPr lang="cs-CZ" sz="3200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interaktivní tutoriál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7742B-9ADF-494C-9F6A-F6E462BCB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0000FF"/>
                </a:solidFill>
                <a:latin typeface="Arial"/>
                <a:cs typeface="Arial"/>
              </a:rPr>
              <a:t>Vyhledávání v EDS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BAA0008-C844-485F-80A4-A21B3EFBC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90688"/>
            <a:ext cx="7886700" cy="480218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Jednoduché vyhledávání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Rozšířené vyhledávání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Možnost uložit a znovu zobrazit historii hledání (vytvoření vlastního účtu)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Ukládání výsledků hledání do složky a další práce s nimi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Export citací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Zobrazení plného textu článků, možnost ho uložit, tisknout, odeslat emailem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Dohledání plného textu přes Full Text </a:t>
            </a:r>
            <a:r>
              <a:rPr lang="cs-CZ" dirty="0" err="1"/>
              <a:t>Finder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6485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E89ED51-DDF2-486B-8D67-4DC990E1B2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7" t="13949" b="19832"/>
          <a:stretch/>
        </p:blipFill>
        <p:spPr>
          <a:xfrm>
            <a:off x="0" y="1311203"/>
            <a:ext cx="9144000" cy="385164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D1C761D-609D-49BD-B173-AE8A57244F32}"/>
              </a:ext>
            </a:extLst>
          </p:cNvPr>
          <p:cNvSpPr txBox="1"/>
          <p:nvPr/>
        </p:nvSpPr>
        <p:spPr>
          <a:xfrm>
            <a:off x="182879" y="344658"/>
            <a:ext cx="8750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00CC"/>
                </a:solidFill>
              </a:rPr>
              <a:t>EDS - Jednoduché vyhledávání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E32CAB-CAE5-408D-8CE0-A88A27FE5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683" y="-141868"/>
            <a:ext cx="7886700" cy="936136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00CC"/>
                </a:solidFill>
                <a:latin typeface="+mj-lt"/>
              </a:rPr>
              <a:t>EDS - Rozšířené vyhledávání</a:t>
            </a:r>
            <a:endParaRPr lang="cs-CZ" sz="3200" dirty="0">
              <a:solidFill>
                <a:srgbClr val="0000CC"/>
              </a:solidFill>
              <a:latin typeface="+mj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6B31279-0032-437D-B87B-8DEEDC9AA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17" y="597529"/>
            <a:ext cx="7782766" cy="626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828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1070</Words>
  <Application>Microsoft Office PowerPoint</Application>
  <PresentationFormat>Předvádění na obrazovce (4:3)</PresentationFormat>
  <Paragraphs>194</Paragraphs>
  <Slides>47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2" baseType="lpstr">
      <vt:lpstr>Arial</vt:lpstr>
      <vt:lpstr>Calibri</vt:lpstr>
      <vt:lpstr>Noto Sans Symbols</vt:lpstr>
      <vt:lpstr>Wingdings</vt:lpstr>
      <vt:lpstr>Motiv Office</vt:lpstr>
      <vt:lpstr>Základy práce s informačními zdroji pro bc. studenty MVZ221</vt:lpstr>
      <vt:lpstr>Práce s EIZ II - cíle dnešní lekce</vt:lpstr>
      <vt:lpstr>Prezentace aplikace PowerPoint</vt:lpstr>
      <vt:lpstr>EBSCO Discovery Service</vt:lpstr>
      <vt:lpstr>EBSCO Discovery Service</vt:lpstr>
      <vt:lpstr>Více informací o EBSCO Discovery Service</vt:lpstr>
      <vt:lpstr>Vyhledávání v EDS</vt:lpstr>
      <vt:lpstr>Prezentace aplikace PowerPoint</vt:lpstr>
      <vt:lpstr>EDS - Rozšířené vyhledávání</vt:lpstr>
      <vt:lpstr>EDS - Výsledky vyhledávání</vt:lpstr>
      <vt:lpstr>Vytvoření účtu v EDS</vt:lpstr>
      <vt:lpstr>EDS - práce se Složkou (nutno vytvořit účet)</vt:lpstr>
      <vt:lpstr>Research  Starters</vt:lpstr>
      <vt:lpstr>Research Starters - detail záznamu</vt:lpstr>
      <vt:lpstr>EBSCO Full Text Finder</vt:lpstr>
      <vt:lpstr>Prezentace aplikace PowerPoint</vt:lpstr>
      <vt:lpstr>Seznam dostupných časopisů a knih na MU</vt:lpstr>
      <vt:lpstr>EDS - Seznam dostupných časopisů a knih na MU </vt:lpstr>
      <vt:lpstr>Seznam dostupných časopisů a knih na MU - výsledky vyhledávání</vt:lpstr>
      <vt:lpstr>Seznam dostupných časopisů a knih na MU</vt:lpstr>
      <vt:lpstr>Seznam dostupných časopisů a knih na MU</vt:lpstr>
      <vt:lpstr>Seznam dostupných časopisů a knih na MU</vt:lpstr>
      <vt:lpstr>Prezentace aplikace PowerPoint</vt:lpstr>
      <vt:lpstr>Doporučené databáze - e-knihy</vt:lpstr>
      <vt:lpstr>EBSCO eBook Academic Collection</vt:lpstr>
      <vt:lpstr>EBSCO eBook Academic Collection</vt:lpstr>
      <vt:lpstr>Prezentace aplikace PowerPoint</vt:lpstr>
      <vt:lpstr>Prezentace aplikace PowerPoint</vt:lpstr>
      <vt:lpstr>Výpůjčka e-knih - Adobe Digital Editions</vt:lpstr>
      <vt:lpstr>Výpůjčka e-knih - Adobe Digital Editions</vt:lpstr>
      <vt:lpstr>Výpůjčka e-knih - Adobe Digital Editions</vt:lpstr>
      <vt:lpstr>Sage Knowledge</vt:lpstr>
      <vt:lpstr>Prezentace aplikace PowerPoint</vt:lpstr>
      <vt:lpstr>Prezentace aplikace PowerPoint</vt:lpstr>
      <vt:lpstr>Prezentace aplikace PowerPoint</vt:lpstr>
      <vt:lpstr>Gale Virtual Reference Library</vt:lpstr>
      <vt:lpstr>Prezentace aplikace PowerPoint</vt:lpstr>
      <vt:lpstr>Demand Driven Aquisition (DDA)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EBSCO Discovery Service</vt:lpstr>
      <vt:lpstr>E-knihy</vt:lpstr>
      <vt:lpstr>Literatura</vt:lpstr>
      <vt:lpstr>Děkuji za pozornost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práce s informačními zdroji pro bc. studenty MVZ221</dc:title>
  <dc:creator>Aneta Pilátová</dc:creator>
  <cp:lastModifiedBy>Dana Mazancová</cp:lastModifiedBy>
  <cp:revision>70</cp:revision>
  <cp:lastPrinted>2021-01-07T06:38:11Z</cp:lastPrinted>
  <dcterms:created xsi:type="dcterms:W3CDTF">2019-07-22T10:37:01Z</dcterms:created>
  <dcterms:modified xsi:type="dcterms:W3CDTF">2021-01-07T09:34:38Z</dcterms:modified>
</cp:coreProperties>
</file>