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1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63" r:id="rId12"/>
    <p:sldId id="264" r:id="rId13"/>
    <p:sldId id="265" r:id="rId14"/>
    <p:sldId id="266" r:id="rId15"/>
    <p:sldId id="267" r:id="rId16"/>
    <p:sldId id="268" r:id="rId17"/>
    <p:sldId id="326" r:id="rId18"/>
    <p:sldId id="327" r:id="rId19"/>
    <p:sldId id="328" r:id="rId20"/>
    <p:sldId id="269" r:id="rId21"/>
    <p:sldId id="330" r:id="rId22"/>
    <p:sldId id="331" r:id="rId23"/>
    <p:sldId id="332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10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325" r:id="rId46"/>
    <p:sldId id="316" r:id="rId47"/>
    <p:sldId id="317" r:id="rId48"/>
    <p:sldId id="320" r:id="rId49"/>
    <p:sldId id="318" r:id="rId50"/>
    <p:sldId id="319" r:id="rId51"/>
    <p:sldId id="321" r:id="rId52"/>
    <p:sldId id="323" r:id="rId53"/>
    <p:sldId id="322" r:id="rId54"/>
    <p:sldId id="324" r:id="rId55"/>
    <p:sldId id="294" r:id="rId56"/>
    <p:sldId id="315" r:id="rId57"/>
    <p:sldId id="295" r:id="rId58"/>
    <p:sldId id="296" r:id="rId59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9zg4nxU1ElZNvSqr56lklYl2H4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Mazancová" initials="DM" lastIdx="9" clrIdx="0">
    <p:extLst>
      <p:ext uri="{19B8F6BF-5375-455C-9EA6-DF929625EA0E}">
        <p15:presenceInfo xmlns:p15="http://schemas.microsoft.com/office/powerpoint/2012/main" userId="S-1-5-21-3451901064-902568176-4053310204-96741" providerId="AD"/>
      </p:ext>
    </p:extLst>
  </p:cmAuthor>
  <p:cmAuthor id="2" name="Martina Nedomová" initials="MN" lastIdx="10" clrIdx="1">
    <p:extLst>
      <p:ext uri="{19B8F6BF-5375-455C-9EA6-DF929625EA0E}">
        <p15:presenceInfo xmlns:p15="http://schemas.microsoft.com/office/powerpoint/2012/main" userId="S-1-5-21-3451901064-902568176-4053310204-77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13ab93460_0_40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09c77370a_1_2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13ab93460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09c77370a_1_3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09c77370a_1_5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09c77370a_1_4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3ab93460_0_4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193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606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06e0347b6_0_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3ab93460_0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3ab93460_0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13ab93460_0_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3ab93460_0_7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1b513c6b4_0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b513c6b4_0_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e93fb437_0_3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61e93fb43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13ab93460_0_9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0a5cf5ecd_0_140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60a5cf5ec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1b513c6b4_0_1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1b513c6b4_0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1b513c6b4_0_2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1b513c6b4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b513c6b4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9c77370a_1_1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09c77370a_1_15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13ab93460_0_10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0a5cf5ecd_0_145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60a5cf5ec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706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58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878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09c77370a_1_2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609c77370a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1b513c6b4_0_6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09c77370a_1_2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609c77370a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0a5cf5ecd_0_152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60a5cf5ec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60a5cf5ecd_0_160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60a5cf5ec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211f007f8_0_51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6211f007f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60a5cf5ecd_0_169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2" name="Google Shape;462;g60a5cf5ec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211f007f8_0_58:notes"/>
          <p:cNvSpPr txBox="1">
            <a:spLocks noGrp="1"/>
          </p:cNvSpPr>
          <p:nvPr>
            <p:ph type="body" idx="1"/>
          </p:nvPr>
        </p:nvSpPr>
        <p:spPr>
          <a:xfrm>
            <a:off x="673788" y="5187736"/>
            <a:ext cx="5390305" cy="42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6211f007f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college.com/blog/2011/11/23/infographic-get-more-out-of-googl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animace/eiz/eng/impact_factor/impact_factor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deley.com/" TargetMode="Externa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&amp;ukol=1&amp;subukol=1&amp;id=42" TargetMode="External"/><Relationship Id="rId2" Type="http://schemas.openxmlformats.org/officeDocument/2006/relationships/hyperlink" Target="http://knihovna.fss.muni.cz/ezdroje.php?podsekce=&amp;ukol=1&amp;subukol=1&amp;id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.proquest.com/" TargetMode="External"/><Relationship Id="rId5" Type="http://schemas.openxmlformats.org/officeDocument/2006/relationships/hyperlink" Target="http://knihovna.fss.muni.cz/ezdroje.php?podsekce=&amp;ukol=1&amp;subukol=1&amp;id=24" TargetMode="External"/><Relationship Id="rId4" Type="http://schemas.openxmlformats.org/officeDocument/2006/relationships/hyperlink" Target="http://knihovna.fss.muni.cz/ezdroje.php?podsekce=&amp;ukol=1&amp;subukol=1&amp;id=63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kuk.muni.cz/vyuka/materialy/rejstriky/" TargetMode="Externa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fss/57816/65190270/MVEB_thesis_guidelin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fss/57816/65190270/MVEB_thesis_guidelin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pet-nejlepsich-nastroju-pro-tvorbu-myslenkovych-map/sc-3-a-172981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516863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72863" y="2283400"/>
            <a:ext cx="8679633" cy="126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MVZ2021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824908" y="5358172"/>
            <a:ext cx="3747092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Brno, 3. prosince 2020</a:t>
            </a:r>
            <a:endParaRPr sz="2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C03BEF68-2AD8-41E3-8BB4-7B601195B548}"/>
              </a:ext>
            </a:extLst>
          </p:cNvPr>
          <p:cNvSpPr txBox="1"/>
          <p:nvPr/>
        </p:nvSpPr>
        <p:spPr>
          <a:xfrm>
            <a:off x="5011271" y="5358172"/>
            <a:ext cx="3906706" cy="8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Mgr. Dana Mazancová, </a:t>
            </a:r>
            <a:r>
              <a:rPr lang="cs-CZ" sz="24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cs-CZ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613ab93460_0_40"/>
          <p:cNvSpPr txBox="1"/>
          <p:nvPr/>
        </p:nvSpPr>
        <p:spPr>
          <a:xfrm>
            <a:off x="232229" y="6487885"/>
            <a:ext cx="8911771" cy="344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cs-CZ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069" y="527959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609c77370a_1_27"/>
          <p:cNvSpPr txBox="1"/>
          <p:nvPr/>
        </p:nvSpPr>
        <p:spPr>
          <a:xfrm>
            <a:off x="415500" y="5515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13ab93460_0_26"/>
          <p:cNvSpPr txBox="1"/>
          <p:nvPr/>
        </p:nvSpPr>
        <p:spPr>
          <a:xfrm>
            <a:off x="628650" y="69757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613ab93460_0_26"/>
          <p:cNvSpPr txBox="1"/>
          <p:nvPr/>
        </p:nvSpPr>
        <p:spPr>
          <a:xfrm>
            <a:off x="187500" y="21272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Před začátkem vlastního procesu vyhledávání je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třeba si ujasnit: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časové rozmezí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typy dokumentů (např. odb. časopisy, kapitoly z knih, příspěvky z konferencí, zpravodajství)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 dat (text, audio, video)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jazyk dokumentů (většina světové produkce je   v AJ)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 (odborná</a:t>
            </a: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 populárně naučná)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09c77370a_1_3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609c77370a_1_3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609c77370a_1_54"/>
          <p:cNvSpPr txBox="1"/>
          <p:nvPr/>
        </p:nvSpPr>
        <p:spPr>
          <a:xfrm>
            <a:off x="609851" y="1572400"/>
            <a:ext cx="7886700" cy="381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Specializované odborné databáze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Knihovní katalogy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Specializované vyhledávače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odb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informací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Repozitáře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Knihovny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cs-CZ"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3ab93460_0_33"/>
          <p:cNvSpPr txBox="1"/>
          <p:nvPr/>
        </p:nvSpPr>
        <p:spPr>
          <a:xfrm>
            <a:off x="424350" y="3342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613ab93460_0_33"/>
          <p:cNvSpPr txBox="1"/>
          <p:nvPr/>
        </p:nvSpPr>
        <p:spPr>
          <a:xfrm>
            <a:off x="253218" y="1949599"/>
            <a:ext cx="8623495" cy="45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Autorský profil na GS – </a:t>
            </a:r>
            <a:r>
              <a:rPr lang="cs-CZ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Vít Hloušek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endParaRPr lang="cs-CZ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suchy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site:fss.muni.cz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1" dirty="0"/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dirty="0"/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Definice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define:</a:t>
            </a:r>
            <a:r>
              <a:rPr lang="cs-CZ" sz="2400" b="1" i="1" dirty="0" err="1"/>
              <a:t>european</a:t>
            </a:r>
            <a:r>
              <a:rPr lang="cs-CZ" sz="2400" b="1" i="1" dirty="0"/>
              <a:t> union</a:t>
            </a:r>
            <a:endParaRPr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stránek, které jsou podobné určité adrese URL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related:m</a:t>
            </a:r>
            <a:r>
              <a:rPr lang="cs-CZ" sz="2400" b="1" i="1" dirty="0" err="1"/>
              <a:t>ve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.fss.muni.cz</a:t>
            </a:r>
            <a:endParaRPr lang="cs-CZ"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 dokumentu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0BE8D-51E5-4182-A422-3BF9C0B5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Tipy na oborové časopisy na GS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9BA2A9-915E-43C7-B932-C18B25809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" t="15674" r="23137" b="26679"/>
          <a:stretch/>
        </p:blipFill>
        <p:spPr>
          <a:xfrm>
            <a:off x="161365" y="1281210"/>
            <a:ext cx="6866964" cy="279092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4D41019-1E45-4763-98A8-AF54EAD6940D}"/>
              </a:ext>
            </a:extLst>
          </p:cNvPr>
          <p:cNvSpPr/>
          <p:nvPr/>
        </p:nvSpPr>
        <p:spPr>
          <a:xfrm>
            <a:off x="161366" y="2456330"/>
            <a:ext cx="896470" cy="251012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B48721-944D-4DDE-81EA-03A464833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" y="3948545"/>
            <a:ext cx="9144000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5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DD6A542-2805-4322-BB8A-536F047A2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1" t="17129" r="21961" b="7889"/>
          <a:stretch/>
        </p:blipFill>
        <p:spPr>
          <a:xfrm>
            <a:off x="3209365" y="2348753"/>
            <a:ext cx="5450542" cy="3854823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6B406E34-155F-4772-8289-84361132E022}"/>
              </a:ext>
            </a:extLst>
          </p:cNvPr>
          <p:cNvSpPr/>
          <p:nvPr/>
        </p:nvSpPr>
        <p:spPr>
          <a:xfrm>
            <a:off x="3209365" y="5002306"/>
            <a:ext cx="1649506" cy="340659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3331C2-A24F-4C90-85BE-4C36DA4CF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25"/>
            <a:ext cx="9144000" cy="245650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E4C3708-D751-4CD5-A1B2-9D2227463B77}"/>
              </a:ext>
            </a:extLst>
          </p:cNvPr>
          <p:cNvCxnSpPr>
            <a:cxnSpLocks/>
          </p:cNvCxnSpPr>
          <p:nvPr/>
        </p:nvCxnSpPr>
        <p:spPr>
          <a:xfrm>
            <a:off x="4428564" y="753035"/>
            <a:ext cx="896471" cy="16942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9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A76F2F-DB8A-49BC-90C1-C8521B114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167"/>
            <a:ext cx="9144000" cy="45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5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7"/>
            <a:ext cx="7886700" cy="586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r>
              <a:rPr lang="cs-CZ" sz="3237" b="1" dirty="0">
                <a:latin typeface="Arial"/>
                <a:ea typeface="Arial"/>
                <a:cs typeface="Arial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3237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operátory, informační zdroje)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jak 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praktické vyhledávání ve vybraných databázích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„prozkoumání“ databází, pomůže Vám to při zpracování rešerše a při budoucím zpracování závěrečných  jiných prací)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zadání praktického úkolu - rešerše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826176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40"/>
          <p:cNvSpPr txBox="1"/>
          <p:nvPr/>
        </p:nvSpPr>
        <p:spPr>
          <a:xfrm>
            <a:off x="950825" y="6013750"/>
            <a:ext cx="7419974" cy="3000000"/>
          </a:xfrm>
          <a:prstGeom prst="rect">
            <a:avLst/>
          </a:prstGeom>
          <a:noFill/>
          <a:ln>
            <a:noFill/>
          </a:ln>
          <a:effectLst>
            <a:outerShdw dist="50800" dir="3000000" algn="ctr" rotWithShape="0">
              <a:schemeClr val="tx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1" i="0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3ab93460_0_33"/>
          <p:cNvSpPr txBox="1"/>
          <p:nvPr/>
        </p:nvSpPr>
        <p:spPr>
          <a:xfrm>
            <a:off x="424349" y="334275"/>
            <a:ext cx="83520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DOAJ -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Directory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Open Access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Journals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613ab93460_0_33"/>
          <p:cNvSpPr txBox="1"/>
          <p:nvPr/>
        </p:nvSpPr>
        <p:spPr>
          <a:xfrm>
            <a:off x="424349" y="1563100"/>
            <a:ext cx="8623495" cy="45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 časopisů s otevřeným přístupem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80000"/>
              </a:lnSpc>
              <a:buSzPts val="2400"/>
              <a:buFont typeface="Arial"/>
              <a:buChar char="❑"/>
            </a:pPr>
            <a:r>
              <a:rPr lang="cs-CZ" sz="2400" dirty="0"/>
              <a:t>Více </a:t>
            </a:r>
            <a:r>
              <a:rPr lang="cs-CZ" sz="2400" dirty="0" err="1"/>
              <a:t>info</a:t>
            </a:r>
            <a:r>
              <a:rPr lang="cs-CZ" sz="2400" dirty="0"/>
              <a:t> o tomto trendu ve vědeckém publikování naleznete na - https://openaccess.cz/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11FAFE-DFF6-4A78-B33A-8AD17B537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" y="3044858"/>
            <a:ext cx="7856220" cy="381314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0AD36CC-20B1-4D11-B9D1-64A8002EF910}"/>
              </a:ext>
            </a:extLst>
          </p:cNvPr>
          <p:cNvSpPr/>
          <p:nvPr/>
        </p:nvSpPr>
        <p:spPr>
          <a:xfrm>
            <a:off x="5618375" y="5674936"/>
            <a:ext cx="810705" cy="462289"/>
          </a:xfrm>
          <a:prstGeom prst="rect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B9279E-94E8-406E-A287-158273E0911B}"/>
              </a:ext>
            </a:extLst>
          </p:cNvPr>
          <p:cNvSpPr txBox="1"/>
          <p:nvPr/>
        </p:nvSpPr>
        <p:spPr>
          <a:xfrm>
            <a:off x="643890" y="6391373"/>
            <a:ext cx="818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Položka </a:t>
            </a:r>
            <a:r>
              <a:rPr lang="cs-CZ" sz="2000" b="1" dirty="0" err="1"/>
              <a:t>Journals</a:t>
            </a:r>
            <a:r>
              <a:rPr lang="cs-CZ" sz="2000" dirty="0"/>
              <a:t> umožňuje filtrování dle vědních oborů </a:t>
            </a:r>
            <a:r>
              <a:rPr lang="cs-CZ" sz="2000" b="1" dirty="0"/>
              <a:t>(</a:t>
            </a:r>
            <a:r>
              <a:rPr lang="cs-CZ" sz="2000" b="1" dirty="0" err="1"/>
              <a:t>Subjects</a:t>
            </a:r>
            <a:r>
              <a:rPr lang="cs-CZ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518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13ab93460_0_33"/>
          <p:cNvSpPr txBox="1"/>
          <p:nvPr/>
        </p:nvSpPr>
        <p:spPr>
          <a:xfrm>
            <a:off x="424349" y="334275"/>
            <a:ext cx="83520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Web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Science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613ab93460_0_33"/>
          <p:cNvSpPr txBox="1"/>
          <p:nvPr/>
        </p:nvSpPr>
        <p:spPr>
          <a:xfrm>
            <a:off x="424349" y="1563100"/>
            <a:ext cx="8623495" cy="45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Citační a abstraktová databáze, ve které si můžete rovněž dohledávat literaturu, k plným textům je zapotřebí se následně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prolinkovat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jiných zdrojů</a:t>
            </a:r>
          </a:p>
          <a:p>
            <a: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lnSpc>
                <a:spcPct val="80000"/>
              </a:lnSpc>
              <a:buSzPts val="2400"/>
              <a:buFont typeface="Arial"/>
              <a:buChar char="❑"/>
            </a:pPr>
            <a:r>
              <a:rPr lang="cs-CZ" sz="2800" dirty="0"/>
              <a:t>V horním menu naleznete položku </a:t>
            </a:r>
            <a:r>
              <a:rPr lang="cs-CZ" sz="2800" b="1" dirty="0" err="1"/>
              <a:t>Journals</a:t>
            </a:r>
            <a:r>
              <a:rPr lang="cs-CZ" sz="2800" b="1" dirty="0"/>
              <a:t> </a:t>
            </a:r>
            <a:r>
              <a:rPr lang="cs-CZ" sz="2800" b="1" dirty="0" err="1"/>
              <a:t>Citation</a:t>
            </a:r>
            <a:r>
              <a:rPr lang="cs-CZ" sz="2800" b="1" dirty="0"/>
              <a:t> </a:t>
            </a:r>
            <a:r>
              <a:rPr lang="cs-CZ" sz="2800" b="1" dirty="0" err="1"/>
              <a:t>Reports</a:t>
            </a:r>
            <a:r>
              <a:rPr lang="cs-CZ" sz="2800" dirty="0"/>
              <a:t> – ta vám mj. umožňuje dostat se k seznamu </a:t>
            </a:r>
            <a:r>
              <a:rPr lang="cs-CZ" sz="2800" b="1" dirty="0"/>
              <a:t>oborových impaktovaných časopisů </a:t>
            </a:r>
            <a:r>
              <a:rPr lang="cs-CZ" sz="2800" dirty="0"/>
              <a:t>(ukázka viz další </a:t>
            </a:r>
            <a:r>
              <a:rPr lang="cs-CZ" sz="2800" dirty="0" err="1"/>
              <a:t>slide</a:t>
            </a:r>
            <a:r>
              <a:rPr lang="cs-CZ" sz="2800" dirty="0"/>
              <a:t>). Více o impakt faktoru se můžete dočíst např. </a:t>
            </a:r>
            <a:r>
              <a:rPr lang="cs-CZ" sz="2800" dirty="0">
                <a:hlinkClick r:id="rId3"/>
              </a:rPr>
              <a:t>zde</a:t>
            </a:r>
            <a:endParaRPr lang="cs-CZ" sz="2800" dirty="0"/>
          </a:p>
          <a:p>
            <a:pPr lvl="0">
              <a:lnSpc>
                <a:spcPct val="80000"/>
              </a:lnSpc>
              <a:buSzPts val="2400"/>
            </a:pPr>
            <a:endParaRPr lang="cs-CZ" sz="2800" dirty="0"/>
          </a:p>
          <a:p>
            <a:pPr marL="342900" lvl="0" indent="-342900">
              <a:lnSpc>
                <a:spcPct val="80000"/>
              </a:lnSpc>
              <a:buSzPts val="2400"/>
              <a:buFont typeface="Arial"/>
              <a:buChar char="❑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závěrem, jedná se o témata, kterým se běžn</a:t>
            </a:r>
            <a:r>
              <a:rPr lang="cs-CZ" sz="2800" b="1" dirty="0"/>
              <a:t>ě věnuji až se studenty vyšších ročníků, ale vkládám pro zájemce </a:t>
            </a:r>
            <a:r>
              <a:rPr lang="cs-CZ" sz="2800" b="1" dirty="0">
                <a:sym typeface="Wingdings" panose="05000000000000000000" pitchFamily="2" charset="2"/>
              </a:rPr>
              <a:t>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86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7A17C9C-F6F6-4D37-B44B-3394D61DE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7528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461826B-E2B2-4DFF-8C2E-4AE14B57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40" y="5349240"/>
            <a:ext cx="718566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60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606e0347b6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606e0347b6_0_2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4. Boolovský model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613ab93460_0_60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součin, průnik - operátor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součet, sjednocení - operátor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Logická negace - operátor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endParaRPr sz="296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Krácení termínů </a:t>
            </a: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(truncation)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prostřednictvím </a:t>
            </a:r>
            <a:r>
              <a:rPr lang="cs-CZ" sz="296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fráze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Strategie Boolovského modelu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613ab93460_0_66"/>
          <p:cNvSpPr txBox="1"/>
          <p:nvPr/>
        </p:nvSpPr>
        <p:spPr>
          <a:xfrm>
            <a:off x="503275" y="1703902"/>
            <a:ext cx="8545175" cy="359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nejrozšířenější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613ab93460_0_66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60" y="4463407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4315" y="3536217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7054" y="4463412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613ab93460_0_66"/>
          <p:cNvSpPr txBox="1"/>
          <p:nvPr/>
        </p:nvSpPr>
        <p:spPr>
          <a:xfrm>
            <a:off x="3207434" y="6344528"/>
            <a:ext cx="5745619" cy="28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613ab93460_0_71"/>
          <p:cNvSpPr txBox="1"/>
          <p:nvPr/>
        </p:nvSpPr>
        <p:spPr>
          <a:xfrm>
            <a:off x="424350" y="1545025"/>
            <a:ext cx="82572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součin, průnik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Vyhledání jen těch dokumentů, ve kterých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vyskytují obě klíčová slova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zužuje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průnik množin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613ab93460_0_71"/>
          <p:cNvSpPr txBox="1"/>
          <p:nvPr/>
        </p:nvSpPr>
        <p:spPr>
          <a:xfrm>
            <a:off x="586850" y="4740812"/>
            <a:ext cx="3112953" cy="1126178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b="1" dirty="0">
                <a:solidFill>
                  <a:srgbClr val="0000DC"/>
                </a:solidFill>
              </a:rPr>
              <a:t>př. diplomacie AND Československo</a:t>
            </a: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21" name="Google Shape;221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6850" y="4139791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613ab93460_0_71"/>
          <p:cNvSpPr txBox="1"/>
          <p:nvPr/>
        </p:nvSpPr>
        <p:spPr>
          <a:xfrm>
            <a:off x="4308053" y="5983590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dirty="0"/>
              <a:t>diplomacie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613ab93460_0_71"/>
          <p:cNvSpPr txBox="1"/>
          <p:nvPr/>
        </p:nvSpPr>
        <p:spPr>
          <a:xfrm>
            <a:off x="6169050" y="5983590"/>
            <a:ext cx="251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400" dirty="0"/>
              <a:t>Československo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613ab93460_0_77"/>
          <p:cNvSpPr txBox="1"/>
          <p:nvPr/>
        </p:nvSpPr>
        <p:spPr>
          <a:xfrm>
            <a:off x="424350" y="1545025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součet, sjednocení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Vyhledání dokumentů, které obsahují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alespoň jeden ze zadaných výrazů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rozšiřuje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sjednocení množin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613ab93460_0_77"/>
          <p:cNvSpPr txBox="1"/>
          <p:nvPr/>
        </p:nvSpPr>
        <p:spPr>
          <a:xfrm>
            <a:off x="638249" y="4890025"/>
            <a:ext cx="3680533" cy="751452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cs-CZ" sz="2300" b="1" dirty="0">
                <a:solidFill>
                  <a:srgbClr val="0000DC"/>
                </a:solidFill>
              </a:rPr>
              <a:t>př. Barma OR </a:t>
            </a:r>
            <a:r>
              <a:rPr lang="cs-CZ" sz="2300" b="1" dirty="0" err="1">
                <a:solidFill>
                  <a:srgbClr val="0000DC"/>
                </a:solidFill>
              </a:rPr>
              <a:t>Myanma</a:t>
            </a:r>
            <a:r>
              <a:rPr lang="cs-CZ" sz="2300" b="1" dirty="0">
                <a:solidFill>
                  <a:srgbClr val="0000DC"/>
                </a:solidFill>
              </a:rPr>
              <a:t>?</a:t>
            </a:r>
            <a:endParaRPr sz="23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32" name="Google Shape;232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948" y="4205430"/>
            <a:ext cx="2879725" cy="143604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613ab93460_0_77"/>
          <p:cNvSpPr txBox="1"/>
          <p:nvPr/>
        </p:nvSpPr>
        <p:spPr>
          <a:xfrm>
            <a:off x="5014728" y="5625616"/>
            <a:ext cx="1133100" cy="751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Barma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613ab93460_0_77"/>
          <p:cNvSpPr txBox="1"/>
          <p:nvPr/>
        </p:nvSpPr>
        <p:spPr>
          <a:xfrm>
            <a:off x="6461672" y="5964701"/>
            <a:ext cx="2044078" cy="267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400"/>
            </a:pPr>
            <a:r>
              <a:rPr lang="cs-CZ" sz="2400" dirty="0" err="1">
                <a:solidFill>
                  <a:schemeClr val="tx1"/>
                </a:solidFill>
              </a:rPr>
              <a:t>Myanma</a:t>
            </a:r>
            <a:r>
              <a:rPr lang="cs-CZ" sz="2400" dirty="0">
                <a:solidFill>
                  <a:schemeClr val="tx1"/>
                </a:solidFill>
              </a:rPr>
              <a:t>?</a:t>
            </a:r>
            <a:endParaRPr sz="18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41b513c6b4_0_3"/>
          <p:cNvSpPr txBox="1"/>
          <p:nvPr/>
        </p:nvSpPr>
        <p:spPr>
          <a:xfrm>
            <a:off x="424350" y="1545025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Logická negace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Vyloučí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záznamy o dokumentech,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obsahují označené klíčové slovo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Záleží na pořadí klíčových slov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lang="cs-CZ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zužuje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41b513c6b4_0_3"/>
          <p:cNvSpPr txBox="1"/>
          <p:nvPr/>
        </p:nvSpPr>
        <p:spPr>
          <a:xfrm>
            <a:off x="755576" y="4725144"/>
            <a:ext cx="3168352" cy="944136"/>
          </a:xfrm>
          <a:prstGeom prst="rect">
            <a:avLst/>
          </a:prstGeom>
          <a:noFill/>
          <a:ln w="28575" cap="flat" cmpd="sng">
            <a:solidFill>
              <a:srgbClr val="33CCC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cs-CZ" sz="2400" i="0" u="none" strike="noStrike" cap="none" dirty="0">
                <a:solidFill>
                  <a:srgbClr val="000000"/>
                </a:solidFill>
              </a:rPr>
              <a:t> </a:t>
            </a:r>
            <a:r>
              <a:rPr lang="cs-CZ" sz="2400" b="1" dirty="0">
                <a:solidFill>
                  <a:srgbClr val="0000DC"/>
                </a:solidFill>
              </a:rPr>
              <a:t>př. diplomaté NOT "vědečtí diplomaté"</a:t>
            </a:r>
            <a:endParaRPr sz="2400" b="1" dirty="0">
              <a:solidFill>
                <a:srgbClr val="0000D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43" name="Google Shape;243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4" y="4205812"/>
            <a:ext cx="316835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41b513c6b4_0_3"/>
          <p:cNvSpPr txBox="1"/>
          <p:nvPr/>
        </p:nvSpPr>
        <p:spPr>
          <a:xfrm>
            <a:off x="4465050" y="5653006"/>
            <a:ext cx="2232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diplomaté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41b513c6b4_0_3"/>
          <p:cNvSpPr txBox="1"/>
          <p:nvPr/>
        </p:nvSpPr>
        <p:spPr>
          <a:xfrm>
            <a:off x="6196614" y="5653006"/>
            <a:ext cx="294738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700"/>
            </a:pPr>
            <a:r>
              <a:rPr lang="cs-CZ" sz="2400" dirty="0">
                <a:solidFill>
                  <a:schemeClr val="tx1"/>
                </a:solidFill>
              </a:rPr>
              <a:t>"</a:t>
            </a:r>
            <a:r>
              <a:rPr lang="cs-CZ" sz="2400" dirty="0"/>
              <a:t>vědečtí diplomaté</a:t>
            </a:r>
            <a:r>
              <a:rPr lang="cs-CZ" sz="2400" dirty="0">
                <a:solidFill>
                  <a:schemeClr val="tx1"/>
                </a:solidFill>
              </a:rPr>
              <a:t>"</a:t>
            </a:r>
            <a:endParaRPr sz="240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60a5cf5ecd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60a5cf5ecd_0_140"/>
          <p:cNvSpPr txBox="1"/>
          <p:nvPr/>
        </p:nvSpPr>
        <p:spPr>
          <a:xfrm>
            <a:off x="691651" y="2062165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cs-CZ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Vyhledávání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Krácení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41b513c6b4_0_9"/>
          <p:cNvSpPr txBox="1"/>
          <p:nvPr/>
        </p:nvSpPr>
        <p:spPr>
          <a:xfrm>
            <a:off x="424350" y="1660435"/>
            <a:ext cx="8410161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Hledaný termín je zkrácen na kořen slova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Systém dohledá všechny možné tvary podle tohoto 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dirty="0"/>
              <a:t>   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kořenu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Přípony nebo koncovky jsou nahrazeny zástupným 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dirty="0"/>
              <a:t>   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znakem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Výsledek vyhledávání se rozšiřuje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Pozn. vyhledávací nástroje mohou využívat různé 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400" dirty="0"/>
              <a:t>    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symboly</a:t>
            </a:r>
          </a:p>
          <a:p>
            <a:pPr marL="419100" marR="0" lvl="1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7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700" b="1" i="1" dirty="0" err="1">
                <a:solidFill>
                  <a:schemeClr val="dk1"/>
                </a:solidFill>
              </a:rPr>
              <a:t>předsed</a:t>
            </a:r>
            <a:r>
              <a:rPr lang="cs-CZ" sz="2700" b="1" i="1" dirty="0">
                <a:solidFill>
                  <a:schemeClr val="dk1"/>
                </a:solidFill>
              </a:rPr>
              <a:t>* - vyhledá předseda, předsedající, předsednictví atd.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Vyhledávání prostřednictvím fráze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613ab93460_0_83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Slovní spojení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Všechny slova se musí vyskytovat v přesném pořadí a uvedeném tvaru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Nejčastěji se využívají uvozovky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vyhledávání se zužuje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 "</a:t>
            </a:r>
            <a:r>
              <a:rPr lang="cs-CZ" sz="2400" b="1" i="1" dirty="0"/>
              <a:t>mezinárodní vztahy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1e93fb437_0_39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61e93fb437_0_3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Příklady</a:t>
            </a:r>
            <a:endParaRPr sz="40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363" name="Google Shape;363;g61e93fb437_0_39"/>
          <p:cNvSpPr txBox="1"/>
          <p:nvPr/>
        </p:nvSpPr>
        <p:spPr>
          <a:xfrm>
            <a:off x="424350" y="1775534"/>
            <a:ext cx="8145492" cy="368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Clinton AND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Složitý dotaz s využitím booleovských operátorů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Clinton AND "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presidential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AND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Trump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Clinton) AND "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presidential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AND </a:t>
            </a:r>
            <a:r>
              <a:rPr lang="cs-CZ" sz="2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</a:t>
            </a:r>
            <a:endParaRPr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613ab93460_0_91"/>
          <p:cNvSpPr txBox="1"/>
          <p:nvPr/>
        </p:nvSpPr>
        <p:spPr>
          <a:xfrm>
            <a:off x="628650" y="251012"/>
            <a:ext cx="7886700" cy="483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41b513c6b4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Technika vyhledávání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41b513c6b4_0_15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41b513c6b4_0_2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41b513c6b4_0_29"/>
          <p:cNvSpPr txBox="1"/>
          <p:nvPr/>
        </p:nvSpPr>
        <p:spPr>
          <a:xfrm>
            <a:off x="424350" y="2117325"/>
            <a:ext cx="8456551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málo výsledků vyhledávání: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41b513c6b4_0_35"/>
          <p:cNvSpPr txBox="1"/>
          <p:nvPr/>
        </p:nvSpPr>
        <p:spPr>
          <a:xfrm>
            <a:off x="424350" y="2117325"/>
            <a:ext cx="836795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1b513c6b4_0_41"/>
          <p:cNvSpPr txBox="1"/>
          <p:nvPr/>
        </p:nvSpPr>
        <p:spPr>
          <a:xfrm>
            <a:off x="267286" y="640900"/>
            <a:ext cx="867976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38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mnoho výsledků vyhledávání:</a:t>
            </a:r>
            <a:endParaRPr sz="3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41b513c6b4_0_41"/>
          <p:cNvSpPr txBox="1"/>
          <p:nvPr/>
        </p:nvSpPr>
        <p:spPr>
          <a:xfrm>
            <a:off x="414475" y="1554875"/>
            <a:ext cx="8532578" cy="388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Zužte dotaz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konkretizujte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lépe definujte klíčová slova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zaměřte se pouze na nějakou oblast apod.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Přidejte omezení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např. jenom slova v názvu, konkrétní země, typ dokumentu apod.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60a5cf5ecd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Výzkumná otázka a klíčová slova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Výběr zdrojů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  <a:tabLst/>
              <a:defRPr/>
            </a:pPr>
            <a:r>
              <a:rPr kumimoji="0" lang="cs-CZ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Další operace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09c77370a_1_134"/>
          <p:cNvSpPr txBox="1"/>
          <p:nvPr/>
        </p:nvSpPr>
        <p:spPr>
          <a:xfrm>
            <a:off x="263101" y="571825"/>
            <a:ext cx="868395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cs-CZ" sz="38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Hodnocení vyhledaných záznamů:</a:t>
            </a:r>
            <a:endParaRPr sz="3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609c77370a_1_134"/>
          <p:cNvSpPr txBox="1"/>
          <p:nvPr/>
        </p:nvSpPr>
        <p:spPr>
          <a:xfrm>
            <a:off x="263100" y="1599263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relevance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609c77370a_1_150"/>
          <p:cNvSpPr txBox="1"/>
          <p:nvPr/>
        </p:nvSpPr>
        <p:spPr>
          <a:xfrm>
            <a:off x="414475" y="571825"/>
            <a:ext cx="901245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609c77370a_1_150"/>
          <p:cNvSpPr txBox="1"/>
          <p:nvPr/>
        </p:nvSpPr>
        <p:spPr>
          <a:xfrm>
            <a:off x="414475" y="1554875"/>
            <a:ext cx="858884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tisk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uložení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export do citačního </a:t>
            </a:r>
            <a:r>
              <a:rPr lang="cs-CZ" sz="3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manageru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(např.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EndNote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Web,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Zotero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,</a:t>
            </a:r>
            <a:r>
              <a:rPr lang="cs-CZ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Citace.com, </a:t>
            </a:r>
            <a:r>
              <a:rPr lang="cs-CZ" sz="3000" u="sng" dirty="0" err="1">
                <a:solidFill>
                  <a:srgbClr val="0000FF"/>
                </a:solidFill>
                <a:hlinkClick r:id="rId6"/>
              </a:rPr>
              <a:t>Mendeley</a:t>
            </a:r>
            <a:r>
              <a:rPr lang="cs-CZ" sz="30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613ab93460_0_104"/>
          <p:cNvSpPr txBox="1"/>
          <p:nvPr/>
        </p:nvSpPr>
        <p:spPr>
          <a:xfrm>
            <a:off x="836400" y="2508144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Praktické vyhledávání  v databázích</a:t>
            </a:r>
            <a:endParaRPr sz="531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68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8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Praktické vyhledávání v databázích</a:t>
            </a: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BD69-9E1D-4B9E-991F-8428A3C4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Doporučené databáze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ABF860-5ACB-430A-900B-17C6B4840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dirty="0"/>
              <a:t> </a:t>
            </a:r>
            <a:r>
              <a:rPr lang="en-US" b="1" u="sng" dirty="0">
                <a:solidFill>
                  <a:srgbClr val="0000FF"/>
                </a:solidFill>
                <a:hlinkClick r:id="rId2"/>
              </a:rPr>
              <a:t>Sage Journals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b="1" u="sng" dirty="0" err="1">
                <a:solidFill>
                  <a:srgbClr val="0000FF"/>
                </a:solidFill>
                <a:hlinkClick r:id="rId3"/>
              </a:rPr>
              <a:t>Taylor&amp;Francis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Reviews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(do </a:t>
            </a:r>
            <a:r>
              <a:rPr lang="en-US" b="1" u="sng" dirty="0" err="1">
                <a:solidFill>
                  <a:schemeClr val="accent1">
                    <a:lumMod val="75000"/>
                  </a:schemeClr>
                </a:solidFill>
              </a:rPr>
              <a:t>roku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2018)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61"/>
              </a:spcBef>
              <a:buSzPts val="2805"/>
              <a:buChar char="❑"/>
            </a:pPr>
            <a:r>
              <a:rPr lang="en-US" b="1" u="sng" dirty="0">
                <a:solidFill>
                  <a:srgbClr val="0000FF"/>
                </a:solidFill>
                <a:hlinkClick r:id="rId5"/>
              </a:rPr>
              <a:t>Wiley Online Library</a:t>
            </a:r>
            <a:endParaRPr lang="en-US" b="1" dirty="0"/>
          </a:p>
          <a:p>
            <a:pPr marL="0" lvl="0" indent="0">
              <a:lnSpc>
                <a:spcPct val="80000"/>
              </a:lnSpc>
              <a:spcBef>
                <a:spcPts val="561"/>
              </a:spcBef>
              <a:buSzPts val="2805"/>
              <a:buNone/>
            </a:pPr>
            <a:endParaRPr lang="en-US" b="1" dirty="0"/>
          </a:p>
          <a:p>
            <a:pPr lvl="0" indent="-457200">
              <a:lnSpc>
                <a:spcPct val="80000"/>
              </a:lnSpc>
              <a:spcBef>
                <a:spcPts val="528"/>
              </a:spcBef>
              <a:buSzPts val="2640"/>
              <a:buChar char="❑"/>
            </a:pPr>
            <a:r>
              <a:rPr lang="en-US" sz="2400" b="1" u="sng" dirty="0">
                <a:solidFill>
                  <a:srgbClr val="0000FF"/>
                </a:solidFill>
                <a:hlinkClick r:id="rId6"/>
              </a:rPr>
              <a:t>ProQuest Central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94745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4D5E7-DA08-4CD9-B136-B962F908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093"/>
            <a:ext cx="7886700" cy="812224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lt1"/>
              </a:buClr>
              <a:buSzPts val="5310"/>
            </a:pPr>
            <a:r>
              <a:rPr 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Sage</a:t>
            </a:r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sz="4000" b="1" dirty="0" err="1">
                <a:solidFill>
                  <a:srgbClr val="0000FF"/>
                </a:solidFill>
                <a:latin typeface="Arial"/>
                <a:cs typeface="Arial"/>
              </a:rPr>
              <a:t>Journals</a:t>
            </a:r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049F25-3AA2-438F-BB30-94594AA5B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16" t="14502" r="5693" b="5048"/>
          <a:stretch/>
        </p:blipFill>
        <p:spPr>
          <a:xfrm>
            <a:off x="154746" y="2060117"/>
            <a:ext cx="8937026" cy="474324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214313-A190-4ECC-83FA-ACD2404A71F7}"/>
              </a:ext>
            </a:extLst>
          </p:cNvPr>
          <p:cNvSpPr txBox="1"/>
          <p:nvPr/>
        </p:nvSpPr>
        <p:spPr>
          <a:xfrm>
            <a:off x="628650" y="5972368"/>
            <a:ext cx="29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C0000"/>
                </a:solidFill>
              </a:rPr>
              <a:t>Prohlížení časopisů podle oborů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54D136AF-BEB8-4EE5-9255-99CD54403330}"/>
              </a:ext>
            </a:extLst>
          </p:cNvPr>
          <p:cNvCxnSpPr>
            <a:cxnSpLocks/>
          </p:cNvCxnSpPr>
          <p:nvPr/>
        </p:nvCxnSpPr>
        <p:spPr>
          <a:xfrm flipH="1">
            <a:off x="5078437" y="5200677"/>
            <a:ext cx="196288" cy="0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E05D769-0691-43B8-A295-C8CF5B3C045B}"/>
              </a:ext>
            </a:extLst>
          </p:cNvPr>
          <p:cNvSpPr txBox="1"/>
          <p:nvPr/>
        </p:nvSpPr>
        <p:spPr>
          <a:xfrm>
            <a:off x="3488786" y="1475342"/>
            <a:ext cx="317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Vyhledávání dle KS, názvu, autora… 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9E79516-D84A-45C9-A0C2-A3CBE4FE541A}"/>
              </a:ext>
            </a:extLst>
          </p:cNvPr>
          <p:cNvCxnSpPr>
            <a:cxnSpLocks/>
          </p:cNvCxnSpPr>
          <p:nvPr/>
        </p:nvCxnSpPr>
        <p:spPr>
          <a:xfrm>
            <a:off x="4103370" y="2023048"/>
            <a:ext cx="131005" cy="649814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E77EDF-C46D-40F9-8C51-1B948516B9FB}"/>
              </a:ext>
            </a:extLst>
          </p:cNvPr>
          <p:cNvSpPr txBox="1"/>
          <p:nvPr/>
        </p:nvSpPr>
        <p:spPr>
          <a:xfrm>
            <a:off x="5950634" y="5972368"/>
            <a:ext cx="205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Abecední prohlížení časopisů dle názvu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7C88E9E-3C22-45BA-B353-30530E4FB5A0}"/>
              </a:ext>
            </a:extLst>
          </p:cNvPr>
          <p:cNvCxnSpPr>
            <a:cxnSpLocks/>
          </p:cNvCxnSpPr>
          <p:nvPr/>
        </p:nvCxnSpPr>
        <p:spPr>
          <a:xfrm flipV="1">
            <a:off x="6309360" y="4969149"/>
            <a:ext cx="668215" cy="1003219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67D82D9E-92B1-4182-B8DB-3B3F640BE83C}"/>
              </a:ext>
            </a:extLst>
          </p:cNvPr>
          <p:cNvSpPr txBox="1"/>
          <p:nvPr/>
        </p:nvSpPr>
        <p:spPr>
          <a:xfrm>
            <a:off x="6457071" y="604911"/>
            <a:ext cx="2058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C0000"/>
                </a:solidFill>
              </a:rPr>
              <a:t>Možnost vytvoření si vlastního účtu s dalšími funkcemi (favorite </a:t>
            </a:r>
            <a:r>
              <a:rPr lang="cs-CZ" b="1" dirty="0" err="1">
                <a:solidFill>
                  <a:srgbClr val="CC0000"/>
                </a:solidFill>
              </a:rPr>
              <a:t>journals</a:t>
            </a:r>
            <a:r>
              <a:rPr lang="cs-CZ" b="1" dirty="0">
                <a:solidFill>
                  <a:srgbClr val="CC0000"/>
                </a:solidFill>
              </a:rPr>
              <a:t>, </a:t>
            </a:r>
            <a:r>
              <a:rPr lang="cs-CZ" b="1" dirty="0" err="1">
                <a:solidFill>
                  <a:srgbClr val="CC0000"/>
                </a:solidFill>
              </a:rPr>
              <a:t>alerts</a:t>
            </a:r>
            <a:r>
              <a:rPr lang="cs-CZ" b="1" dirty="0">
                <a:solidFill>
                  <a:srgbClr val="CC0000"/>
                </a:solidFill>
              </a:rPr>
              <a:t>)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157C326-9805-4286-997C-E15EA6BE1805}"/>
              </a:ext>
            </a:extLst>
          </p:cNvPr>
          <p:cNvCxnSpPr/>
          <p:nvPr/>
        </p:nvCxnSpPr>
        <p:spPr>
          <a:xfrm flipH="1">
            <a:off x="5950634" y="1813895"/>
            <a:ext cx="717452" cy="304592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32F4F30F-E7F2-4290-97F1-C2C6301B0905}"/>
              </a:ext>
            </a:extLst>
          </p:cNvPr>
          <p:cNvCxnSpPr>
            <a:cxnSpLocks/>
          </p:cNvCxnSpPr>
          <p:nvPr/>
        </p:nvCxnSpPr>
        <p:spPr>
          <a:xfrm flipV="1">
            <a:off x="3193367" y="6264755"/>
            <a:ext cx="2081358" cy="3"/>
          </a:xfrm>
          <a:prstGeom prst="line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6B5F798-3D49-43B1-8DA7-8140478F321F}"/>
              </a:ext>
            </a:extLst>
          </p:cNvPr>
          <p:cNvCxnSpPr>
            <a:cxnSpLocks/>
          </p:cNvCxnSpPr>
          <p:nvPr/>
        </p:nvCxnSpPr>
        <p:spPr>
          <a:xfrm flipV="1">
            <a:off x="5274725" y="5200677"/>
            <a:ext cx="0" cy="1064078"/>
          </a:xfrm>
          <a:prstGeom prst="line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0412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9994956-E300-499E-AF6C-B7A7FB089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" t="15132" r="3999" b="5908"/>
          <a:stretch/>
        </p:blipFill>
        <p:spPr>
          <a:xfrm>
            <a:off x="274320" y="1737359"/>
            <a:ext cx="8595360" cy="4740813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B2B7D0-7ACF-4F3C-9D10-39C79F15C8A4}"/>
              </a:ext>
            </a:extLst>
          </p:cNvPr>
          <p:cNvSpPr txBox="1"/>
          <p:nvPr/>
        </p:nvSpPr>
        <p:spPr>
          <a:xfrm>
            <a:off x="274320" y="450166"/>
            <a:ext cx="8208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Prohlížení časopisů dle oboru</a:t>
            </a:r>
          </a:p>
          <a:p>
            <a:pPr algn="ctr"/>
            <a:r>
              <a:rPr lang="cs-CZ" sz="2400" b="1" dirty="0">
                <a:solidFill>
                  <a:srgbClr val="CC0000"/>
                </a:solidFill>
              </a:rPr>
              <a:t>- </a:t>
            </a:r>
            <a:r>
              <a:rPr lang="cs-CZ" sz="1800" b="1" dirty="0">
                <a:solidFill>
                  <a:srgbClr val="CC0000"/>
                </a:solidFill>
              </a:rPr>
              <a:t>výběr oboru a dále pak názvu odborného časopisu a zobrazení konkrétního titulu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AEFFC03-1D60-4021-8E15-5DC68DD9CAEB}"/>
              </a:ext>
            </a:extLst>
          </p:cNvPr>
          <p:cNvCxnSpPr>
            <a:cxnSpLocks/>
          </p:cNvCxnSpPr>
          <p:nvPr/>
        </p:nvCxnSpPr>
        <p:spPr>
          <a:xfrm>
            <a:off x="2919043" y="3655842"/>
            <a:ext cx="907368" cy="40530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C5C1FD0-0530-4C3F-8D8A-6011DB7EA1FB}"/>
              </a:ext>
            </a:extLst>
          </p:cNvPr>
          <p:cNvCxnSpPr/>
          <p:nvPr/>
        </p:nvCxnSpPr>
        <p:spPr>
          <a:xfrm>
            <a:off x="5092505" y="942535"/>
            <a:ext cx="0" cy="2672862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16405917-1300-43FF-86B6-4064FA683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9" t="45082" r="46770" b="14203"/>
          <a:stretch/>
        </p:blipFill>
        <p:spPr>
          <a:xfrm>
            <a:off x="4107767" y="4480560"/>
            <a:ext cx="4206237" cy="1927274"/>
          </a:xfrm>
          <a:prstGeom prst="rect">
            <a:avLst/>
          </a:prstGeom>
          <a:ln>
            <a:solidFill>
              <a:srgbClr val="CC0000"/>
            </a:solidFill>
            <a:prstDash val="sysDash"/>
          </a:ln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805D4EE1-01C2-445A-B841-66C17BCB57FD}"/>
              </a:ext>
            </a:extLst>
          </p:cNvPr>
          <p:cNvSpPr/>
          <p:nvPr/>
        </p:nvSpPr>
        <p:spPr>
          <a:xfrm>
            <a:off x="4691921" y="5190979"/>
            <a:ext cx="1918741" cy="400351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C629D2E-2C7D-408F-A143-B87009D61758}"/>
              </a:ext>
            </a:extLst>
          </p:cNvPr>
          <p:cNvSpPr/>
          <p:nvPr/>
        </p:nvSpPr>
        <p:spPr>
          <a:xfrm>
            <a:off x="661182" y="3429000"/>
            <a:ext cx="2236759" cy="618979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BB142F7-B909-4054-8195-368D4E2F89F4}"/>
              </a:ext>
            </a:extLst>
          </p:cNvPr>
          <p:cNvSpPr/>
          <p:nvPr/>
        </p:nvSpPr>
        <p:spPr>
          <a:xfrm>
            <a:off x="2725270" y="4047979"/>
            <a:ext cx="322729" cy="432581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121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F4232E2-A623-42B3-BB9F-AD00ABBD9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3" t="18600" r="8615" b="9981"/>
          <a:stretch/>
        </p:blipFill>
        <p:spPr>
          <a:xfrm>
            <a:off x="247942" y="936382"/>
            <a:ext cx="7835705" cy="3599092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B7741049-B2F3-423A-8871-103A90A1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1877"/>
            <a:ext cx="7886700" cy="796302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CC0000"/>
                </a:solidFill>
              </a:rPr>
              <a:t>Zobrazení konkrétního titulu časopisu</a:t>
            </a:r>
            <a:br>
              <a:rPr lang="cs-CZ" sz="2800" b="1" dirty="0">
                <a:solidFill>
                  <a:srgbClr val="CC0000"/>
                </a:solidFill>
              </a:rPr>
            </a:br>
            <a:r>
              <a:rPr lang="cs-CZ" sz="2800" b="1" dirty="0">
                <a:solidFill>
                  <a:srgbClr val="CC0000"/>
                </a:solidFill>
              </a:rPr>
              <a:t>- </a:t>
            </a:r>
            <a:r>
              <a:rPr lang="cs-CZ" sz="2000" b="1" dirty="0">
                <a:solidFill>
                  <a:srgbClr val="CC0000"/>
                </a:solidFill>
              </a:rPr>
              <a:t>informace o odborném časopisu, archiv jednotlivých roků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A9CE4A6-407B-48AB-B125-2116C0543F6A}"/>
              </a:ext>
            </a:extLst>
          </p:cNvPr>
          <p:cNvSpPr/>
          <p:nvPr/>
        </p:nvSpPr>
        <p:spPr>
          <a:xfrm>
            <a:off x="2138289" y="2109276"/>
            <a:ext cx="1659988" cy="337624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BD88BFE-006D-4595-B551-2A2005A413F4}"/>
              </a:ext>
            </a:extLst>
          </p:cNvPr>
          <p:cNvSpPr/>
          <p:nvPr/>
        </p:nvSpPr>
        <p:spPr>
          <a:xfrm>
            <a:off x="5880295" y="3291840"/>
            <a:ext cx="1814733" cy="422031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1B7BB08-044C-46EC-88BE-D8BC2C203842}"/>
              </a:ext>
            </a:extLst>
          </p:cNvPr>
          <p:cNvSpPr txBox="1"/>
          <p:nvPr/>
        </p:nvSpPr>
        <p:spPr>
          <a:xfrm>
            <a:off x="5838095" y="4423055"/>
            <a:ext cx="2785403" cy="523220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C0000"/>
                </a:solidFill>
              </a:rPr>
              <a:t>Archiv jednotlivých roků časopisu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7A914BD-B94C-48E1-85E2-737E9B348672}"/>
              </a:ext>
            </a:extLst>
          </p:cNvPr>
          <p:cNvCxnSpPr>
            <a:cxnSpLocks/>
          </p:cNvCxnSpPr>
          <p:nvPr/>
        </p:nvCxnSpPr>
        <p:spPr>
          <a:xfrm flipH="1" flipV="1">
            <a:off x="7695027" y="3552153"/>
            <a:ext cx="647115" cy="870902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D230D1A0-CC90-4D58-AA67-569B8045C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" t="24589" r="58461" b="5689"/>
          <a:stretch/>
        </p:blipFill>
        <p:spPr>
          <a:xfrm>
            <a:off x="6141901" y="5061562"/>
            <a:ext cx="1747437" cy="1609823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C1F1E0C-F34E-4CF3-9DB9-8B88E3855C3D}"/>
              </a:ext>
            </a:extLst>
          </p:cNvPr>
          <p:cNvCxnSpPr>
            <a:cxnSpLocks/>
          </p:cNvCxnSpPr>
          <p:nvPr/>
        </p:nvCxnSpPr>
        <p:spPr>
          <a:xfrm flipH="1">
            <a:off x="7494494" y="4946275"/>
            <a:ext cx="1020856" cy="975343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>
            <a:extLst>
              <a:ext uri="{FF2B5EF4-FFF2-40B4-BE49-F238E27FC236}">
                <a16:creationId xmlns:a16="http://schemas.microsoft.com/office/drawing/2014/main" id="{FEB189F6-15E0-4E8D-9419-CBB7CB264B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2" t="28581" r="6875" b="6424"/>
          <a:stretch/>
        </p:blipFill>
        <p:spPr>
          <a:xfrm>
            <a:off x="369959" y="4411101"/>
            <a:ext cx="4594417" cy="2081772"/>
          </a:xfrm>
          <a:prstGeom prst="rect">
            <a:avLst/>
          </a:prstGeom>
        </p:spPr>
      </p:pic>
      <p:cxnSp>
        <p:nvCxnSpPr>
          <p:cNvPr id="26" name="Spojnice: pravoúhlá 25">
            <a:extLst>
              <a:ext uri="{FF2B5EF4-FFF2-40B4-BE49-F238E27FC236}">
                <a16:creationId xmlns:a16="http://schemas.microsoft.com/office/drawing/2014/main" id="{431797C9-A10F-4172-AA09-7E930768A87B}"/>
              </a:ext>
            </a:extLst>
          </p:cNvPr>
          <p:cNvCxnSpPr/>
          <p:nvPr/>
        </p:nvCxnSpPr>
        <p:spPr>
          <a:xfrm rot="16200000" flipH="1">
            <a:off x="-422031" y="3080824"/>
            <a:ext cx="2025748" cy="422031"/>
          </a:xfrm>
          <a:prstGeom prst="bentConnector3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FE6477C9-E294-457C-8E40-ED75407C52A4}"/>
              </a:ext>
            </a:extLst>
          </p:cNvPr>
          <p:cNvCxnSpPr>
            <a:cxnSpLocks/>
          </p:cNvCxnSpPr>
          <p:nvPr/>
        </p:nvCxnSpPr>
        <p:spPr>
          <a:xfrm>
            <a:off x="379827" y="2278088"/>
            <a:ext cx="1758462" cy="0"/>
          </a:xfrm>
          <a:prstGeom prst="line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75DC68E7-4C61-49A6-B627-65AAAEE3C176}"/>
              </a:ext>
            </a:extLst>
          </p:cNvPr>
          <p:cNvSpPr/>
          <p:nvPr/>
        </p:nvSpPr>
        <p:spPr>
          <a:xfrm>
            <a:off x="6141902" y="936381"/>
            <a:ext cx="1941746" cy="602797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473F39-C021-4BE8-A824-4B4F5E5CA18A}"/>
              </a:ext>
            </a:extLst>
          </p:cNvPr>
          <p:cNvSpPr txBox="1"/>
          <p:nvPr/>
        </p:nvSpPr>
        <p:spPr>
          <a:xfrm>
            <a:off x="8083647" y="1801034"/>
            <a:ext cx="813610" cy="646331"/>
          </a:xfrm>
          <a:prstGeom prst="rect">
            <a:avLst/>
          </a:prstGeom>
          <a:noFill/>
          <a:ln w="19050">
            <a:solidFill>
              <a:srgbClr val="CC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zvídavé </a:t>
            </a:r>
            <a:r>
              <a:rPr lang="cs-CZ" sz="1200" dirty="0" err="1"/>
              <a:t>info</a:t>
            </a:r>
            <a:r>
              <a:rPr lang="cs-CZ" sz="1200" dirty="0"/>
              <a:t> </a:t>
            </a:r>
            <a:r>
              <a:rPr lang="cs-CZ" sz="1200" dirty="0">
                <a:hlinkClick r:id="rId5"/>
              </a:rPr>
              <a:t>zde</a:t>
            </a: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1F1478C-6524-481A-ABB1-7573A93B799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083647" y="1489171"/>
            <a:ext cx="406805" cy="311863"/>
          </a:xfrm>
          <a:prstGeom prst="line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13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E581561-9854-4ABC-8E75-1571E86A8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8" t="14792" r="13771" b="50000"/>
          <a:stretch/>
        </p:blipFill>
        <p:spPr>
          <a:xfrm>
            <a:off x="179881" y="231739"/>
            <a:ext cx="8109680" cy="1940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7C5564-9642-46CC-A40C-326C0C7DC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8" t="20623" r="9180" b="6189"/>
          <a:stretch/>
        </p:blipFill>
        <p:spPr>
          <a:xfrm>
            <a:off x="-5292" y="2377899"/>
            <a:ext cx="8480025" cy="40587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9C8EB4C-A65D-4C1D-8D71-B169B1B36874}"/>
              </a:ext>
            </a:extLst>
          </p:cNvPr>
          <p:cNvSpPr txBox="1"/>
          <p:nvPr/>
        </p:nvSpPr>
        <p:spPr>
          <a:xfrm>
            <a:off x="6041035" y="4418350"/>
            <a:ext cx="22485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C00000"/>
                </a:solidFill>
              </a:rPr>
              <a:t>Jednoduché a pokročilé vyhledávání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30E79AE-1043-485B-A464-BD99CC5CAF20}"/>
              </a:ext>
            </a:extLst>
          </p:cNvPr>
          <p:cNvCxnSpPr>
            <a:cxnSpLocks/>
          </p:cNvCxnSpPr>
          <p:nvPr/>
        </p:nvCxnSpPr>
        <p:spPr>
          <a:xfrm flipH="1" flipV="1">
            <a:off x="5036695" y="2025748"/>
            <a:ext cx="2698231" cy="2381360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1BAA6B7-4B10-4F28-B4D1-07D7219CBC30}"/>
              </a:ext>
            </a:extLst>
          </p:cNvPr>
          <p:cNvCxnSpPr/>
          <p:nvPr/>
        </p:nvCxnSpPr>
        <p:spPr>
          <a:xfrm flipH="1">
            <a:off x="5036695" y="5064681"/>
            <a:ext cx="1004340" cy="0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D31300AE-7888-4CD1-8C12-A783C63C6E7F}"/>
              </a:ext>
            </a:extLst>
          </p:cNvPr>
          <p:cNvSpPr/>
          <p:nvPr/>
        </p:nvSpPr>
        <p:spPr>
          <a:xfrm>
            <a:off x="299363" y="2795086"/>
            <a:ext cx="4432677" cy="978628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94BD44-9B88-4714-AD18-D9E57C6F6E10}"/>
              </a:ext>
            </a:extLst>
          </p:cNvPr>
          <p:cNvSpPr/>
          <p:nvPr/>
        </p:nvSpPr>
        <p:spPr>
          <a:xfrm>
            <a:off x="1468592" y="5396752"/>
            <a:ext cx="1549279" cy="466165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53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a5cf5ecd_0_152"/>
          <p:cNvSpPr txBox="1">
            <a:spLocks noGrp="1"/>
          </p:cNvSpPr>
          <p:nvPr>
            <p:ph type="title"/>
          </p:nvPr>
        </p:nvSpPr>
        <p:spPr>
          <a:xfrm>
            <a:off x="587375" y="6113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3600"/>
              <a:buFont typeface="Arial"/>
              <a:buAutoNum type="arabicPeriod"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Výzkumná otázka</a:t>
            </a:r>
            <a:endParaRPr sz="3600" dirty="0"/>
          </a:p>
        </p:txBody>
      </p:sp>
      <p:sp>
        <p:nvSpPr>
          <p:cNvPr id="441" name="Google Shape;441;g60a5cf5ecd_0_152"/>
          <p:cNvSpPr txBox="1"/>
          <p:nvPr/>
        </p:nvSpPr>
        <p:spPr>
          <a:xfrm>
            <a:off x="360150" y="2273316"/>
            <a:ext cx="8113925" cy="387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60a5cf5ecd_0_152"/>
          <p:cNvSpPr txBox="1"/>
          <p:nvPr/>
        </p:nvSpPr>
        <p:spPr>
          <a:xfrm>
            <a:off x="587375" y="2681408"/>
            <a:ext cx="7585954" cy="434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arenR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Zformulujte výzkumnou otázku (téma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tabLst/>
              <a:defRPr/>
            </a:pPr>
            <a:r>
              <a:rPr lang="cs-CZ" sz="3000" dirty="0"/>
              <a:t>  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nebo problém)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57250" marR="0" lvl="1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zjistěte si dost informací o daném tématu (e-knihy, rada kolegů atd.)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43" name="Google Shape;443;g60a5cf5ecd_0_152" descr="žárovk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873DB5-F040-408D-BEDC-88B81695B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5" t="27621" r="10165" b="9106"/>
          <a:stretch/>
        </p:blipFill>
        <p:spPr>
          <a:xfrm>
            <a:off x="134910" y="599607"/>
            <a:ext cx="8380440" cy="30430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3A4A21-FE7C-4754-AC5E-52EAB1132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69" t="19587" r="10491" b="8725"/>
          <a:stretch/>
        </p:blipFill>
        <p:spPr>
          <a:xfrm>
            <a:off x="134909" y="2795664"/>
            <a:ext cx="8380439" cy="3462729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A17E1B5E-19BE-485A-BA44-E64ED9E4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224852"/>
            <a:ext cx="8228479" cy="374755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Zobrazení výsledků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50B4F0A-C544-44E4-8434-6E430EDA41C4}"/>
              </a:ext>
            </a:extLst>
          </p:cNvPr>
          <p:cNvSpPr/>
          <p:nvPr/>
        </p:nvSpPr>
        <p:spPr>
          <a:xfrm>
            <a:off x="628650" y="1206708"/>
            <a:ext cx="1499953" cy="374755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74079DF-545C-4DCB-9B72-0D10D8895C59}"/>
              </a:ext>
            </a:extLst>
          </p:cNvPr>
          <p:cNvSpPr/>
          <p:nvPr/>
        </p:nvSpPr>
        <p:spPr>
          <a:xfrm>
            <a:off x="2278505" y="3867462"/>
            <a:ext cx="4407108" cy="989348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A184DD5-620D-4687-808B-AF443632AD9D}"/>
              </a:ext>
            </a:extLst>
          </p:cNvPr>
          <p:cNvSpPr/>
          <p:nvPr/>
        </p:nvSpPr>
        <p:spPr>
          <a:xfrm>
            <a:off x="434715" y="4017364"/>
            <a:ext cx="1439055" cy="839446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611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4103-64DC-442F-8085-FD3624BE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22" y="220300"/>
            <a:ext cx="7886700" cy="985372"/>
          </a:xfrm>
        </p:spPr>
        <p:txBody>
          <a:bodyPr/>
          <a:lstStyle/>
          <a:p>
            <a:r>
              <a:rPr lang="cs-CZ" b="1" dirty="0">
                <a:solidFill>
                  <a:srgbClr val="0000FF"/>
                </a:solidFill>
                <a:latin typeface="Arial"/>
                <a:cs typeface="Arial"/>
              </a:rPr>
              <a:t>Taylor&amp;Francis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549FBE-349A-4C98-BF22-9421BE489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4" t="19421" r="6875" b="18463"/>
          <a:stretch/>
        </p:blipFill>
        <p:spPr>
          <a:xfrm>
            <a:off x="126611" y="1205672"/>
            <a:ext cx="8135522" cy="32109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480683D-2C15-4943-B3D7-6F6158F8E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177" r="6859" b="9707"/>
          <a:stretch/>
        </p:blipFill>
        <p:spPr>
          <a:xfrm>
            <a:off x="2004136" y="4304081"/>
            <a:ext cx="6511214" cy="2441377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BB46628-031E-4BE9-B695-5F240594BDBC}"/>
              </a:ext>
            </a:extLst>
          </p:cNvPr>
          <p:cNvSpPr/>
          <p:nvPr/>
        </p:nvSpPr>
        <p:spPr>
          <a:xfrm>
            <a:off x="6934200" y="5057775"/>
            <a:ext cx="1447800" cy="257175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55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76D73-B2DA-45E3-908D-1801FC43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2492"/>
          </a:xfrm>
        </p:spPr>
        <p:txBody>
          <a:bodyPr/>
          <a:lstStyle/>
          <a:p>
            <a:r>
              <a:rPr lang="cs-CZ" b="1" dirty="0" err="1">
                <a:solidFill>
                  <a:srgbClr val="0000FF"/>
                </a:solidFill>
                <a:latin typeface="Arial"/>
                <a:cs typeface="Arial"/>
              </a:rPr>
              <a:t>Annual</a:t>
            </a:r>
            <a:r>
              <a:rPr lang="cs-CZ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b="1" dirty="0" err="1">
                <a:solidFill>
                  <a:srgbClr val="0000FF"/>
                </a:solidFill>
                <a:latin typeface="Arial"/>
                <a:cs typeface="Arial"/>
              </a:rPr>
              <a:t>Reviews</a:t>
            </a:r>
            <a:endParaRPr lang="cs-CZ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819E7E-2296-48F9-9890-D63062A87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6" r="2616" b="14632"/>
          <a:stretch/>
        </p:blipFill>
        <p:spPr>
          <a:xfrm>
            <a:off x="21100" y="1167619"/>
            <a:ext cx="8303749" cy="29149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C533738-B6C3-4381-9AC5-037F2DDD6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78" r="2960" b="5602"/>
          <a:stretch/>
        </p:blipFill>
        <p:spPr>
          <a:xfrm>
            <a:off x="2665829" y="3841428"/>
            <a:ext cx="6457070" cy="29149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3E78A-621E-4A46-9E70-8186497A0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2" t="27211" r="74791" b="29805"/>
          <a:stretch/>
        </p:blipFill>
        <p:spPr>
          <a:xfrm>
            <a:off x="171890" y="4295614"/>
            <a:ext cx="2095500" cy="220980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F21E9D9-D0EB-4644-B4BC-EDD40BA87630}"/>
              </a:ext>
            </a:extLst>
          </p:cNvPr>
          <p:cNvCxnSpPr>
            <a:cxnSpLocks/>
          </p:cNvCxnSpPr>
          <p:nvPr/>
        </p:nvCxnSpPr>
        <p:spPr>
          <a:xfrm flipH="1" flipV="1">
            <a:off x="1770743" y="4963886"/>
            <a:ext cx="895086" cy="1059543"/>
          </a:xfrm>
          <a:prstGeom prst="straightConnector1">
            <a:avLst/>
          </a:prstGeom>
          <a:ln w="19050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73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5584E-F0C7-46A8-B486-726300C7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9440"/>
          </a:xfrm>
        </p:spPr>
        <p:txBody>
          <a:bodyPr/>
          <a:lstStyle/>
          <a:p>
            <a:r>
              <a:rPr lang="cs-CZ" b="1" dirty="0" err="1">
                <a:solidFill>
                  <a:srgbClr val="0000FF"/>
                </a:solidFill>
                <a:latin typeface="Arial"/>
                <a:cs typeface="Arial"/>
              </a:rPr>
              <a:t>Wiley</a:t>
            </a:r>
            <a:r>
              <a:rPr lang="cs-CZ" b="1" dirty="0">
                <a:solidFill>
                  <a:srgbClr val="0000FF"/>
                </a:solidFill>
                <a:latin typeface="Arial"/>
                <a:cs typeface="Arial"/>
              </a:rPr>
              <a:t> Online </a:t>
            </a:r>
            <a:r>
              <a:rPr lang="cs-CZ" b="1" dirty="0" err="1">
                <a:solidFill>
                  <a:srgbClr val="0000FF"/>
                </a:solidFill>
                <a:latin typeface="Arial"/>
                <a:cs typeface="Arial"/>
              </a:rPr>
              <a:t>Library</a:t>
            </a:r>
            <a:endParaRPr lang="cs-CZ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AC4342-66D0-4328-B6E4-F9D2EBC39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22" r="3077" b="5603"/>
          <a:stretch/>
        </p:blipFill>
        <p:spPr>
          <a:xfrm>
            <a:off x="0" y="1195755"/>
            <a:ext cx="7886698" cy="294014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0579013-CFB3-4940-89B4-25FCAC2F4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8" t="35020" r="16308" b="9843"/>
          <a:stretch/>
        </p:blipFill>
        <p:spPr>
          <a:xfrm>
            <a:off x="-1" y="4020404"/>
            <a:ext cx="7886699" cy="28346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8038AB-A4D0-47EA-AAE0-B0F1111C0F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92" t="44256" r="32500" b="20171"/>
          <a:stretch/>
        </p:blipFill>
        <p:spPr>
          <a:xfrm>
            <a:off x="5193763" y="3375880"/>
            <a:ext cx="3905250" cy="1414731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ED0C974-B2ED-4B79-ADB2-893471B512DE}"/>
              </a:ext>
            </a:extLst>
          </p:cNvPr>
          <p:cNvCxnSpPr/>
          <p:nvPr/>
        </p:nvCxnSpPr>
        <p:spPr>
          <a:xfrm flipV="1">
            <a:off x="1047750" y="3429000"/>
            <a:ext cx="4181475" cy="2381250"/>
          </a:xfrm>
          <a:prstGeom prst="line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8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935DD-AA55-4B5C-AC9B-3758738D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2831"/>
          </a:xfrm>
        </p:spPr>
        <p:txBody>
          <a:bodyPr/>
          <a:lstStyle/>
          <a:p>
            <a:r>
              <a:rPr lang="cs-CZ" b="1" dirty="0" err="1">
                <a:solidFill>
                  <a:srgbClr val="0000FF"/>
                </a:solidFill>
                <a:latin typeface="Arial"/>
                <a:cs typeface="Arial"/>
              </a:rPr>
              <a:t>ProQuest</a:t>
            </a:r>
            <a:r>
              <a:rPr lang="cs-CZ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b="1" dirty="0" err="1">
                <a:solidFill>
                  <a:srgbClr val="0000FF"/>
                </a:solidFill>
                <a:latin typeface="Arial"/>
                <a:cs typeface="Arial"/>
              </a:rPr>
              <a:t>Central</a:t>
            </a:r>
            <a:endParaRPr lang="cs-CZ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EDCE26-7120-42DE-ACCC-242E74DE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87" r="2923" b="17105"/>
          <a:stretch/>
        </p:blipFill>
        <p:spPr>
          <a:xfrm>
            <a:off x="133643" y="1237957"/>
            <a:ext cx="8876714" cy="34294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A689FC0-A748-468E-A116-9BF0FFF29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88" r="28307" b="11349"/>
          <a:stretch/>
        </p:blipFill>
        <p:spPr>
          <a:xfrm>
            <a:off x="0" y="4310480"/>
            <a:ext cx="4222950" cy="23998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776383-F4B8-4E19-920C-6580B36CA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4" t="16188" r="8307" b="6423"/>
          <a:stretch/>
        </p:blipFill>
        <p:spPr>
          <a:xfrm>
            <a:off x="4222950" y="4310480"/>
            <a:ext cx="4559204" cy="22347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CE9383-9009-4023-B970-3A101FC04D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5" t="37373" r="35418" b="24089"/>
          <a:stretch/>
        </p:blipFill>
        <p:spPr>
          <a:xfrm>
            <a:off x="1206232" y="5402627"/>
            <a:ext cx="2788515" cy="1090247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378E3CE1-4EFE-4F05-8B87-1A3E07DDAF90}"/>
              </a:ext>
            </a:extLst>
          </p:cNvPr>
          <p:cNvSpPr/>
          <p:nvPr/>
        </p:nvSpPr>
        <p:spPr>
          <a:xfrm>
            <a:off x="1104901" y="5295901"/>
            <a:ext cx="1390650" cy="244334"/>
          </a:xfrm>
          <a:prstGeom prst="ellipse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002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609c77370a_1_2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609c77370a_1_235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Zadání praktického úkolu</a:t>
            </a:r>
            <a:endParaRPr sz="531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6D7CFD-7158-4098-8B42-EC9F5918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562708"/>
            <a:ext cx="7886700" cy="5614255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Zadání 1. dílčího praktického úkolu najdete v </a:t>
            </a:r>
            <a:r>
              <a:rPr lang="cs-CZ" b="1" dirty="0" err="1"/>
              <a:t>ISu</a:t>
            </a:r>
            <a:r>
              <a:rPr lang="cs-CZ" b="1" dirty="0"/>
              <a:t> - ve Studijních materiálech předmětu.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Úkol je třeba vložit do </a:t>
            </a:r>
            <a:r>
              <a:rPr lang="cs-CZ" b="1" dirty="0" err="1"/>
              <a:t>Odevzdávárny</a:t>
            </a:r>
            <a:r>
              <a:rPr lang="cs-CZ" b="1" dirty="0"/>
              <a:t> předmětu do neděle 6. 12. 2020 (23:59).</a:t>
            </a:r>
          </a:p>
          <a:p>
            <a:pPr algn="just"/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347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41b513c6b4_0_62"/>
          <p:cNvSpPr txBox="1">
            <a:spLocks noGrp="1"/>
          </p:cNvSpPr>
          <p:nvPr>
            <p:ph type="title"/>
          </p:nvPr>
        </p:nvSpPr>
        <p:spPr>
          <a:xfrm>
            <a:off x="373800" y="758009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400" dirty="0"/>
          </a:p>
        </p:txBody>
      </p:sp>
      <p:sp>
        <p:nvSpPr>
          <p:cNvPr id="393" name="Google Shape;393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41b513c6b4_0_62"/>
          <p:cNvSpPr txBox="1"/>
          <p:nvPr/>
        </p:nvSpPr>
        <p:spPr>
          <a:xfrm>
            <a:off x="373800" y="1929000"/>
            <a:ext cx="8770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STEINEROVÁ, Jela; GREŠKOVÁ, Mirka; ILAVSKÁ, Jana.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Informačné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stratégie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elektronickom</a:t>
            </a: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prostredí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1. vyd. Bratislava: Univerzita Komenského v Bratislavě, 2010, 190 s. ISBN 9788022328487.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609c77370a_1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" y="-49408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9c77370a_1_242"/>
          <p:cNvSpPr txBox="1"/>
          <p:nvPr/>
        </p:nvSpPr>
        <p:spPr>
          <a:xfrm>
            <a:off x="19825" y="10529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609c77370a_1_242"/>
          <p:cNvSpPr txBox="1"/>
          <p:nvPr/>
        </p:nvSpPr>
        <p:spPr>
          <a:xfrm>
            <a:off x="-193239" y="1860521"/>
            <a:ext cx="91440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dirty="0"/>
              <a:t>Mgr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</a:t>
            </a:r>
            <a:r>
              <a:rPr lang="cs-CZ" sz="3000" b="1" dirty="0"/>
              <a:t>ana Mazancová, </a:t>
            </a:r>
            <a:r>
              <a:rPr lang="cs-CZ" sz="3000" b="1" dirty="0" err="1"/>
              <a:t>DiS</a:t>
            </a:r>
            <a:r>
              <a:rPr lang="cs-CZ" sz="3000" b="1" dirty="0"/>
              <a:t>.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000" b="1" dirty="0"/>
              <a:t>mazancov</a:t>
            </a:r>
            <a:r>
              <a:rPr lang="cs-CZ" sz="3000" b="1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@fss.muni.cz</a:t>
            </a:r>
            <a:endParaRPr sz="3000" b="1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0a5cf5ecd_0_160"/>
          <p:cNvSpPr txBox="1">
            <a:spLocks noGrp="1"/>
          </p:cNvSpPr>
          <p:nvPr>
            <p:ph type="title"/>
          </p:nvPr>
        </p:nvSpPr>
        <p:spPr>
          <a:xfrm>
            <a:off x="360150" y="24524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výzkumné otázky</a:t>
            </a:r>
            <a:endParaRPr sz="3600" dirty="0"/>
          </a:p>
        </p:txBody>
      </p:sp>
      <p:sp>
        <p:nvSpPr>
          <p:cNvPr id="450" name="Google Shape;450;g60a5cf5ecd_0_16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0a5cf5ecd_0_160"/>
          <p:cNvSpPr txBox="1"/>
          <p:nvPr/>
        </p:nvSpPr>
        <p:spPr>
          <a:xfrm>
            <a:off x="360150" y="920084"/>
            <a:ext cx="84237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80"/>
              <a:buFont typeface="Arial"/>
              <a:buNone/>
              <a:tabLst/>
              <a:defRPr/>
            </a:pPr>
            <a:r>
              <a:rPr kumimoji="0" lang="cs-CZ" sz="20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Příliš obecná: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Jaký je vztah mezi státní regulací a energetickou účinností?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Specifická: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 program Zelená úsporám přispívá k energetické účinnosti v městě Brně?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Triviální: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 Ruská federace vlivným energetickým exportérem?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Netriviální: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  Ruská federace využívá energii v zahraniční politice ve vztahu k pobaltským státům?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80"/>
              <a:buFont typeface="Arial"/>
              <a:buNone/>
              <a:tabLst/>
              <a:defRPr/>
            </a:pPr>
            <a:r>
              <a:rPr kumimoji="0" lang="cs-CZ" sz="24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384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None/>
              <a:tabLst/>
              <a:defRPr/>
            </a:pPr>
            <a:endParaRPr kumimoji="0" sz="128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52D55B3-CD3A-43A4-A40A-F16FBCC64FAD}"/>
              </a:ext>
            </a:extLst>
          </p:cNvPr>
          <p:cNvSpPr txBox="1"/>
          <p:nvPr/>
        </p:nvSpPr>
        <p:spPr>
          <a:xfrm>
            <a:off x="3174411" y="6387600"/>
            <a:ext cx="58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https://is.muni.cz/do/fss/57816/65190270/MVEB_thesis_guidelines.pdf</a:t>
            </a:r>
            <a:r>
              <a:rPr lang="cs-CZ" sz="1000" dirty="0"/>
              <a:t> </a:t>
            </a:r>
            <a:r>
              <a:rPr lang="en-US" sz="1000" dirty="0"/>
              <a:t>[cit. 10. 10. 2019]</a:t>
            </a:r>
            <a:endParaRPr lang="cs-CZ" sz="1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211f007f8_0_51"/>
          <p:cNvSpPr txBox="1">
            <a:spLocks noGrp="1"/>
          </p:cNvSpPr>
          <p:nvPr>
            <p:ph type="title"/>
          </p:nvPr>
        </p:nvSpPr>
        <p:spPr>
          <a:xfrm>
            <a:off x="292825" y="5411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výzkumné otázky II.</a:t>
            </a:r>
            <a:endParaRPr sz="3600" dirty="0"/>
          </a:p>
        </p:txBody>
      </p:sp>
      <p:sp>
        <p:nvSpPr>
          <p:cNvPr id="458" name="Google Shape;458;g6211f007f8_0_5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6211f007f8_0_51"/>
          <p:cNvSpPr txBox="1"/>
          <p:nvPr/>
        </p:nvSpPr>
        <p:spPr>
          <a:xfrm>
            <a:off x="210275" y="124854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Nerealizovatelná: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Jaké osobní pohnutky vedly  ministra  Kubu  k prosazování prolomení limitů pro těžbu uhlí v severních Čechách?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Realizovatelná: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Jaká  jsou  hlavní  témata spojená  s energetikou ve  veřejném diskurzu vlády České republiky?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tabLst/>
              <a:defRPr/>
            </a:pP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8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0468E41-C2F8-464E-A256-069BD2D3A985}"/>
              </a:ext>
            </a:extLst>
          </p:cNvPr>
          <p:cNvSpPr txBox="1"/>
          <p:nvPr/>
        </p:nvSpPr>
        <p:spPr>
          <a:xfrm>
            <a:off x="3056965" y="6300226"/>
            <a:ext cx="572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3"/>
              </a:rPr>
              <a:t>https://is.muni.cz/do/fss/57816/65190270/MVEB_thesis_guidelines.pdf</a:t>
            </a:r>
            <a:r>
              <a:rPr lang="cs-CZ" sz="1000" dirty="0"/>
              <a:t> </a:t>
            </a:r>
            <a:r>
              <a:rPr lang="en-US" sz="1000" dirty="0"/>
              <a:t>[cit. 10. 10. 2019]</a:t>
            </a:r>
            <a:endParaRPr lang="cs-CZ" sz="1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0a5cf5ecd_0_169"/>
          <p:cNvSpPr txBox="1">
            <a:spLocks noGrp="1"/>
          </p:cNvSpPr>
          <p:nvPr>
            <p:ph type="title"/>
          </p:nvPr>
        </p:nvSpPr>
        <p:spPr>
          <a:xfrm>
            <a:off x="507476" y="3693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Klíčová slova</a:t>
            </a:r>
            <a:endParaRPr sz="3600" dirty="0"/>
          </a:p>
        </p:txBody>
      </p:sp>
      <p:sp>
        <p:nvSpPr>
          <p:cNvPr id="466" name="Google Shape;466;g60a5cf5ecd_0_16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60a5cf5ecd_0_169"/>
          <p:cNvSpPr txBox="1"/>
          <p:nvPr/>
        </p:nvSpPr>
        <p:spPr>
          <a:xfrm>
            <a:off x="360150" y="120948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2)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Vyjádřete výzkumnou otázku ve formě</a:t>
            </a: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klíčových slov (hesel)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4191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používejte zejména </a:t>
            </a:r>
            <a:r>
              <a:rPr kumimoji="0" 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podstatná jména</a:t>
            </a:r>
            <a:r>
              <a:rPr kumimoji="0" lang="cs-CZ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4191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příd. jména,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zájména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slovesa pouze pokud jsou opravdu nezbytné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-4191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vyhýbejte se tzv. stop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words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(předložky, spojky, členy v cizích jazycích)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př. Rusko (federace); energetika; zahraniční politika; (po)baltské státy/země</a:t>
            </a:r>
            <a:endParaRPr kumimoji="0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  <a:tabLst/>
              <a:defRPr/>
            </a:pP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Pozn. v katalozích knihoven můžete nalézt i tzv.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předmětová hesla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př. Rusko (federace) - zahraniční vztahy</a:t>
            </a:r>
            <a:endParaRPr kumimoji="0" sz="2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211f007f8_0_58"/>
          <p:cNvSpPr txBox="1">
            <a:spLocks noGrp="1"/>
          </p:cNvSpPr>
          <p:nvPr>
            <p:ph type="title"/>
          </p:nvPr>
        </p:nvSpPr>
        <p:spPr>
          <a:xfrm>
            <a:off x="469900" y="76769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Myšlenkové mapy</a:t>
            </a:r>
            <a:endParaRPr sz="3600" dirty="0"/>
          </a:p>
        </p:txBody>
      </p:sp>
      <p:sp>
        <p:nvSpPr>
          <p:cNvPr id="474" name="Google Shape;474;g6211f007f8_0_58"/>
          <p:cNvSpPr txBox="1"/>
          <p:nvPr/>
        </p:nvSpPr>
        <p:spPr>
          <a:xfrm>
            <a:off x="360150" y="2067204"/>
            <a:ext cx="8277413" cy="407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6211f007f8_0_58"/>
          <p:cNvSpPr txBox="1"/>
          <p:nvPr/>
        </p:nvSpPr>
        <p:spPr>
          <a:xfrm>
            <a:off x="24956" y="2681408"/>
            <a:ext cx="89478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Při práci s tématem lze využít tzv. </a:t>
            </a:r>
            <a:r>
              <a:rPr kumimoji="0" 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myšlenkových map </a:t>
            </a: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73050" algn="l" defTabSz="914400" rtl="0" eaLnBrk="1" fontAlgn="auto" latinLnBrk="0" hangingPunct="1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grafické znázornění tématu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aplikace - </a:t>
            </a:r>
            <a:r>
              <a:rPr kumimoji="0" lang="cs-CZ" sz="2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Pět nejlepších nástrojů pro tvorbu myšlenkových map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6" name="Google Shape;476;g6211f007f8_0_58" descr="žárovk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1719</Words>
  <Application>Microsoft Office PowerPoint</Application>
  <PresentationFormat>Předvádění na obrazovce (4:3)</PresentationFormat>
  <Paragraphs>403</Paragraphs>
  <Slides>58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Calibri</vt:lpstr>
      <vt:lpstr>Noto Sans Symbols</vt:lpstr>
      <vt:lpstr>Tahoma</vt:lpstr>
      <vt:lpstr>Wingdings</vt:lpstr>
      <vt:lpstr>Motiv Office</vt:lpstr>
      <vt:lpstr>Základy práce s informačními zdroji pro bc. studenty MVZ2021</vt:lpstr>
      <vt:lpstr>Prezentace aplikace PowerPoint</vt:lpstr>
      <vt:lpstr>Prezentace aplikace PowerPoint</vt:lpstr>
      <vt:lpstr>Prezentace aplikace PowerPoint</vt:lpstr>
      <vt:lpstr>Výzkumná otázka</vt:lpstr>
      <vt:lpstr>Volba výzkumné otázky</vt:lpstr>
      <vt:lpstr>Volba výzkumné otázky II.</vt:lpstr>
      <vt:lpstr>Klíčová slova</vt:lpstr>
      <vt:lpstr>Myšlenkové mapy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Tipy na oborové časopisy na GS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vyhledávání v databázích </vt:lpstr>
      <vt:lpstr>Doporučené databáze</vt:lpstr>
      <vt:lpstr>Sage Journals </vt:lpstr>
      <vt:lpstr>Prezentace aplikace PowerPoint</vt:lpstr>
      <vt:lpstr>Zobrazení konkrétního titulu časopisu - informace o odborném časopisu, archiv jednotlivých roků</vt:lpstr>
      <vt:lpstr>Prezentace aplikace PowerPoint</vt:lpstr>
      <vt:lpstr>Zobrazení výsledků</vt:lpstr>
      <vt:lpstr>Taylor&amp;Francis</vt:lpstr>
      <vt:lpstr>Annual Reviews</vt:lpstr>
      <vt:lpstr>Wiley Online Library</vt:lpstr>
      <vt:lpstr>ProQuest Central</vt:lpstr>
      <vt:lpstr>Prezentace aplikace PowerPoint</vt:lpstr>
      <vt:lpstr>Prezentace aplikace PowerPoint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MVZ2021</dc:title>
  <dc:creator>Aneta Pilátová</dc:creator>
  <cp:lastModifiedBy>Dana Mazancová</cp:lastModifiedBy>
  <cp:revision>56</cp:revision>
  <cp:lastPrinted>2020-12-02T13:15:04Z</cp:lastPrinted>
  <dcterms:created xsi:type="dcterms:W3CDTF">2019-07-22T10:37:01Z</dcterms:created>
  <dcterms:modified xsi:type="dcterms:W3CDTF">2020-12-03T17:35:59Z</dcterms:modified>
</cp:coreProperties>
</file>