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2" r:id="rId2"/>
    <p:sldMasterId id="2147483684" r:id="rId3"/>
  </p:sldMasterIdLst>
  <p:notesMasterIdLst>
    <p:notesMasterId r:id="rId88"/>
  </p:notesMasterIdLst>
  <p:sldIdLst>
    <p:sldId id="256" r:id="rId4"/>
    <p:sldId id="261" r:id="rId5"/>
    <p:sldId id="265" r:id="rId6"/>
    <p:sldId id="267" r:id="rId7"/>
    <p:sldId id="394" r:id="rId8"/>
    <p:sldId id="284" r:id="rId9"/>
    <p:sldId id="395" r:id="rId10"/>
    <p:sldId id="272" r:id="rId11"/>
    <p:sldId id="336" r:id="rId12"/>
    <p:sldId id="337" r:id="rId13"/>
    <p:sldId id="280" r:id="rId14"/>
    <p:sldId id="274" r:id="rId15"/>
    <p:sldId id="273" r:id="rId16"/>
    <p:sldId id="338" r:id="rId17"/>
    <p:sldId id="339" r:id="rId18"/>
    <p:sldId id="281" r:id="rId19"/>
    <p:sldId id="341" r:id="rId20"/>
    <p:sldId id="342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352" r:id="rId30"/>
    <p:sldId id="354" r:id="rId31"/>
    <p:sldId id="355" r:id="rId32"/>
    <p:sldId id="356" r:id="rId33"/>
    <p:sldId id="357" r:id="rId34"/>
    <p:sldId id="358" r:id="rId35"/>
    <p:sldId id="359" r:id="rId36"/>
    <p:sldId id="360" r:id="rId37"/>
    <p:sldId id="361" r:id="rId38"/>
    <p:sldId id="285" r:id="rId39"/>
    <p:sldId id="363" r:id="rId40"/>
    <p:sldId id="365" r:id="rId41"/>
    <p:sldId id="367" r:id="rId42"/>
    <p:sldId id="368" r:id="rId43"/>
    <p:sldId id="369" r:id="rId44"/>
    <p:sldId id="370" r:id="rId45"/>
    <p:sldId id="371" r:id="rId46"/>
    <p:sldId id="372" r:id="rId47"/>
    <p:sldId id="373" r:id="rId48"/>
    <p:sldId id="374" r:id="rId49"/>
    <p:sldId id="375" r:id="rId50"/>
    <p:sldId id="376" r:id="rId51"/>
    <p:sldId id="377" r:id="rId52"/>
    <p:sldId id="378" r:id="rId53"/>
    <p:sldId id="379" r:id="rId54"/>
    <p:sldId id="380" r:id="rId55"/>
    <p:sldId id="382" r:id="rId56"/>
    <p:sldId id="383" r:id="rId57"/>
    <p:sldId id="384" r:id="rId58"/>
    <p:sldId id="385" r:id="rId59"/>
    <p:sldId id="386" r:id="rId60"/>
    <p:sldId id="387" r:id="rId61"/>
    <p:sldId id="388" r:id="rId62"/>
    <p:sldId id="389" r:id="rId63"/>
    <p:sldId id="390" r:id="rId64"/>
    <p:sldId id="391" r:id="rId65"/>
    <p:sldId id="362" r:id="rId66"/>
    <p:sldId id="393" r:id="rId67"/>
    <p:sldId id="403" r:id="rId68"/>
    <p:sldId id="392" r:id="rId69"/>
    <p:sldId id="398" r:id="rId70"/>
    <p:sldId id="287" r:id="rId71"/>
    <p:sldId id="404" r:id="rId72"/>
    <p:sldId id="293" r:id="rId73"/>
    <p:sldId id="294" r:id="rId74"/>
    <p:sldId id="295" r:id="rId75"/>
    <p:sldId id="296" r:id="rId76"/>
    <p:sldId id="297" r:id="rId77"/>
    <p:sldId id="298" r:id="rId78"/>
    <p:sldId id="299" r:id="rId79"/>
    <p:sldId id="300" r:id="rId80"/>
    <p:sldId id="405" r:id="rId81"/>
    <p:sldId id="402" r:id="rId82"/>
    <p:sldId id="304" r:id="rId83"/>
    <p:sldId id="400" r:id="rId84"/>
    <p:sldId id="401" r:id="rId85"/>
    <p:sldId id="340" r:id="rId86"/>
    <p:sldId id="306" r:id="rId8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8" roundtripDataSignature="AMtx7mgDqQuSoouy+z4H72AXAOwnNXsu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64" autoAdjust="0"/>
  </p:normalViewPr>
  <p:slideViewPr>
    <p:cSldViewPr snapToGrid="0">
      <p:cViewPr varScale="1">
        <p:scale>
          <a:sx n="82" d="100"/>
          <a:sy n="82" d="100"/>
        </p:scale>
        <p:origin x="1474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tableStyles" Target="tableStyles.xml"/><Relationship Id="rId5" Type="http://schemas.openxmlformats.org/officeDocument/2006/relationships/slide" Target="slides/slide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8" Type="http://customschemas.google.com/relationships/presentationmetadata" Target="meta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15774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5256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6368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8972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1F06-E68C-439A-8677-FE16391CB32C}" type="datetime1">
              <a:rPr lang="cs-CZ" smtClean="0"/>
              <a:t>09.12.2020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322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8266-FBF8-4F6D-968A-796DBF2BCFA2}" type="datetime1">
              <a:rPr lang="cs-CZ" smtClean="0"/>
              <a:t>09.12.2020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929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41E1-27D7-478A-9826-A6D430F71894}" type="datetime1">
              <a:rPr lang="cs-CZ" smtClean="0"/>
              <a:t>09.12.2020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2639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7BB2-96F8-4778-96C8-5C015CC02C6E}" type="datetime1">
              <a:rPr lang="cs-CZ" smtClean="0"/>
              <a:t>09.12.2020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539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EA78-3A6E-4654-843D-DEBD2819393E}" type="datetime1">
              <a:rPr lang="cs-CZ" smtClean="0"/>
              <a:t>09.12.2020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089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80A5-D417-4DF3-9CBD-B38D9BF41EFE}" type="datetime1">
              <a:rPr lang="cs-CZ" smtClean="0"/>
              <a:t>09.12.2020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295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AB27-F1FB-4837-A5FC-58DF649919FB}" type="datetime1">
              <a:rPr lang="cs-CZ" smtClean="0"/>
              <a:t>09.12.2020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953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A2C1-EFF5-4441-AD8A-A2FEF52D314A}" type="datetime1">
              <a:rPr lang="cs-CZ" smtClean="0"/>
              <a:t>09.12.2020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71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693F-0032-4967-A0F0-A7E9D7F1683C}" type="datetime1">
              <a:rPr lang="cs-CZ" smtClean="0"/>
              <a:t>09.12.2020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510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7C8B-F699-4B55-90AD-B17B0533C9FF}" type="datetime1">
              <a:rPr lang="cs-CZ" smtClean="0"/>
              <a:t>09.12.2020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423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40B2-8B0A-48C9-A273-4F357B71C485}" type="datetime1">
              <a:rPr lang="cs-CZ" smtClean="0"/>
              <a:t>09.12.2020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0807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1F06-E68C-439A-8677-FE16391CB32C}" type="datetime1">
              <a:rPr lang="cs-CZ" smtClean="0"/>
              <a:t>09.12.2020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938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8266-FBF8-4F6D-968A-796DBF2BCFA2}" type="datetime1">
              <a:rPr lang="cs-CZ" smtClean="0"/>
              <a:t>09.12.2020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5406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41E1-27D7-478A-9826-A6D430F71894}" type="datetime1">
              <a:rPr lang="cs-CZ" smtClean="0"/>
              <a:t>09.12.2020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7887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7BB2-96F8-4778-96C8-5C015CC02C6E}" type="datetime1">
              <a:rPr lang="cs-CZ" smtClean="0"/>
              <a:t>09.12.2020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40765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EA78-3A6E-4654-843D-DEBD2819393E}" type="datetime1">
              <a:rPr lang="cs-CZ" smtClean="0"/>
              <a:t>09.12.2020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76740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80A5-D417-4DF3-9CBD-B38D9BF41EFE}" type="datetime1">
              <a:rPr lang="cs-CZ" smtClean="0"/>
              <a:t>09.12.2020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67544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AB27-F1FB-4837-A5FC-58DF649919FB}" type="datetime1">
              <a:rPr lang="cs-CZ" smtClean="0"/>
              <a:t>09.12.2020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973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A2C1-EFF5-4441-AD8A-A2FEF52D314A}" type="datetime1">
              <a:rPr lang="cs-CZ" smtClean="0"/>
              <a:t>09.12.2020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9405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693F-0032-4967-A0F0-A7E9D7F1683C}" type="datetime1">
              <a:rPr lang="cs-CZ" smtClean="0"/>
              <a:t>09.12.2020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6868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7C8B-F699-4B55-90AD-B17B0533C9FF}" type="datetime1">
              <a:rPr lang="cs-CZ" smtClean="0"/>
              <a:t>09.12.2020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08196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40B2-8B0A-48C9-A273-4F357B71C485}" type="datetime1">
              <a:rPr lang="cs-CZ" smtClean="0"/>
              <a:t>09.12.2020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976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76B73-3443-4EBC-A2A1-AF5BB4DE9199}" type="datetime1">
              <a:rPr lang="cs-CZ" smtClean="0"/>
              <a:t>09.12.2020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45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76B73-3443-4EBC-A2A1-AF5BB4DE9199}" type="datetime1">
              <a:rPr lang="cs-CZ" smtClean="0"/>
              <a:t>09.12.2020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59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sreview.soc.cas.cz/cs/page/3-formalni-stranka-rukopisu" TargetMode="External"/><Relationship Id="rId3" Type="http://schemas.openxmlformats.org/officeDocument/2006/relationships/hyperlink" Target="http://iva.k.utb.cz/prehled-kurzu/" TargetMode="External"/><Relationship Id="rId7" Type="http://schemas.openxmlformats.org/officeDocument/2006/relationships/hyperlink" Target="https://owl.purdue.edu/owl/research_and_citation/apa_style/apa_formatting_and_style_guide/general_format.html" TargetMode="External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apastyle.org/" TargetMode="External"/><Relationship Id="rId5" Type="http://schemas.openxmlformats.org/officeDocument/2006/relationships/hyperlink" Target="https://libguides.williams.edu/citing/chicago-author-date" TargetMode="External"/><Relationship Id="rId4" Type="http://schemas.openxmlformats.org/officeDocument/2006/relationships/hyperlink" Target="https://www.chicagomanualofstyle.org/home.htm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image" Target="../media/image2.png"/><Relationship Id="rId7" Type="http://schemas.openxmlformats.org/officeDocument/2006/relationships/slide" Target="slide2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10" Type="http://schemas.openxmlformats.org/officeDocument/2006/relationships/slide" Target="slide81.xml"/><Relationship Id="rId4" Type="http://schemas.openxmlformats.org/officeDocument/2006/relationships/slide" Target="slide14.xml"/><Relationship Id="rId9" Type="http://schemas.openxmlformats.org/officeDocument/2006/relationships/slide" Target="slide6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iG9LtIjRU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ube.com/watch?v=IPxLEjckIhA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lada.cz/assets/ppov/lrv/legislativn__pravidla_vl_dy.pdf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yzkum.cz/" TargetMode="Externa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ace.com/citace-pro-free" TargetMode="External"/><Relationship Id="rId2" Type="http://schemas.openxmlformats.org/officeDocument/2006/relationships/hyperlink" Target="https://www.citacepro.com/download/CitacePRO.pdf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citacepro.com/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zotero.org/styles" TargetMode="External"/><Relationship Id="rId4" Type="http://schemas.openxmlformats.org/officeDocument/2006/relationships/hyperlink" Target="https://www.zotero.org/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tero.org/support/quick_start_guid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connotea.org/" TargetMode="External"/><Relationship Id="rId4" Type="http://schemas.openxmlformats.org/officeDocument/2006/relationships/hyperlink" Target="https://kuk.muni.cz/vyuka/materialy/zotero/index.html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mendeley.com/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myendnoteweb.com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hyperlink" Target="https://citationsy.com/" TargetMode="External"/><Relationship Id="rId3" Type="http://schemas.openxmlformats.org/officeDocument/2006/relationships/image" Target="../media/image24.jpeg"/><Relationship Id="rId7" Type="http://schemas.openxmlformats.org/officeDocument/2006/relationships/image" Target="../media/image26.png"/><Relationship Id="rId2" Type="http://schemas.openxmlformats.org/officeDocument/2006/relationships/hyperlink" Target="https://www.refworks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jabref.org/" TargetMode="External"/><Relationship Id="rId11" Type="http://schemas.openxmlformats.org/officeDocument/2006/relationships/image" Target="../media/image28.jfif"/><Relationship Id="rId5" Type="http://schemas.openxmlformats.org/officeDocument/2006/relationships/image" Target="../media/image25.png"/><Relationship Id="rId10" Type="http://schemas.openxmlformats.org/officeDocument/2006/relationships/hyperlink" Target="https://www.papersapp.com/" TargetMode="External"/><Relationship Id="rId4" Type="http://schemas.openxmlformats.org/officeDocument/2006/relationships/hyperlink" Target="http://www.easybib.com/" TargetMode="External"/><Relationship Id="rId9" Type="http://schemas.openxmlformats.org/officeDocument/2006/relationships/image" Target="../media/image27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://www.slideshare.net/KnihovnaUTB/bibliografick-citace-9439910" TargetMode="External"/><Relationship Id="rId7" Type="http://schemas.openxmlformats.org/officeDocument/2006/relationships/hyperlink" Target="http://is.muni.cz/elportal/?id=954043" TargetMode="External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kuk.muni.cz/animace/eiz/pdf.php?file=publikacni_etika/citace.pdf" TargetMode="External"/><Relationship Id="rId5" Type="http://schemas.openxmlformats.org/officeDocument/2006/relationships/hyperlink" Target="http://iva.k.utb.cz/kurzy/jak-spravne-citovat-a-odkazovat-na-citace/" TargetMode="External"/><Relationship Id="rId4" Type="http://schemas.openxmlformats.org/officeDocument/2006/relationships/hyperlink" Target="https://uisk.ff.cuni.cz/wp-content/uploads/sites/62/2016/01/Citov%C3%A1n%C3%AD-informa%C4%8Dn%C3%ADch-zdroj%C5%AF-a-tvorba-bibliografick%C3%BDch-referenc%C3%AD-podle-mezin%C3%A1rodn%C3%AD-normy-ISO-6902010_Bratkova.pdf" TargetMode="Externa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uni.cz/o-univerzite/uredni-deska/plagiatorstvi" TargetMode="External"/><Relationship Id="rId3" Type="http://schemas.openxmlformats.org/officeDocument/2006/relationships/hyperlink" Target="http://www.citace.com/CSN-ISO-690.pdf" TargetMode="External"/><Relationship Id="rId7" Type="http://schemas.openxmlformats.org/officeDocument/2006/relationships/hyperlink" Target="https://kuk.muni.cz/vyuka/materialy/zotero/index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kuk.muni.cz/animace/eiz/pdf.php?file=publikacni_etika/citace.pdf" TargetMode="External"/><Relationship Id="rId5" Type="http://schemas.openxmlformats.org/officeDocument/2006/relationships/hyperlink" Target="http://iva.k.utb.cz/kurzy/jak-spravne-citovat-a-odkazovat-na-citace/" TargetMode="External"/><Relationship Id="rId10" Type="http://schemas.openxmlformats.org/officeDocument/2006/relationships/hyperlink" Target="https://www.youtube.com/watch?v=ziG9LtIjRUU" TargetMode="External"/><Relationship Id="rId4" Type="http://schemas.openxmlformats.org/officeDocument/2006/relationships/hyperlink" Target="https://uisk.ff.cuni.cz/wp-content/uploads/sites/62/2016/01/Citov%C3%A1n%C3%AD-informa%C4%8Dn%C3%ADch-zdroj%C5%AF-a-tvorba-bibliografick%C3%BDch-referenc%C3%AD-podle-mezin%C3%A1rodn%C3%AD-normy-ISO-6902010_Bratkova.pdf" TargetMode="External"/><Relationship Id="rId9" Type="http://schemas.openxmlformats.org/officeDocument/2006/relationships/hyperlink" Target="https://www.youtube.com/watch?v=IPxLEjckIhA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2"/>
            <a:ext cx="9144000" cy="68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336499" y="2443198"/>
            <a:ext cx="7712100" cy="1977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</a:pP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Citování a citační software</a:t>
            </a:r>
            <a:b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MVZb2021</a:t>
            </a:r>
            <a:endParaRPr sz="3000" b="1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336499" y="5652600"/>
            <a:ext cx="6858000" cy="916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dirty="0">
                <a:solidFill>
                  <a:schemeClr val="dk1"/>
                </a:solidFill>
              </a:rPr>
              <a:t>Bc. Blanka Farkašová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Brno, 10. 12. 2020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nemusíme citovat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4689237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základní informace z oboru, všeobecně známá fakta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voda vaří při 100°C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nejvyšší hora ČR je Sněžka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první prezident zvolený přímou volbou je Miloš Zeman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dáváme ale tyto základní fakta do kontextu – musíme citovat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si nejsme jisti, zda je něco nutné citovat, tak raději citujeme</a:t>
            </a:r>
          </a:p>
        </p:txBody>
      </p:sp>
    </p:spTree>
    <p:extLst>
      <p:ext uri="{BB962C8B-B14F-4D97-AF65-F5344CB8AC3E}">
        <p14:creationId xmlns:p14="http://schemas.microsoft.com/office/powerpoint/2010/main" val="971366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741149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Plagiátorství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27" y="1845041"/>
            <a:ext cx="4693671" cy="352025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07703" y="5454153"/>
            <a:ext cx="5328592" cy="25277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Plagiarism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In: </a:t>
            </a:r>
            <a:r>
              <a:rPr kumimoji="0" lang="cs-CZ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Techsparks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[online]. [cit. 2018-09-20]. Dostupné z: https://www.techsparks.co.in/online-thesis-plagiarism-checker-for-students-and-teachers/</a:t>
            </a:r>
          </a:p>
        </p:txBody>
      </p:sp>
    </p:spTree>
    <p:extLst>
      <p:ext uri="{BB962C8B-B14F-4D97-AF65-F5344CB8AC3E}">
        <p14:creationId xmlns:p14="http://schemas.microsoft.com/office/powerpoint/2010/main" val="1851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6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</a:rPr>
              <a:t>Představení duševního díla jiného autora půjčeného nebo napodobeného v celku nebo z části, jako svého vlastního.</a:t>
            </a:r>
            <a:r>
              <a:rPr lang="cs-CZ" dirty="0"/>
              <a:t> 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</a:rPr>
              <a:t>Za plagiátorství lze považovat úmyslné kopírování cizího textu a jeho vydávání za vlastní, nedbalé nebo nepřesné citování použité literatury, opomenutí citace (byť neúmyslné) některého využitého zdroje.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661481" y="2514684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(Norma ČSN ISO 5127)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61481" y="5180100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(Definice plagiátorství na MU)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823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Formy plagiátorství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1"/>
            <a:ext cx="8123464" cy="5640019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převzetí celého textu nebo části textu jiného autora a vydávání za vlastní text bez uvedení citace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kopírování z jednoho nebo z více zdrojů (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mashup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drobné úpravy v kopírovaném textu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převzetí obrázků, tabulek, grafů apod. bez uvedení citace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doslovné citáty bez uvozovek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(ne)vědomé opomenutí citace zdroje, který byl použit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nepřesné/chybné citování, které znemožňuje dohledání použitého zdroje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citování zdroje, který nebyl použit (vylepšování literatury)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necitování vlastních prací (</a:t>
            </a:r>
            <a:r>
              <a:rPr lang="cs-CZ" sz="3100" dirty="0" err="1">
                <a:latin typeface="Arial" panose="020B0604020202020204" pitchFamily="34" charset="0"/>
                <a:cs typeface="Arial" panose="020B0604020202020204" pitchFamily="34" charset="0"/>
              </a:rPr>
              <a:t>autoplagiátorství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citování vlastních prací bez zřejmé souvislosti s novým dílem</a:t>
            </a:r>
          </a:p>
        </p:txBody>
      </p:sp>
    </p:spTree>
    <p:extLst>
      <p:ext uri="{BB962C8B-B14F-4D97-AF65-F5344CB8AC3E}">
        <p14:creationId xmlns:p14="http://schemas.microsoft.com/office/powerpoint/2010/main" val="3177064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363269" y="2344171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Citační styly</a:t>
            </a:r>
          </a:p>
        </p:txBody>
      </p:sp>
    </p:spTree>
    <p:extLst>
      <p:ext uri="{BB962C8B-B14F-4D97-AF65-F5344CB8AC3E}">
        <p14:creationId xmlns:p14="http://schemas.microsoft.com/office/powerpoint/2010/main" val="2073171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Citační styl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506564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soubor pravidel určující, jak psát: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odkazy v textu 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použité literatury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stovky citačních stylů 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oborové citační styly, citační styly vědeckých společností, citační styly jednotlivých časopisů ….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každý citační styl má svá pravidla – manuály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vždy dodržujeme citační styl vydavatele/zadavatele práce</a:t>
            </a:r>
          </a:p>
        </p:txBody>
      </p:sp>
    </p:spTree>
    <p:extLst>
      <p:ext uri="{BB962C8B-B14F-4D97-AF65-F5344CB8AC3E}">
        <p14:creationId xmlns:p14="http://schemas.microsoft.com/office/powerpoint/2010/main" val="2013626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Nejpoužívanější styly na FSS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05216"/>
            <a:ext cx="8367304" cy="582289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ČSN ISO 690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interpretace normy: BIERNÁTOVÁ, Olga a Jakub SKŮPA.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Bibliografické odkazy a citace dokumentů.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Brno, 2011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Iva: informační výchova na UTB ve Zlíně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[online kurz]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Chicago </a:t>
            </a:r>
            <a:r>
              <a:rPr lang="cs-CZ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 Style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https://www.chicagomanualofstyle.org/home.html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+ příklady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https://libguides.williams.edu/citing/chicago-author-date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APA style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oficiální web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https://www.apastyle.org/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ke stylu + příklady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https://owl.purdue.edu/owl/research_and_citation/apa_style/apa_formatting_and_style_guide/general_format.html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citační styl Sociologického časopisu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na webu časopisu: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http://sreview.soc.cas.cz/cs/page/3-formalni-stranka-rukopisu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359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389394" y="1917451"/>
            <a:ext cx="6598085" cy="225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NORMA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ČSN ISO 690</a:t>
            </a:r>
          </a:p>
        </p:txBody>
      </p:sp>
    </p:spTree>
    <p:extLst>
      <p:ext uri="{BB962C8B-B14F-4D97-AF65-F5344CB8AC3E}">
        <p14:creationId xmlns:p14="http://schemas.microsoft.com/office/powerpoint/2010/main" val="1314497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564" y="2746050"/>
            <a:ext cx="8367304" cy="239200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3 možné metody, vždy vyberte jen jednu: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metoda jméno-datum (harvardský styl)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metoda číselných odkazů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poznámky pod čarou</a:t>
            </a:r>
          </a:p>
        </p:txBody>
      </p:sp>
    </p:spTree>
    <p:extLst>
      <p:ext uri="{BB962C8B-B14F-4D97-AF65-F5344CB8AC3E}">
        <p14:creationId xmlns:p14="http://schemas.microsoft.com/office/powerpoint/2010/main" val="3830239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564" y="1309421"/>
            <a:ext cx="8515350" cy="5322198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400" b="1" dirty="0">
                <a:latin typeface="Arial" panose="020B0604020202020204" pitchFamily="34" charset="0"/>
              </a:rPr>
              <a:t>(příjmení autora, rok, strana)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(Šimoník, 2003, s. 33)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strany uvádíme vždy u přímých citací nebo pokud odkazujeme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</a:rPr>
              <a:t>na konkrétní část dokumentu, u nestránkovaných el. zdrojů nebo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</a:rPr>
              <a:t>v případě, že odkazujeme na celý dokument uvedeme jen autora a rok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(Šimoník, 2003)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2-3 autoři – uvádíme zpravidla příjmení všech autorů  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(Fiala a Pitrová, 2009, s. 125)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4 a více autorů – uvedeme jen prvního + zkratku et al.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100" dirty="0" err="1">
                <a:solidFill>
                  <a:srgbClr val="7030A0"/>
                </a:solidFill>
                <a:latin typeface="Arial" panose="020B0604020202020204" pitchFamily="34" charset="0"/>
              </a:rPr>
              <a:t>Wright</a:t>
            </a: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 et al., 2018)</a:t>
            </a:r>
            <a:endParaRPr lang="cs-CZ" sz="2100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pokud je autorem korporace (organizace), uvedeme její název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100" dirty="0" err="1">
                <a:solidFill>
                  <a:srgbClr val="7030A0"/>
                </a:solidFill>
                <a:latin typeface="Arial" panose="020B0604020202020204" pitchFamily="34" charset="0"/>
              </a:rPr>
              <a:t>Transparency</a:t>
            </a: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 International, 2012)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dokumenty bez autora – uvádíme název (dlouhé názvy zkracujeme) 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(Média a realita, 2004, s. 18)</a:t>
            </a:r>
          </a:p>
        </p:txBody>
      </p:sp>
    </p:spTree>
    <p:extLst>
      <p:ext uri="{BB962C8B-B14F-4D97-AF65-F5344CB8AC3E}">
        <p14:creationId xmlns:p14="http://schemas.microsoft.com/office/powerpoint/2010/main" val="293067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0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Obsah přednášky</a:t>
            </a:r>
            <a:endParaRPr sz="4000"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370691" y="1309421"/>
            <a:ext cx="8402617" cy="5154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úvod	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proč citujeme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plagiátorství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4" action="ppaction://hlinksldjump"/>
              </a:rPr>
              <a:t>citační styly</a:t>
            </a:r>
            <a:endParaRPr lang="cs-CZ" sz="3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5" action="ppaction://hlinksldjump"/>
              </a:rPr>
              <a:t>styl normy ČSN ISO 690</a:t>
            </a:r>
            <a:endParaRPr lang="cs-CZ" sz="3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6" action="ppaction://hlinksldjump"/>
              </a:rPr>
              <a:t>citace v textu</a:t>
            </a:r>
            <a:endParaRPr lang="cs-CZ" sz="3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7" action="ppaction://hlinksldjump"/>
              </a:rPr>
              <a:t>seznam použité literatury</a:t>
            </a:r>
            <a:endParaRPr lang="cs-CZ" sz="3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1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8" action="ppaction://hlinksldjump"/>
              </a:rPr>
              <a:t>příklady bibliografických citací</a:t>
            </a:r>
            <a:endParaRPr lang="cs-CZ" sz="31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9" action="ppaction://hlinksldjump"/>
              </a:rPr>
              <a:t>citační manažery, software</a:t>
            </a:r>
            <a:endParaRPr lang="cs-CZ" sz="36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10" action="ppaction://hlinksldjump"/>
              </a:rPr>
              <a:t>Úkol</a:t>
            </a: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 – povinné online cvičení</a:t>
            </a:r>
            <a:endParaRPr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382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3809" y="1522485"/>
            <a:ext cx="8367304" cy="501148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více děl od stejného autora/autorů ze stejného roku: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latin typeface="Arial" panose="020B0604020202020204" pitchFamily="34" charset="0"/>
              </a:rPr>
              <a:t>v bibliografické citaci i v odkazu v textu se za rok vkládá index (písmeno </a:t>
            </a:r>
            <a:r>
              <a:rPr lang="cs-CZ" sz="2200" dirty="0" err="1">
                <a:latin typeface="Arial" panose="020B0604020202020204" pitchFamily="34" charset="0"/>
              </a:rPr>
              <a:t>a,b,c,d</a:t>
            </a:r>
            <a:r>
              <a:rPr lang="cs-CZ" sz="2200" dirty="0">
                <a:latin typeface="Arial" panose="020B0604020202020204" pitchFamily="34" charset="0"/>
              </a:rPr>
              <a:t>,...)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(Průcha, 2003b, s. 54)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odkazy se můžou vkládat různě do věty za citát či parafrázi, na konci věty se dávají před tečku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... převzatý text dáváme do uvozovek (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</a:rPr>
              <a:t>Bratková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, 2008) nebo je lze i jinak zvýraznit (Cihlář, 2011).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odkazy na více zdrojů dáváme do jedné závorky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</a:rPr>
              <a:t>Bratková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, 2008; Cihlář, 2011)</a:t>
            </a:r>
          </a:p>
        </p:txBody>
      </p:sp>
    </p:spTree>
    <p:extLst>
      <p:ext uri="{BB962C8B-B14F-4D97-AF65-F5344CB8AC3E}">
        <p14:creationId xmlns:p14="http://schemas.microsoft.com/office/powerpoint/2010/main" val="3122127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564" y="1695635"/>
            <a:ext cx="8367304" cy="465291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pokud je ve větě uvedeno příjmení citovaného autora, vypouštíme ho ze závorky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... a tento pojem definuje Šimoník (2003, s. 34) takto,....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typ závorky – zpravidla kulaté závorky, možnost zvolit jiné, ale nutné dodržet v celé práci jeden styl</a:t>
            </a:r>
          </a:p>
        </p:txBody>
      </p:sp>
    </p:spTree>
    <p:extLst>
      <p:ext uri="{BB962C8B-B14F-4D97-AF65-F5344CB8AC3E}">
        <p14:creationId xmlns:p14="http://schemas.microsoft.com/office/powerpoint/2010/main" val="2699860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564" y="1309421"/>
            <a:ext cx="8194063" cy="5393220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</a:rPr>
              <a:t>v soupisu použité literatury je rok hned za autory (pokud není autor, tak za názvem), rok vydání se dále na standardní místě (za nakladatele nebo za názvem časopisu apod.) neuvádí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 a Markéta PITROVÁ, 2009. 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2., dopl. a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aktualiz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vyd. Brno: Centrum pro studium demokracie a kultury. ISBN 9788073251802.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ŠIMONÍK, Oldřich, 2003. 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MSD. ISBN 80-86633-04-7.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Média a realita, 2004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Masarykova univerzita. </a:t>
            </a:r>
            <a:br>
              <a:rPr lang="cs-CZ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</a:rPr>
              <a:t>pokud je v citaci celé datum, pak celé datum uvádíme </a:t>
            </a:r>
            <a:br>
              <a:rPr lang="cs-CZ" sz="2600" dirty="0">
                <a:latin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</a:rPr>
              <a:t>na standardním místě, za jméno autora píšeme pouze rok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</a:rPr>
              <a:t>SRBECKÁ, Gabriela, 2010. Rozvoj kompetencí studentů ve vzdělávání. </a:t>
            </a:r>
            <a:r>
              <a:rPr lang="cs-CZ" sz="1800" i="1" dirty="0" err="1">
                <a:solidFill>
                  <a:srgbClr val="7030A0"/>
                </a:solidFill>
                <a:latin typeface="Arial" panose="020B0604020202020204" pitchFamily="34" charset="0"/>
              </a:rPr>
              <a:t>Inflow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</a:rPr>
              <a:t>: </a:t>
            </a:r>
            <a:r>
              <a:rPr lang="cs-CZ" sz="1800" i="1" dirty="0" err="1">
                <a:solidFill>
                  <a:srgbClr val="7030A0"/>
                </a:solidFill>
                <a:latin typeface="Arial" panose="020B0604020202020204" pitchFamily="34" charset="0"/>
              </a:rPr>
              <a:t>information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sz="1800" i="1" dirty="0" err="1">
                <a:solidFill>
                  <a:srgbClr val="7030A0"/>
                </a:solidFill>
                <a:latin typeface="Arial" panose="020B0604020202020204" pitchFamily="34" charset="0"/>
              </a:rPr>
              <a:t>journal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</a:rPr>
              <a:t>[online]. 02. 07. 2010, roč. 3, č. 7 [cit. 2016-10-10]. Dostupné z: http://www.inflow.cz/printpdf/10835</a:t>
            </a:r>
          </a:p>
        </p:txBody>
      </p:sp>
    </p:spTree>
    <p:extLst>
      <p:ext uri="{BB962C8B-B14F-4D97-AF65-F5344CB8AC3E}">
        <p14:creationId xmlns:p14="http://schemas.microsoft.com/office/powerpoint/2010/main" val="1882518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 - příklad</a:t>
            </a:r>
            <a:endParaRPr lang="cs-CZ" sz="4000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0FCB8F40-C78E-456F-93DE-A49A8B03C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2683" y="1394246"/>
            <a:ext cx="6098633" cy="5354898"/>
          </a:xfrm>
        </p:spPr>
      </p:pic>
    </p:spTree>
    <p:extLst>
      <p:ext uri="{BB962C8B-B14F-4D97-AF65-F5344CB8AC3E}">
        <p14:creationId xmlns:p14="http://schemas.microsoft.com/office/powerpoint/2010/main" val="3690062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číselných odkazů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každá bibliografická citace má své jedinečné číslo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seznamu použité literatury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FIALA, Petr a Markéta PITROVÁ.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…</a:t>
            </a:r>
            <a:b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 KRATOCHVÍL, Zdeněk.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Kvalitativní výzkum …</a:t>
            </a:r>
            <a:b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5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48. ŠIMONÍK, Oldřich.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číslo citace se použije v textu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 což s sebou může přinášet problémy (25, s. 158).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 toto ale není dle Šimoníka (48) přípustné.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více odkazů u jedné informace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(25, s. 158; 48)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typ závorky – zpravidla kulaté závorky, možnost zvolit jiné, ale nutné dodržet v celé práci jeden styl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293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845439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číselných odkazů- příklad</a:t>
            </a:r>
            <a:endParaRPr lang="cs-CZ" sz="4000" dirty="0"/>
          </a:p>
        </p:txBody>
      </p:sp>
      <p:pic>
        <p:nvPicPr>
          <p:cNvPr id="4" name="Zástupný symbol pro obsah 5">
            <a:extLst>
              <a:ext uri="{FF2B5EF4-FFF2-40B4-BE49-F238E27FC236}">
                <a16:creationId xmlns:a16="http://schemas.microsoft.com/office/drawing/2014/main" id="{2E3F1883-47D3-44AA-BCA4-18F9BD0E8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55" y="1471613"/>
            <a:ext cx="6462379" cy="5386606"/>
          </a:xfrm>
        </p:spPr>
      </p:pic>
    </p:spTree>
    <p:extLst>
      <p:ext uri="{BB962C8B-B14F-4D97-AF65-F5344CB8AC3E}">
        <p14:creationId xmlns:p14="http://schemas.microsoft.com/office/powerpoint/2010/main" val="895120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 pod čarou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511801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funkce vložit poznámku pod čarou ve Wordu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Například Průcha</a:t>
            </a:r>
            <a:r>
              <a:rPr lang="cs-CZ" sz="22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1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 definuje tento termín ... Problémem se zabývá i Šimoník</a:t>
            </a:r>
            <a:r>
              <a:rPr lang="cs-CZ" sz="22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 2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…</a:t>
            </a:r>
            <a:endParaRPr lang="cs-CZ" sz="2200" baseline="300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pod čarou bibliografická citace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pokud je součástí textu seznam použité literatury, uvádíme pod čarou zkrácenou verzi citace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minimálně je nutno uvádět: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sz="2600" b="1" dirty="0">
                <a:latin typeface="Arial" panose="020B0604020202020204" pitchFamily="34" charset="0"/>
              </a:rPr>
              <a:t>příjmení a jméno autora/autorů, </a:t>
            </a:r>
            <a:r>
              <a:rPr lang="cs-CZ" sz="2600" b="1" i="1" dirty="0">
                <a:latin typeface="Arial" panose="020B0604020202020204" pitchFamily="34" charset="0"/>
              </a:rPr>
              <a:t>název</a:t>
            </a:r>
            <a:r>
              <a:rPr lang="cs-CZ" sz="2600" b="1" dirty="0">
                <a:latin typeface="Arial" panose="020B0604020202020204" pitchFamily="34" charset="0"/>
              </a:rPr>
              <a:t>, strana </a:t>
            </a:r>
            <a:r>
              <a:rPr lang="cs-CZ" sz="22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1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PRŮCHA, Jan.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</a:rPr>
              <a:t>Pedagogický slovník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, s. 124.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2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ŠIMONÍK, Oldřich.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66455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 pod čarou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každá citace má vždy nové číslo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odkaz lze vkládat kamkoliv do textu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odkazy na stejný zdroj pod sebou – tamtéž</a:t>
            </a:r>
            <a:br>
              <a:rPr lang="cs-CZ" dirty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 marL="720000" lvl="1" indent="-360000">
              <a:buNone/>
            </a:pPr>
            <a:r>
              <a:rPr lang="cs-CZ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25)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 a Markéta PITROVÁ.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18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20000" lvl="1" indent="-360000">
              <a:buNone/>
            </a:pPr>
            <a:r>
              <a:rPr lang="cs-CZ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26)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tamtéž, s. 25.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9057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 pod čarou - příklad</a:t>
            </a:r>
            <a:endParaRPr lang="cs-CZ" sz="4000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2DDEB61C-2D2C-4474-8B96-C6C8E890A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656" y="1471612"/>
            <a:ext cx="5083549" cy="5249719"/>
          </a:xfrm>
        </p:spPr>
      </p:pic>
    </p:spTree>
    <p:extLst>
      <p:ext uri="{BB962C8B-B14F-4D97-AF65-F5344CB8AC3E}">
        <p14:creationId xmlns:p14="http://schemas.microsoft.com/office/powerpoint/2010/main" val="197915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406811" y="1473314"/>
            <a:ext cx="6598085" cy="3412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000" b="1" kern="1200" dirty="0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Bibliografické citace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seznamu použité literatury</a:t>
            </a:r>
          </a:p>
        </p:txBody>
      </p:sp>
    </p:spTree>
    <p:extLst>
      <p:ext uri="{BB962C8B-B14F-4D97-AF65-F5344CB8AC3E}">
        <p14:creationId xmlns:p14="http://schemas.microsoft.com/office/powerpoint/2010/main" val="4215359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004016" y="1235535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Úvod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16404C0-EBDF-4047-B442-E42DEA8DB0ED}"/>
              </a:ext>
            </a:extLst>
          </p:cNvPr>
          <p:cNvSpPr/>
          <p:nvPr/>
        </p:nvSpPr>
        <p:spPr>
          <a:xfrm>
            <a:off x="1340453" y="3266690"/>
            <a:ext cx="64630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24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Why</a:t>
            </a:r>
            <a:r>
              <a:rPr lang="cs-CZ" altLang="cs-CZ" sz="24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 and </a:t>
            </a:r>
            <a:r>
              <a:rPr lang="cs-CZ" altLang="cs-CZ" sz="24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When</a:t>
            </a:r>
            <a:r>
              <a:rPr lang="cs-CZ" altLang="cs-CZ" sz="24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 </a:t>
            </a:r>
            <a:r>
              <a:rPr lang="cs-CZ" altLang="cs-CZ" sz="24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You</a:t>
            </a:r>
            <a:r>
              <a:rPr lang="cs-CZ" altLang="cs-CZ" sz="24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 </a:t>
            </a:r>
            <a:r>
              <a:rPr lang="cs-CZ" altLang="cs-CZ" sz="24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Need</a:t>
            </a:r>
            <a:r>
              <a:rPr lang="cs-CZ" altLang="cs-CZ" sz="24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 to Cite </a:t>
            </a:r>
            <a:r>
              <a:rPr lang="cs-CZ" altLang="cs-CZ" sz="24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Your</a:t>
            </a:r>
            <a:r>
              <a:rPr lang="cs-CZ" altLang="cs-CZ" sz="24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 </a:t>
            </a:r>
            <a:r>
              <a:rPr lang="cs-CZ" altLang="cs-CZ" sz="24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Sources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(Video, U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niversity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Guelph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McLaughlin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Library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4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4"/>
              </a:rPr>
              <a:t>Jak citovat v diplomce a vyhnout se plagiátu</a:t>
            </a:r>
            <a:r>
              <a:rPr lang="cs-CZ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lang="cs-CZ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Video,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Pavel Semerád)</a:t>
            </a:r>
          </a:p>
        </p:txBody>
      </p:sp>
    </p:spTree>
    <p:extLst>
      <p:ext uri="{BB962C8B-B14F-4D97-AF65-F5344CB8AC3E}">
        <p14:creationId xmlns:p14="http://schemas.microsoft.com/office/powerpoint/2010/main" val="15176521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zásady citování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06" y="1480626"/>
            <a:ext cx="7886700" cy="521893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jednotný styl všech citací 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pořadí údajů dané citačním stylem 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údaje přebíráme přímo z citovaného dokumentu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údaj chybí, zkusíme dohledat z jiných zdrojů nebo odhadneme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[tyto údaje se zapisují v hranatých závorkách]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příp. údaj vynecháme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nelze vynechat název – pokud název chybí, uvedeme v hranatých závorkách náhradní název (popis dokumentu)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údaje zapisujeme v jazyce dokumentu; stránkování a poznámky uvádíme v jazyce,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kterém píšeme práci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transliterace do latinky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0060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33781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0"/>
            <a:ext cx="8169121" cy="5548579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Autor/autoři – primární odpovědnost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příjmení vždy velkými písmeny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autory zapisujeme v podobě a v pořadí, v jakém jsou uvedeny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 dokumentu,  ale jméno prvního autora je v invertované podobě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jeden autor: PŘÍJMENÍ, Jméno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více autorů: PŘÍJMENÍ, Jméno, Jméno PŘÍJMENÍ  a Jméno PŘÍJMENÍ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hodně autorů – uvádíme prvního a zkratku „et al“ nebo českou „aj.“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„a kol.“: PŘÍJMENÍ, Jméno et al. 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u editorů, redaktorů atd. uvádíme jejich roli za jménem: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PŘÍJMENÍ, Jméno,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autorem je korporace: JMÉNO KORPORACE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píšeme kurzívou 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dlouhý název lze zkrátit, vynechaná slova nahradíme třemi tečkami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(nepovinný údaj)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oddělujeme od názvu dvojtečkou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chybějící název – v hranatých závorkách uvedeme náhradní název (popis dokumentu, nebo můžeme použít první slova z textu)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názvy částí (článků, příspěvků atd.) nepíšeme kurzívou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C978AF8-55C0-48DD-B1B7-C1856BFD6450}"/>
              </a:ext>
            </a:extLst>
          </p:cNvPr>
          <p:cNvSpPr txBox="1">
            <a:spLocks noChangeArrowheads="1"/>
          </p:cNvSpPr>
          <p:nvPr/>
        </p:nvSpPr>
        <p:spPr>
          <a:xfrm>
            <a:off x="7020272" y="1122044"/>
            <a:ext cx="2123728" cy="93610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Povinné údaje, pokud jsou </a:t>
            </a:r>
            <a:b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v dokumentu uvedeny</a:t>
            </a:r>
          </a:p>
          <a:p>
            <a:pPr algn="l" fontAlgn="auto">
              <a:spcAft>
                <a:spcPts val="0"/>
              </a:spcAft>
            </a:pPr>
            <a:endParaRPr lang="cs-CZ" sz="1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</a:pPr>
            <a:r>
              <a:rPr lang="cs-CZ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Nepovinné údaje</a:t>
            </a:r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5110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40" y="1309422"/>
            <a:ext cx="7886700" cy="554857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Typ nosiče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(povinný u jiných než tištěných dokumentů)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píšeme v hranatých závorkách za názvem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[online], [CD], [DVD]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Vydání / verze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povinný údaj, ale není nutné uvádět pokud se jedná o první vydání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zápis lze zkracovat: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2. doplněné vydání = 2. dopl. vyd.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3rd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= 3rd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tvůrce – sekundární odpovědnost (nepovinný údaj)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překladatel, ilustrátor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příjmení píšeme velkými písmeny, např.: Přel. Martin HILSKÝ.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Místo vydání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 více míst vydání uvádíme jen první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do kulaté závorky za místo lze napsat upřesnění, např. Virginia (Nevada)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Nakladatel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nezapisujeme zkratku obchodního označení (s.r.o., Ltd., aj.), křestní jména a slova jako “a syn” atd.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a. s. =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Sons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3245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9773" y="399216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40" y="1087479"/>
            <a:ext cx="7886700" cy="5770521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vydání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rok vydání, pokud je uvedeno můžeme uvést celé datum (především u online zdrojů)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 článků z novin zapisujeme vždy celé datum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pokud přebíráme datum z copyrightu, zapisujeme: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c2016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  nebo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©2016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chybějí datum - dohledat z jiných zdrojů, odhadnout (zapisujeme v hranatých závorkách), např. [cca 1975], nebo lze zapsat [b. r.] , příp. údaj vynecháme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Číslování (u článků z časopisů)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2005, vol. 12, no. 3   nebo zkráceně  2005,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Strany (u článků, příspěvků)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uvádíme lokaci článku/příspěvku v rámci dokumentu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aktualizace/revize (povinné u online zdrojů pokud je to uvedeno)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citování = datum stažení nebo čtení dokumentu na webu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(povinné u online zdrojů)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[cit. 2015-10-12]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Edice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Identifikátor (ISBN, ISSN, DOI)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Dostupnost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(povinné u online zdrojů)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 uvádíme URL odkaz nebo název databáze, kde je dokument dostupný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</a:p>
        </p:txBody>
      </p:sp>
    </p:spTree>
    <p:extLst>
      <p:ext uri="{BB962C8B-B14F-4D97-AF65-F5344CB8AC3E}">
        <p14:creationId xmlns:p14="http://schemas.microsoft.com/office/powerpoint/2010/main" val="8639723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Získávání údajů pro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5053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</a:rPr>
              <a:t>Tištěné dokumenty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citovaný text mít fyzicky u sebe</a:t>
            </a:r>
            <a:endParaRPr lang="en-US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zdroje informací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titulní list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rub titulního listu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tiráž a další místa v knize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externí zdroje</a:t>
            </a:r>
            <a:r>
              <a:rPr lang="en-US" dirty="0">
                <a:latin typeface="Arial" panose="020B0604020202020204" pitchFamily="34" charset="0"/>
              </a:rPr>
              <a:t>]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o</a:t>
            </a:r>
            <a:r>
              <a:rPr lang="en-US" dirty="0" err="1">
                <a:latin typeface="Arial" panose="020B0604020202020204" pitchFamily="34" charset="0"/>
              </a:rPr>
              <a:t>dhad</a:t>
            </a:r>
            <a:r>
              <a:rPr lang="en-US" dirty="0">
                <a:latin typeface="Arial" panose="020B0604020202020204" pitchFamily="34" charset="0"/>
              </a:rPr>
              <a:t>]</a:t>
            </a:r>
            <a:endParaRPr lang="cs-CZ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</a:t>
            </a:r>
            <a:r>
              <a:rPr lang="en-US" dirty="0" err="1">
                <a:latin typeface="Arial" panose="020B0604020202020204" pitchFamily="34" charset="0"/>
              </a:rPr>
              <a:t>okud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chybí a nelze jej dohledat: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vynechá se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nikdy nelze vynechat název!</a:t>
            </a:r>
          </a:p>
        </p:txBody>
      </p:sp>
    </p:spTree>
    <p:extLst>
      <p:ext uri="{BB962C8B-B14F-4D97-AF65-F5344CB8AC3E}">
        <p14:creationId xmlns:p14="http://schemas.microsoft.com/office/powerpoint/2010/main" val="3818478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Získávání údajů pro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8"/>
            <a:ext cx="7886700" cy="53862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</a:rPr>
              <a:t>Elektronické dokumenty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problém nalezení bibliografických informací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zdroje informací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nadpisy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hlavička, </a:t>
            </a:r>
            <a:r>
              <a:rPr lang="cs-CZ" dirty="0" err="1">
                <a:latin typeface="Arial" panose="020B0604020202020204" pitchFamily="34" charset="0"/>
              </a:rPr>
              <a:t>metadata</a:t>
            </a:r>
            <a:r>
              <a:rPr lang="cs-CZ" dirty="0">
                <a:latin typeface="Arial" panose="020B0604020202020204" pitchFamily="34" charset="0"/>
              </a:rPr>
              <a:t>, zdrojový dokument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titulek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informace v sekci „O nás“ nebo „Kontakt“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externí zdroje</a:t>
            </a:r>
            <a:r>
              <a:rPr lang="en-US" dirty="0">
                <a:latin typeface="Arial" panose="020B0604020202020204" pitchFamily="34" charset="0"/>
              </a:rPr>
              <a:t>]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o</a:t>
            </a:r>
            <a:r>
              <a:rPr lang="en-US" dirty="0" err="1">
                <a:latin typeface="Arial" panose="020B0604020202020204" pitchFamily="34" charset="0"/>
              </a:rPr>
              <a:t>dhad</a:t>
            </a:r>
            <a:r>
              <a:rPr lang="en-US" dirty="0">
                <a:latin typeface="Arial" panose="020B0604020202020204" pitchFamily="34" charset="0"/>
              </a:rPr>
              <a:t>]</a:t>
            </a:r>
            <a:endParaRPr lang="cs-CZ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</a:t>
            </a:r>
            <a:r>
              <a:rPr lang="en-US" dirty="0" err="1">
                <a:latin typeface="Arial" panose="020B0604020202020204" pitchFamily="34" charset="0"/>
              </a:rPr>
              <a:t>okud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chybí a nelze jej dohledat: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100" dirty="0">
                <a:latin typeface="Arial" panose="020B0604020202020204" pitchFamily="34" charset="0"/>
              </a:rPr>
              <a:t>vynechá se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100" dirty="0">
                <a:latin typeface="Arial" panose="020B0604020202020204" pitchFamily="34" charset="0"/>
              </a:rPr>
              <a:t>nikdy nelze vynechat název!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nutné uvést údaje - </a:t>
            </a:r>
            <a:r>
              <a:rPr lang="cs-CZ" b="1" dirty="0">
                <a:latin typeface="Arial" panose="020B0604020202020204" pitchFamily="34" charset="0"/>
              </a:rPr>
              <a:t>typ nosiče</a:t>
            </a:r>
            <a:r>
              <a:rPr lang="cs-CZ" dirty="0">
                <a:latin typeface="Arial" panose="020B0604020202020204" pitchFamily="34" charset="0"/>
              </a:rPr>
              <a:t>, vydání/verze, datum aktualizace, </a:t>
            </a:r>
            <a:r>
              <a:rPr lang="cs-CZ" b="1" dirty="0">
                <a:latin typeface="Arial" panose="020B0604020202020204" pitchFamily="34" charset="0"/>
              </a:rPr>
              <a:t>datum citování [cit. RRRR-MM-DD], dostupnost</a:t>
            </a:r>
          </a:p>
        </p:txBody>
      </p:sp>
    </p:spTree>
    <p:extLst>
      <p:ext uri="{BB962C8B-B14F-4D97-AF65-F5344CB8AC3E}">
        <p14:creationId xmlns:p14="http://schemas.microsoft.com/office/powerpoint/2010/main" val="24285598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2013245"/>
            <a:ext cx="6598085" cy="2276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Příklady citací dle druhu dokumentu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9709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Knihy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1"/>
            <a:ext cx="8018200" cy="533107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400" dirty="0">
                <a:latin typeface="Arial" panose="020B0604020202020204" pitchFamily="34" charset="0"/>
              </a:rPr>
              <a:t>Autor/autoři. </a:t>
            </a:r>
            <a:r>
              <a:rPr lang="cs-CZ" sz="3400" i="1" dirty="0">
                <a:latin typeface="Arial" panose="020B0604020202020204" pitchFamily="34" charset="0"/>
              </a:rPr>
              <a:t>Název: </a:t>
            </a:r>
            <a:r>
              <a:rPr lang="cs-CZ" sz="3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3400" dirty="0">
                <a:latin typeface="Arial" panose="020B0604020202020204" pitchFamily="34" charset="0"/>
              </a:rPr>
              <a:t>. Vydání.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</a:t>
            </a:r>
            <a:r>
              <a:rPr lang="cs-CZ" sz="3400" dirty="0">
                <a:latin typeface="Arial" panose="020B0604020202020204" pitchFamily="34" charset="0"/>
              </a:rPr>
              <a:t> Místo vydání: Nakladatelství, rok vydání. Edice: </a:t>
            </a:r>
            <a:r>
              <a:rPr lang="cs-CZ" sz="3400" dirty="0" err="1">
                <a:latin typeface="Arial" panose="020B0604020202020204" pitchFamily="34" charset="0"/>
              </a:rPr>
              <a:t>subedice</a:t>
            </a:r>
            <a:r>
              <a:rPr lang="cs-CZ" sz="3400" dirty="0">
                <a:latin typeface="Arial" panose="020B0604020202020204" pitchFamily="34" charset="0"/>
              </a:rPr>
              <a:t>, číslo edice. ISBN. Dostupnost.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HOLZER, Jan.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Politické strany Ruska: hledání identity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Brno: Centrum pro studium demokracie a kultury (CDK), 2004. Politologická řada. ISBN 8073250322.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KOTÍKOVÁ, Jaromíra, Miriam KOTRUSOVÁ a Helena VYCHOVÁ.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EU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Praha: VÚPSV, 2013. ISBN 978-80-7416-131-5. </a:t>
            </a:r>
          </a:p>
        </p:txBody>
      </p:sp>
    </p:spTree>
    <p:extLst>
      <p:ext uri="{BB962C8B-B14F-4D97-AF65-F5344CB8AC3E}">
        <p14:creationId xmlns:p14="http://schemas.microsoft.com/office/powerpoint/2010/main" val="5847395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E-knihy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0"/>
            <a:ext cx="7886700" cy="5548579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700" dirty="0">
                <a:latin typeface="Arial" panose="020B0604020202020204" pitchFamily="34" charset="0"/>
              </a:rPr>
              <a:t>Autor/autoři. </a:t>
            </a:r>
            <a:r>
              <a:rPr lang="cs-CZ" sz="3700" i="1" dirty="0">
                <a:latin typeface="Arial" panose="020B0604020202020204" pitchFamily="34" charset="0"/>
              </a:rPr>
              <a:t>Název: </a:t>
            </a:r>
            <a:r>
              <a:rPr lang="cs-CZ" sz="37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3700" dirty="0">
                <a:latin typeface="Arial" panose="020B0604020202020204" pitchFamily="34" charset="0"/>
              </a:rPr>
              <a:t> </a:t>
            </a:r>
            <a:r>
              <a:rPr lang="en-US" sz="3700" dirty="0">
                <a:latin typeface="Arial" panose="020B0604020202020204" pitchFamily="34" charset="0"/>
              </a:rPr>
              <a:t>[</a:t>
            </a:r>
            <a:r>
              <a:rPr lang="en-US" sz="3700" dirty="0" err="1">
                <a:latin typeface="Arial" panose="020B0604020202020204" pitchFamily="34" charset="0"/>
              </a:rPr>
              <a:t>nosi</a:t>
            </a:r>
            <a:r>
              <a:rPr lang="cs-CZ" sz="3700" dirty="0">
                <a:latin typeface="Arial" panose="020B0604020202020204" pitchFamily="34" charset="0"/>
              </a:rPr>
              <a:t>č</a:t>
            </a:r>
            <a:r>
              <a:rPr lang="en-US" sz="3700" dirty="0">
                <a:latin typeface="Arial" panose="020B0604020202020204" pitchFamily="34" charset="0"/>
              </a:rPr>
              <a:t>]</a:t>
            </a:r>
            <a:r>
              <a:rPr lang="cs-CZ" sz="3700" dirty="0">
                <a:latin typeface="Arial" panose="020B0604020202020204" pitchFamily="34" charset="0"/>
              </a:rPr>
              <a:t>. Vydání. </a:t>
            </a:r>
            <a:r>
              <a:rPr lang="cs-CZ" sz="37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 </a:t>
            </a:r>
            <a:r>
              <a:rPr lang="cs-CZ" sz="3700" dirty="0">
                <a:latin typeface="Arial" panose="020B0604020202020204" pitchFamily="34" charset="0"/>
              </a:rPr>
              <a:t>Místo vydání: Nakladatelství, rok/datum vydání, datum aktualizace </a:t>
            </a:r>
            <a:r>
              <a:rPr lang="en-US" sz="3700" dirty="0">
                <a:latin typeface="Arial" panose="020B0604020202020204" pitchFamily="34" charset="0"/>
              </a:rPr>
              <a:t>[</a:t>
            </a:r>
            <a:r>
              <a:rPr lang="cs-CZ" sz="3700" dirty="0">
                <a:latin typeface="Arial" panose="020B0604020202020204" pitchFamily="34" charset="0"/>
              </a:rPr>
              <a:t>datum citování</a:t>
            </a:r>
            <a:r>
              <a:rPr lang="en-US" sz="3700" dirty="0">
                <a:latin typeface="Arial" panose="020B0604020202020204" pitchFamily="34" charset="0"/>
              </a:rPr>
              <a:t>]</a:t>
            </a:r>
            <a:r>
              <a:rPr lang="cs-CZ" sz="3700" dirty="0">
                <a:latin typeface="Arial" panose="020B0604020202020204" pitchFamily="34" charset="0"/>
              </a:rPr>
              <a:t>. Edice: </a:t>
            </a:r>
            <a:r>
              <a:rPr lang="cs-CZ" sz="3700" dirty="0" err="1">
                <a:latin typeface="Arial" panose="020B0604020202020204" pitchFamily="34" charset="0"/>
              </a:rPr>
              <a:t>subedice</a:t>
            </a:r>
            <a:r>
              <a:rPr lang="cs-CZ" sz="3700" dirty="0">
                <a:latin typeface="Arial" panose="020B0604020202020204" pitchFamily="34" charset="0"/>
              </a:rPr>
              <a:t>, číslo edice. ISBN. Dostupnost. </a:t>
            </a:r>
            <a:r>
              <a:rPr lang="cs-CZ" sz="37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HURD, Elizabeth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Shakman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politics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secularism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relations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Princeton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Princeton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university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c2008 [cit. 2016-10-12]. ISBN 978-0-691-13466-6. Dostupné z: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eBook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EBSCOhost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KOTÍKOVÁ, Jaromíra, Miriam KOTRUSOVÁ a Helena VYCHOVÁ.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EU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[online]. Praha: VÚPSV, 2013 [cit. 2016-02-09]. ISBN 978-80-7416-131-5. Dostupné z: http://praha.vupsv.cz/Fulltext/vz_366.pdf.</a:t>
            </a:r>
          </a:p>
        </p:txBody>
      </p:sp>
    </p:spTree>
    <p:extLst>
      <p:ext uri="{BB962C8B-B14F-4D97-AF65-F5344CB8AC3E}">
        <p14:creationId xmlns:p14="http://schemas.microsoft.com/office/powerpoint/2010/main" val="14650821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Sborník (editovaná kniha)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83" y="1471749"/>
            <a:ext cx="8140823" cy="511548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600" dirty="0">
                <a:latin typeface="Arial" panose="020B0604020202020204" pitchFamily="34" charset="0"/>
              </a:rPr>
              <a:t>Editor/editoři sborníku, </a:t>
            </a:r>
            <a:r>
              <a:rPr lang="cs-CZ" sz="2600" dirty="0" err="1">
                <a:latin typeface="Arial" panose="020B0604020202020204" pitchFamily="34" charset="0"/>
              </a:rPr>
              <a:t>ed</a:t>
            </a:r>
            <a:r>
              <a:rPr lang="cs-CZ" sz="2600" dirty="0">
                <a:latin typeface="Arial" panose="020B0604020202020204" pitchFamily="34" charset="0"/>
              </a:rPr>
              <a:t>/</a:t>
            </a:r>
            <a:r>
              <a:rPr lang="cs-CZ" sz="2600" dirty="0" err="1">
                <a:latin typeface="Arial" panose="020B0604020202020204" pitchFamily="34" charset="0"/>
              </a:rPr>
              <a:t>eds</a:t>
            </a:r>
            <a:r>
              <a:rPr lang="cs-CZ" sz="2600" dirty="0">
                <a:latin typeface="Arial" panose="020B0604020202020204" pitchFamily="34" charset="0"/>
              </a:rPr>
              <a:t>. </a:t>
            </a:r>
            <a:r>
              <a:rPr lang="cs-CZ" sz="2600" i="1" dirty="0">
                <a:latin typeface="Arial" panose="020B0604020202020204" pitchFamily="34" charset="0"/>
              </a:rPr>
              <a:t>Název sborníku: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sborníku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2600" dirty="0">
                <a:latin typeface="Arial" panose="020B0604020202020204" pitchFamily="34" charset="0"/>
              </a:rPr>
              <a:t> Vydání.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sborníku. </a:t>
            </a:r>
            <a:r>
              <a:rPr lang="cs-CZ" sz="2600" dirty="0">
                <a:latin typeface="Arial" panose="020B0604020202020204" pitchFamily="34" charset="0"/>
              </a:rPr>
              <a:t>Místo vydání: Nakladatelství, rok vydání. Edice: </a:t>
            </a:r>
            <a:r>
              <a:rPr lang="cs-CZ" sz="2600" dirty="0" err="1">
                <a:latin typeface="Arial" panose="020B0604020202020204" pitchFamily="34" charset="0"/>
              </a:rPr>
              <a:t>subedice</a:t>
            </a:r>
            <a:r>
              <a:rPr lang="cs-CZ" sz="2600" dirty="0">
                <a:latin typeface="Arial" panose="020B0604020202020204" pitchFamily="34" charset="0"/>
              </a:rPr>
              <a:t>, číslo edice. ISBN.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6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DANČÁK, Břetislav, Petr FIALA a Vít HLOUŠEK,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Evropeizace: nové téma politologického výzkumu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Brno: Masarykova univerzita, Mezinárodní politologický ústav, 2005. ISBN 80-210-3865-9.</a:t>
            </a:r>
          </a:p>
          <a:p>
            <a:pPr>
              <a:lnSpc>
                <a:spcPct val="110000"/>
              </a:lnSpc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FAWN, Rick, ed. Managing security threats along the EU's eastern flanks. Cham: Palgrave Macmillan, 2020. New security challenges. ISBN 978-3-030-26936-4.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216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Přímá citace (citát)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1814" y="1309421"/>
            <a:ext cx="8363422" cy="542635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doslovné převzetí cizí myšlenky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textu neděláme žádné úpravy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nevytrhovat z kontextu!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odlišení od vlastního textu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uvozovky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přímá citace musí být vždy v uvozovkách!</a:t>
            </a:r>
            <a:endParaRPr lang="cs-CZ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pro lepší odlišení od vlastního textu je možné použít i jiný styl písma (kurzíva)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delší text – více než 4-5 řádků</a:t>
            </a:r>
          </a:p>
          <a:p>
            <a:pPr lvl="2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samostatný odstavec 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odsazení (5pt)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uvozovky, příp. kurzíva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 na zdroj = citace v textu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vždy uvádíme zdroj, z kterého citujeme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uvádíme také přesnou lokaci citace v rámci zdroje, tzn. stránku či rozsah stran, odstavec, kapitolu atd. 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1200"/>
              </a:spcBef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4537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E-sborník (editovaná kniha)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0"/>
            <a:ext cx="7886700" cy="533582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dirty="0">
                <a:latin typeface="Arial" panose="020B0604020202020204" pitchFamily="34" charset="0"/>
              </a:rPr>
              <a:t>Editor/editoři sborníku, </a:t>
            </a:r>
            <a:r>
              <a:rPr lang="cs-CZ" dirty="0" err="1">
                <a:latin typeface="Arial" panose="020B0604020202020204" pitchFamily="34" charset="0"/>
              </a:rPr>
              <a:t>ed</a:t>
            </a:r>
            <a:r>
              <a:rPr lang="cs-CZ" dirty="0">
                <a:latin typeface="Arial" panose="020B0604020202020204" pitchFamily="34" charset="0"/>
              </a:rPr>
              <a:t>/</a:t>
            </a:r>
            <a:r>
              <a:rPr lang="cs-CZ" dirty="0" err="1">
                <a:latin typeface="Arial" panose="020B0604020202020204" pitchFamily="34" charset="0"/>
              </a:rPr>
              <a:t>eds</a:t>
            </a:r>
            <a:r>
              <a:rPr lang="cs-CZ" dirty="0">
                <a:latin typeface="Arial" panose="020B0604020202020204" pitchFamily="34" charset="0"/>
              </a:rPr>
              <a:t>. </a:t>
            </a:r>
            <a:r>
              <a:rPr lang="cs-CZ" i="1" dirty="0">
                <a:latin typeface="Arial" panose="020B0604020202020204" pitchFamily="34" charset="0"/>
              </a:rPr>
              <a:t>Název sborníku: </a:t>
            </a:r>
            <a:r>
              <a:rPr lang="cs-CZ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sborníku </a:t>
            </a:r>
            <a:r>
              <a:rPr lang="cs-CZ" dirty="0">
                <a:latin typeface="Arial" panose="020B0604020202020204" pitchFamily="34" charset="0"/>
              </a:rPr>
              <a:t>[online]. Vydání. </a:t>
            </a:r>
            <a:r>
              <a:rPr lang="cs-CZ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sborníku. </a:t>
            </a:r>
            <a:r>
              <a:rPr lang="cs-CZ" dirty="0">
                <a:latin typeface="Arial" panose="020B0604020202020204" pitchFamily="34" charset="0"/>
              </a:rPr>
              <a:t>Místo vydání: Nakladatelství, rok vydání [datum citování]. Edice: </a:t>
            </a:r>
            <a:r>
              <a:rPr lang="cs-CZ" dirty="0" err="1">
                <a:latin typeface="Arial" panose="020B0604020202020204" pitchFamily="34" charset="0"/>
              </a:rPr>
              <a:t>subedice</a:t>
            </a:r>
            <a:r>
              <a:rPr lang="cs-CZ" dirty="0">
                <a:latin typeface="Arial" panose="020B0604020202020204" pitchFamily="34" charset="0"/>
              </a:rPr>
              <a:t>, číslo edice. ISBN. Dostupnost. </a:t>
            </a:r>
            <a:r>
              <a:rPr lang="cs-CZ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BAIASU, Sorin a Sylvie LORIAUX, eds.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Sincerity in politics and international relations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[online]. London: Routledge, 2017 [cit. 2019-10-19]. ISBN 978-020-3762-257.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z: http://www.oapen.org/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650030.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ADIONG,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Nassef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Manabilan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ed.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International relations and Islam: diverse perspectives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[online]. Newcastle upon Tyne: Cambridge Scholars, 2013 [cit. 2016-10-21]. ISBN 14-438-4896-4.Dostupné z: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databáze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EBSCO.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3454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415" y="412153"/>
            <a:ext cx="8271511" cy="1137973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Příspěvek ze sborníku / </a:t>
            </a:r>
            <a:b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kapitola z editované knihy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15" y="1689462"/>
            <a:ext cx="8087557" cy="5168537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500" dirty="0">
                <a:latin typeface="Arial" panose="020B0604020202020204" pitchFamily="34" charset="0"/>
              </a:rPr>
              <a:t>Autor/autoři příspěvku. Název: </a:t>
            </a:r>
            <a:r>
              <a:rPr lang="cs-CZ" sz="3500" dirty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3500" dirty="0">
                <a:latin typeface="Arial" panose="020B0604020202020204" pitchFamily="34" charset="0"/>
              </a:rPr>
              <a:t>. In: Editor/editoři sborníku. </a:t>
            </a:r>
            <a:r>
              <a:rPr lang="cs-CZ" sz="3500" i="1" dirty="0">
                <a:latin typeface="Arial" panose="020B0604020202020204" pitchFamily="34" charset="0"/>
              </a:rPr>
              <a:t>Název sborníku: </a:t>
            </a:r>
            <a:r>
              <a:rPr lang="cs-CZ" sz="35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sborníku</a:t>
            </a:r>
            <a:r>
              <a:rPr lang="cs-CZ" sz="3500" dirty="0">
                <a:latin typeface="Arial" panose="020B0604020202020204" pitchFamily="34" charset="0"/>
              </a:rPr>
              <a:t>. Vydání. </a:t>
            </a:r>
            <a:r>
              <a:rPr lang="cs-CZ" sz="35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sborníku.</a:t>
            </a:r>
            <a:r>
              <a:rPr lang="cs-CZ" sz="3500" dirty="0">
                <a:latin typeface="Arial" panose="020B0604020202020204" pitchFamily="34" charset="0"/>
              </a:rPr>
              <a:t> Místo vydání: Nakladatelství, rok vydání, rozsah stran. Edice: </a:t>
            </a:r>
            <a:r>
              <a:rPr lang="cs-CZ" sz="3500" dirty="0" err="1">
                <a:latin typeface="Arial" panose="020B0604020202020204" pitchFamily="34" charset="0"/>
              </a:rPr>
              <a:t>subedice</a:t>
            </a:r>
            <a:r>
              <a:rPr lang="cs-CZ" sz="3500" dirty="0">
                <a:latin typeface="Arial" panose="020B0604020202020204" pitchFamily="34" charset="0"/>
              </a:rPr>
              <a:t>, číslo edice. ISBN. Dostupnost. </a:t>
            </a:r>
            <a:r>
              <a:rPr lang="cs-CZ" sz="35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HAVLÍK, Vlastimil. Euroskeptické politické strany v Dánsku. In: DANČÁK, Břetislav, Petr FIALA a Vít HLOUŠEK,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. Evropeizace: nové téma politologického výzkumu. Brno: Masarykova univerzita, Mezinárodní politologický ústav, 2005, s. 96-104. ISBN 80-210-3865-9.</a:t>
            </a:r>
            <a:b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MARAZIS, Andreas.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Ukraine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Euromaidan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. In: FAWN,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Rick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Managing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threats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along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EU's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eastern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flanks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Cham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Palgrave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Macmillan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, 2020, s. 153-176. New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. ISBN 978-3-030-26936-4.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6934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94735"/>
            <a:ext cx="8271511" cy="1172808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E-příspěvek ze sborníku / </a:t>
            </a:r>
            <a:b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e-kapitola z editované knihy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921" y="1567543"/>
            <a:ext cx="8271511" cy="5400392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800" dirty="0">
                <a:latin typeface="Arial" panose="020B0604020202020204" pitchFamily="34" charset="0"/>
              </a:rPr>
              <a:t>Autor/autoři příspěvku. Název: </a:t>
            </a:r>
            <a:r>
              <a:rPr lang="cs-CZ" sz="3800" dirty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3800" dirty="0">
                <a:latin typeface="Arial" panose="020B0604020202020204" pitchFamily="34" charset="0"/>
              </a:rPr>
              <a:t>. In: Editor/editoři sborníku. </a:t>
            </a:r>
            <a:r>
              <a:rPr lang="cs-CZ" sz="3800" i="1" dirty="0">
                <a:latin typeface="Arial" panose="020B0604020202020204" pitchFamily="34" charset="0"/>
              </a:rPr>
              <a:t>Název sborníku: </a:t>
            </a:r>
            <a:r>
              <a:rPr lang="cs-CZ" sz="38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sborníku </a:t>
            </a:r>
            <a:r>
              <a:rPr lang="cs-CZ" sz="3800" dirty="0">
                <a:latin typeface="Arial" panose="020B0604020202020204" pitchFamily="34" charset="0"/>
              </a:rPr>
              <a:t>[nosič]. Vydání. </a:t>
            </a:r>
            <a:r>
              <a:rPr lang="cs-CZ" sz="38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sborníku. </a:t>
            </a:r>
            <a:r>
              <a:rPr lang="cs-CZ" sz="3800" dirty="0">
                <a:latin typeface="Arial" panose="020B0604020202020204" pitchFamily="34" charset="0"/>
              </a:rPr>
              <a:t>Místo vydání: Nakladatelství, rok vydání, datum aktualizace, rozsah stran [datum citování]. Edice: </a:t>
            </a:r>
            <a:r>
              <a:rPr lang="cs-CZ" sz="3800" dirty="0" err="1">
                <a:latin typeface="Arial" panose="020B0604020202020204" pitchFamily="34" charset="0"/>
              </a:rPr>
              <a:t>subedice</a:t>
            </a:r>
            <a:r>
              <a:rPr lang="cs-CZ" sz="3800" dirty="0">
                <a:latin typeface="Arial" panose="020B0604020202020204" pitchFamily="34" charset="0"/>
              </a:rPr>
              <a:t>, číslo edice. ISBN. Dostupnost. </a:t>
            </a:r>
            <a:r>
              <a:rPr lang="cs-CZ" sz="38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ABIN, Esther. Making sense: the possibility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of truthfulness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 politics. In: BAIASU, Sorin a Sylvie LORIAUX, eds.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Sincerity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in politics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and international relations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[online]. London: Routledge, 2017, s. 109-121 [cit. 2019-10-19]. ISBN 978-020-3762-257.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z: http://www.oapen.org/search?identifier=650030.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VARON, Ari. Islamic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identity politics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and European polity. In: ADIONG,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Nassef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Manabilan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ed.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International relations and Islam: diverse perspectives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[online]. Newcastle upon Tyne: Cambridge Scholars, 2013, s. 111-138 [cit. 2016-1021]. ISBN 14-438-4896-4.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z: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databáze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EBSCO.</a:t>
            </a:r>
            <a:endParaRPr lang="cs-CZ" sz="3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272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Článek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3164"/>
            <a:ext cx="8271510" cy="5337947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700" dirty="0">
                <a:latin typeface="Arial" panose="020B0604020202020204" pitchFamily="34" charset="0"/>
              </a:rPr>
              <a:t>Autor/autoři článku. Název článku: </a:t>
            </a:r>
            <a:r>
              <a:rPr lang="cs-CZ" sz="37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3700" dirty="0">
                <a:latin typeface="Arial" panose="020B0604020202020204" pitchFamily="34" charset="0"/>
              </a:rPr>
              <a:t>. </a:t>
            </a:r>
            <a:r>
              <a:rPr lang="cs-CZ" sz="3700" i="1" dirty="0">
                <a:latin typeface="Arial" panose="020B0604020202020204" pitchFamily="34" charset="0"/>
              </a:rPr>
              <a:t>Název časopisu: </a:t>
            </a:r>
            <a:r>
              <a:rPr lang="cs-CZ" sz="37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časopisu</a:t>
            </a:r>
            <a:r>
              <a:rPr lang="cs-CZ" sz="3700" dirty="0">
                <a:latin typeface="Arial" panose="020B0604020202020204" pitchFamily="34" charset="0"/>
              </a:rPr>
              <a:t>. Rok vydání, ročník, číslo, rozsah stran*. Identifikátor. Dostupnost. </a:t>
            </a:r>
            <a:r>
              <a:rPr lang="cs-CZ" sz="37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  <a:br>
              <a:rPr lang="cs-CZ" sz="4000" dirty="0">
                <a:solidFill>
                  <a:srgbClr val="00B0F0"/>
                </a:solidFill>
                <a:latin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</a:rPr>
              <a:t>* 2 možné zápisy údajů – delší zápis (první příklad) nebo zkrácená forma (druhý příklad): Rok vydání, </a:t>
            </a:r>
            <a:r>
              <a:rPr lang="cs-CZ" sz="2000" b="1" dirty="0">
                <a:latin typeface="Arial" panose="020B0604020202020204" pitchFamily="34" charset="0"/>
              </a:rPr>
              <a:t>ročník</a:t>
            </a:r>
            <a:r>
              <a:rPr lang="cs-CZ" sz="2000" dirty="0">
                <a:latin typeface="Arial" panose="020B0604020202020204" pitchFamily="34" charset="0"/>
              </a:rPr>
              <a:t>(číslo), strany.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cs-CZ" sz="2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PANKE, Diana a Ulrich PETERSOHN.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norms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disappear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International Relations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2011, vol. 18, no. 4, s. 719-742. ISSN 1354-0661.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MALENOVSKÝ, Jiří. Poznámky k mezinárodněprávním aspektům projednání otázky Krymu v OSN.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Mezinárodní vztahy.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2015, 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(3), 24-40. ISSN 0323-1844.</a:t>
            </a:r>
          </a:p>
        </p:txBody>
      </p:sp>
    </p:spTree>
    <p:extLst>
      <p:ext uri="{BB962C8B-B14F-4D97-AF65-F5344CB8AC3E}">
        <p14:creationId xmlns:p14="http://schemas.microsoft.com/office/powerpoint/2010/main" val="10608696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E-článek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0"/>
            <a:ext cx="8089465" cy="5291795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400" dirty="0">
                <a:latin typeface="Arial" panose="020B0604020202020204" pitchFamily="34" charset="0"/>
              </a:rPr>
              <a:t>Autor/autoři článku. Název článku: </a:t>
            </a:r>
            <a:r>
              <a:rPr lang="cs-CZ" sz="44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4400" dirty="0">
                <a:latin typeface="Arial" panose="020B0604020202020204" pitchFamily="34" charset="0"/>
              </a:rPr>
              <a:t>. </a:t>
            </a:r>
            <a:r>
              <a:rPr lang="cs-CZ" sz="4400" i="1" dirty="0">
                <a:latin typeface="Arial" panose="020B0604020202020204" pitchFamily="34" charset="0"/>
              </a:rPr>
              <a:t>Název periodika: </a:t>
            </a:r>
            <a:r>
              <a:rPr lang="cs-CZ" sz="4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44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</a:rPr>
              <a:t>[</a:t>
            </a:r>
            <a:r>
              <a:rPr lang="en-US" sz="4400" dirty="0" err="1">
                <a:latin typeface="Arial" panose="020B0604020202020204" pitchFamily="34" charset="0"/>
              </a:rPr>
              <a:t>nosi</a:t>
            </a:r>
            <a:r>
              <a:rPr lang="cs-CZ" sz="4400" dirty="0">
                <a:latin typeface="Arial" panose="020B0604020202020204" pitchFamily="34" charset="0"/>
              </a:rPr>
              <a:t>č</a:t>
            </a:r>
            <a:r>
              <a:rPr lang="en-US" sz="4400" dirty="0">
                <a:latin typeface="Arial" panose="020B0604020202020204" pitchFamily="34" charset="0"/>
              </a:rPr>
              <a:t>]</a:t>
            </a:r>
            <a:r>
              <a:rPr lang="cs-CZ" sz="4400" dirty="0">
                <a:latin typeface="Arial" panose="020B0604020202020204" pitchFamily="34" charset="0"/>
              </a:rPr>
              <a:t>. Rok/datum vydání, ročník, číslo, rozsah stran*, datum aktualizace </a:t>
            </a:r>
            <a:r>
              <a:rPr lang="en-US" sz="4400" dirty="0">
                <a:latin typeface="Arial" panose="020B0604020202020204" pitchFamily="34" charset="0"/>
              </a:rPr>
              <a:t>[datum </a:t>
            </a:r>
            <a:r>
              <a:rPr lang="en-US" sz="4400" dirty="0" err="1">
                <a:latin typeface="Arial" panose="020B0604020202020204" pitchFamily="34" charset="0"/>
              </a:rPr>
              <a:t>citov</a:t>
            </a:r>
            <a:r>
              <a:rPr lang="cs-CZ" sz="4400" dirty="0" err="1">
                <a:latin typeface="Arial" panose="020B0604020202020204" pitchFamily="34" charset="0"/>
              </a:rPr>
              <a:t>ání</a:t>
            </a:r>
            <a:r>
              <a:rPr lang="en-US" sz="4400" dirty="0">
                <a:latin typeface="Arial" panose="020B0604020202020204" pitchFamily="34" charset="0"/>
              </a:rPr>
              <a:t>]</a:t>
            </a:r>
            <a:r>
              <a:rPr lang="cs-CZ" sz="4400" dirty="0">
                <a:latin typeface="Arial" panose="020B0604020202020204" pitchFamily="34" charset="0"/>
              </a:rPr>
              <a:t>. Identifikátor. Dostupnost. </a:t>
            </a:r>
            <a:r>
              <a:rPr lang="cs-CZ" sz="4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latin typeface="Arial" panose="020B0604020202020204" pitchFamily="34" charset="0"/>
              </a:rPr>
              <a:t>* 2 možné zápisy údajů – delší zápis (první příklad) nebo zkrácená forma (druhý příklad): Rok vydání, </a:t>
            </a:r>
            <a:r>
              <a:rPr lang="cs-CZ" b="1" dirty="0">
                <a:latin typeface="Arial" panose="020B0604020202020204" pitchFamily="34" charset="0"/>
              </a:rPr>
              <a:t>ročník</a:t>
            </a:r>
            <a:r>
              <a:rPr lang="cs-CZ" dirty="0">
                <a:latin typeface="Arial" panose="020B0604020202020204" pitchFamily="34" charset="0"/>
              </a:rPr>
              <a:t>(číslo), strany.</a:t>
            </a:r>
          </a:p>
          <a:p>
            <a:pPr marL="0" indent="0">
              <a:lnSpc>
                <a:spcPct val="100000"/>
              </a:lnSpc>
              <a:buNone/>
            </a:pPr>
            <a:endParaRPr lang="cs-CZ" dirty="0"/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WRIGHT, Michelle et al. Face-to-face and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Cyber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Victimization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Adolescents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Countries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Child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&amp; Adolescent Trauma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[online]. 2018, vol. 11, no. 1, s. 99-112 [cit. 2019-10-26]. ISSN 1936-1521. Dostupné z: https://link.springer.com/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/10.1007/s40653-018-0210-3.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ČERNOHOUS, Tomáš a Zdeněk KŘÍŽ.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African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Union as a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African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Conflict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Management.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Obrana a strategie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[online]. 2014, 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(2), 5-15 [cit. 2015-10-07]. DOI: 10.3849/1802-7199.14.2014.02.005-016. Dostupné z: http://www.defenceandstrategy.eu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1436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Novinový článek / e-článek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2"/>
            <a:ext cx="8169121" cy="5251176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5100" dirty="0">
                <a:latin typeface="Arial" panose="020B0604020202020204" pitchFamily="34" charset="0"/>
              </a:rPr>
              <a:t>Autor/autoři článku. Název článku: </a:t>
            </a:r>
            <a:r>
              <a:rPr lang="cs-CZ" sz="51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5100" dirty="0">
                <a:latin typeface="Arial" panose="020B0604020202020204" pitchFamily="34" charset="0"/>
              </a:rPr>
              <a:t>. </a:t>
            </a:r>
            <a:r>
              <a:rPr lang="cs-CZ" sz="5100" i="1" dirty="0">
                <a:latin typeface="Arial" panose="020B0604020202020204" pitchFamily="34" charset="0"/>
              </a:rPr>
              <a:t>Název novin: </a:t>
            </a:r>
            <a:r>
              <a:rPr lang="cs-CZ" sz="51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novin </a:t>
            </a:r>
            <a:r>
              <a:rPr lang="cs-CZ" sz="5100" dirty="0">
                <a:latin typeface="Arial" panose="020B0604020202020204" pitchFamily="34" charset="0"/>
              </a:rPr>
              <a:t>[nosič]. Celé datum vydání, ročník, číslo, rozsah stran [datum citování]. Identifikátor. Dostupnost. </a:t>
            </a:r>
            <a:r>
              <a:rPr lang="cs-CZ" sz="51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3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BALÍK, Stanislav. Úsvit jiných časů. </a:t>
            </a:r>
            <a:r>
              <a:rPr lang="cs-CZ" sz="3800" i="1" dirty="0">
                <a:latin typeface="Arial" panose="020B0604020202020204" pitchFamily="34" charset="0"/>
                <a:cs typeface="Arial" panose="020B0604020202020204" pitchFamily="34" charset="0"/>
              </a:rPr>
              <a:t>Mladá fronta dnes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. 25. 2. 2015, roč. 26, č. 47, s. A12. </a:t>
            </a:r>
            <a:b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800" dirty="0">
                <a:latin typeface="Arial" panose="020B0604020202020204" pitchFamily="34" charset="0"/>
              </a:rPr>
              <a:t>ZÍDEK, Petr. Trochu jiné Československo. </a:t>
            </a:r>
            <a:r>
              <a:rPr lang="cs-CZ" sz="3800" i="1" dirty="0">
                <a:latin typeface="Arial" panose="020B0604020202020204" pitchFamily="34" charset="0"/>
              </a:rPr>
              <a:t>Lidové noviny </a:t>
            </a:r>
            <a:r>
              <a:rPr lang="cs-CZ" sz="3800" dirty="0">
                <a:latin typeface="Arial" panose="020B0604020202020204" pitchFamily="34" charset="0"/>
              </a:rPr>
              <a:t>[online]</a:t>
            </a:r>
            <a:r>
              <a:rPr lang="en-US" sz="3800" dirty="0">
                <a:latin typeface="Arial" panose="020B0604020202020204" pitchFamily="34" charset="0"/>
              </a:rPr>
              <a:t>. </a:t>
            </a:r>
            <a:r>
              <a:rPr lang="cs-CZ" sz="3800" dirty="0">
                <a:latin typeface="Arial" panose="020B0604020202020204" pitchFamily="34" charset="0"/>
              </a:rPr>
              <a:t> 7.10. 2017, č. 233, s. 24 [cit. 2020-02-29]. Dostupné z: databáze Anopress.cz </a:t>
            </a:r>
            <a:br>
              <a:rPr lang="cs-CZ" sz="3800" dirty="0">
                <a:latin typeface="Arial" panose="020B0604020202020204" pitchFamily="34" charset="0"/>
              </a:rPr>
            </a:br>
            <a:endParaRPr lang="cs-CZ" sz="3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VOKÁČ, Luděk. Češi získali čínskou sledovací aplikaci. Proklepne vás dokonale. </a:t>
            </a:r>
            <a:r>
              <a:rPr lang="cs-CZ" sz="3800" i="1" dirty="0">
                <a:latin typeface="Arial" panose="020B0604020202020204" pitchFamily="34" charset="0"/>
                <a:cs typeface="Arial" panose="020B0604020202020204" pitchFamily="34" charset="0"/>
              </a:rPr>
              <a:t>iDNES.cz 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[online]. 1. 10. 2019 [cit. 2019-10-02]. Dostupné z: https://www.idnes.cz/mobil/tech-trendy/cina-sledovaci-aplikace-tezba-dat-analyza-lupa-cz.A190930_122702_mob_tech_vok</a:t>
            </a:r>
          </a:p>
          <a:p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8493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Časopis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93" y="1309422"/>
            <a:ext cx="8374067" cy="5548578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400" i="1" dirty="0">
                <a:latin typeface="Arial" panose="020B0604020202020204" pitchFamily="34" charset="0"/>
              </a:rPr>
              <a:t>Název časopisu: </a:t>
            </a:r>
            <a:r>
              <a:rPr lang="cs-CZ" sz="4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časopisu</a:t>
            </a:r>
            <a:r>
              <a:rPr lang="cs-CZ" sz="4400" dirty="0">
                <a:latin typeface="Arial" panose="020B0604020202020204" pitchFamily="34" charset="0"/>
              </a:rPr>
              <a:t>. Místo vydání: Nakladatelství, rok vydání*, číslování. ISSN. Dostupnost. </a:t>
            </a:r>
            <a:r>
              <a:rPr lang="cs-CZ" sz="4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cs-CZ" sz="2400" i="1" dirty="0">
                <a:latin typeface="Arial" panose="020B0604020202020204" pitchFamily="34" charset="0"/>
              </a:rPr>
              <a:t>* u celého časopisu uvádíme odkdy časopis vychází, případně rozsah let, kdy vycházel</a:t>
            </a:r>
            <a:br>
              <a:rPr lang="cs-CZ" sz="2400" i="1" dirty="0">
                <a:latin typeface="Arial" panose="020B0604020202020204" pitchFamily="34" charset="0"/>
              </a:rPr>
            </a:br>
            <a:r>
              <a:rPr lang="cs-CZ" sz="2400" i="1" dirty="0">
                <a:latin typeface="Arial" panose="020B0604020202020204" pitchFamily="34" charset="0"/>
              </a:rPr>
              <a:t>  u popisu jednoho čísla časopisu uvedeme rok vydání, ročník a označení daného čísla</a:t>
            </a:r>
          </a:p>
          <a:p>
            <a:pPr>
              <a:buFontTx/>
              <a:buNone/>
            </a:pPr>
            <a:endParaRPr lang="cs-CZ" sz="4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4000" i="1" dirty="0">
                <a:latin typeface="Arial" panose="020B0604020202020204" pitchFamily="34" charset="0"/>
                <a:cs typeface="Arial" panose="020B0604020202020204" pitchFamily="34" charset="0"/>
              </a:rPr>
              <a:t>Politologický časopis. 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Brno: Mezinárodní politologický ústav Masarykovy univerzity, 1994-. ISSN 1211-3247. 4 čísla ročně.</a:t>
            </a:r>
            <a:b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4000" i="1" dirty="0">
                <a:latin typeface="Arial" panose="020B0604020202020204" pitchFamily="34" charset="0"/>
                <a:cs typeface="Arial" panose="020B0604020202020204" pitchFamily="34" charset="0"/>
              </a:rPr>
              <a:t>Politologický časopis. 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Brno: Mezinárodní politologický ústav Masarykovy univerzity, 2013, </a:t>
            </a:r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(3). ISSN 1211-3247.</a:t>
            </a:r>
          </a:p>
        </p:txBody>
      </p:sp>
    </p:spTree>
    <p:extLst>
      <p:ext uri="{BB962C8B-B14F-4D97-AF65-F5344CB8AC3E}">
        <p14:creationId xmlns:p14="http://schemas.microsoft.com/office/powerpoint/2010/main" val="31891590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E-časopis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11550"/>
            <a:ext cx="7886701" cy="5521910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7400" i="1" dirty="0">
                <a:latin typeface="Arial" panose="020B0604020202020204" pitchFamily="34" charset="0"/>
              </a:rPr>
              <a:t>Název periodika: </a:t>
            </a:r>
            <a:r>
              <a:rPr lang="cs-CZ" sz="7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 </a:t>
            </a:r>
            <a:r>
              <a:rPr lang="cs-CZ" sz="7400" dirty="0">
                <a:latin typeface="Arial" panose="020B0604020202020204" pitchFamily="34" charset="0"/>
              </a:rPr>
              <a:t>[online]. Místo vydání: Nakladatelství, rok vydání*, číslování. [datum citování]. ISSN. Dostupnost. </a:t>
            </a:r>
            <a:r>
              <a:rPr lang="cs-CZ" sz="7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  <a:endParaRPr lang="cs-CZ" sz="55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 marL="144000" indent="-36000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000" i="1" dirty="0">
                <a:latin typeface="Arial" panose="020B0604020202020204" pitchFamily="34" charset="0"/>
              </a:rPr>
              <a:t>* </a:t>
            </a:r>
            <a:r>
              <a:rPr lang="cs-CZ" sz="3600" i="1" dirty="0">
                <a:latin typeface="Arial" panose="020B0604020202020204" pitchFamily="34" charset="0"/>
              </a:rPr>
              <a:t>u celého časopisu uvádíme odkdy časopis vychází, případně rozsah let, kdy vycházel</a:t>
            </a:r>
            <a:br>
              <a:rPr lang="cs-CZ" sz="3600" i="1" dirty="0">
                <a:latin typeface="Arial" panose="020B0604020202020204" pitchFamily="34" charset="0"/>
              </a:rPr>
            </a:br>
            <a:r>
              <a:rPr lang="cs-CZ" sz="3600" i="1" dirty="0">
                <a:latin typeface="Arial" panose="020B0604020202020204" pitchFamily="34" charset="0"/>
              </a:rPr>
              <a:t>u popisu jednoho čísla časopisu uvedeme rok vydání, ročník a označení daného čísla</a:t>
            </a:r>
          </a:p>
          <a:p>
            <a:pPr>
              <a:buFontTx/>
              <a:buNone/>
            </a:pPr>
            <a:endParaRPr lang="cs-CZ" sz="40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55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5500" dirty="0">
                <a:latin typeface="Arial" panose="020B0604020202020204" pitchFamily="34" charset="0"/>
                <a:cs typeface="Arial" panose="020B0604020202020204" pitchFamily="34" charset="0"/>
              </a:rPr>
              <a:t> [online]. Brno: Kabinet informačních studií a knihovnictví, Masarykova univerzita, Filozofická fakulta, 2008- [cit. 2019-02-20]. ISSN 1802–9736. Dostupné z: http://www.inflow.cz</a:t>
            </a:r>
            <a:br>
              <a:rPr lang="cs-CZ" sz="55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55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5500" dirty="0">
                <a:latin typeface="Arial" panose="020B0604020202020204" pitchFamily="34" charset="0"/>
                <a:cs typeface="Arial" panose="020B0604020202020204" pitchFamily="34" charset="0"/>
              </a:rPr>
              <a:t> [online]. Brno: Kabinet informačních studií a knihovnictví, Masarykova univerzita, Filozofická fakulta, únor 2014 [cit. 2019-02-20]. ISSN 1802–9736. Dostupné z: http://www.inflow.cz/archiv?year=2014&amp;month=2</a:t>
            </a:r>
          </a:p>
        </p:txBody>
      </p:sp>
    </p:spTree>
    <p:extLst>
      <p:ext uri="{BB962C8B-B14F-4D97-AF65-F5344CB8AC3E}">
        <p14:creationId xmlns:p14="http://schemas.microsoft.com/office/powerpoint/2010/main" val="23156125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Akademická práce / e-práce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71748"/>
            <a:ext cx="8177147" cy="4991682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5400" dirty="0">
                <a:latin typeface="Arial" panose="020B0604020202020204" pitchFamily="34" charset="0"/>
              </a:rPr>
              <a:t>Autor. </a:t>
            </a:r>
            <a:r>
              <a:rPr lang="cs-CZ" sz="5400" i="1" dirty="0">
                <a:latin typeface="Arial" panose="020B0604020202020204" pitchFamily="34" charset="0"/>
              </a:rPr>
              <a:t>Název: </a:t>
            </a:r>
            <a:r>
              <a:rPr lang="cs-CZ" sz="5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5400" dirty="0">
                <a:latin typeface="Arial" panose="020B0604020202020204" pitchFamily="34" charset="0"/>
              </a:rPr>
              <a:t>[online]. Místo odevzdání práce – sídlo školy, datum odevzdání práce [datum citování]. Dostupnost. Poznámky </a:t>
            </a:r>
            <a:r>
              <a:rPr lang="cs-CZ" sz="4800" i="1" dirty="0">
                <a:latin typeface="Arial" panose="020B0604020202020204" pitchFamily="34" charset="0"/>
              </a:rPr>
              <a:t>(zde uvádíme druh práce, vedoucí práce, instituce, kde byla práce obhájena).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4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KOĎOUSKOVÁ, Hedvika. </a:t>
            </a:r>
            <a:r>
              <a:rPr lang="cs-CZ" sz="4800" i="1" dirty="0">
                <a:latin typeface="Arial" panose="020B0604020202020204" pitchFamily="34" charset="0"/>
                <a:cs typeface="Arial" panose="020B0604020202020204" pitchFamily="34" charset="0"/>
              </a:rPr>
              <a:t>Vliv Německa a Itálie na vývoji Španělské občanské války. 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Brno, 2006. Bakalářská práce, vedoucí práce Vít Hloušek. Masarykova univerzita, Fakulta sociálních studií, Katedra mezinárodních vztahů a evropských studií.</a:t>
            </a:r>
            <a:b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SAX, Ondřej. </a:t>
            </a:r>
            <a:r>
              <a:rPr lang="cs-CZ" sz="4800" i="1" dirty="0">
                <a:latin typeface="Arial" panose="020B0604020202020204" pitchFamily="34" charset="0"/>
                <a:cs typeface="Arial" panose="020B0604020202020204" pitchFamily="34" charset="0"/>
              </a:rPr>
              <a:t>Senátní volby 2014: prostorová analýza vybraných senátních obvodů 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[online]. Brno, 2016 [cit. 2019-09-23]. Dostupné z: https://is.muni.cz/</a:t>
            </a:r>
            <a:r>
              <a:rPr lang="cs-CZ" sz="4800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/syd2i/. Diplomová práce. Masarykova univerzita, Fakulta sociálních studí. Vedoucí práce Michal Pink.</a:t>
            </a:r>
            <a:endParaRPr lang="cs-CZ" sz="4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9822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0748" y="412929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Legislativa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848" y="1309421"/>
            <a:ext cx="8407312" cy="5467000"/>
          </a:xfrm>
        </p:spPr>
        <p:txBody>
          <a:bodyPr>
            <a:normAutofit fontScale="25000" lnSpcReduction="20000"/>
          </a:bodyPr>
          <a:lstStyle/>
          <a:p>
            <a:pPr marL="271463" indent="-271463">
              <a:lnSpc>
                <a:spcPct val="100000"/>
              </a:lnSpc>
              <a:buFontTx/>
              <a:buNone/>
              <a:tabLst/>
            </a:pPr>
            <a:r>
              <a:rPr lang="cs-CZ" sz="7600" dirty="0">
                <a:solidFill>
                  <a:srgbClr val="FF1901"/>
                </a:solidFill>
                <a:latin typeface="Arial" panose="020B0604020202020204" pitchFamily="34" charset="0"/>
              </a:rPr>
              <a:t>Není definováno v normě, odvozeno z obecné struktury!</a:t>
            </a:r>
            <a:endParaRPr lang="cs-CZ" sz="76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/>
            </a:pPr>
            <a:r>
              <a:rPr lang="cs-CZ" sz="7600" dirty="0">
                <a:latin typeface="Arial" panose="020B0604020202020204" pitchFamily="34" charset="0"/>
              </a:rPr>
              <a:t>Působnost. Primární odpovědnost. Název: </a:t>
            </a:r>
            <a:r>
              <a:rPr lang="cs-CZ" sz="7600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7600" dirty="0">
                <a:latin typeface="Arial" panose="020B0604020202020204" pitchFamily="34" charset="0"/>
              </a:rPr>
              <a:t>. In: </a:t>
            </a:r>
            <a:r>
              <a:rPr lang="cs-CZ" sz="7600" i="1" dirty="0">
                <a:latin typeface="Arial" panose="020B0604020202020204" pitchFamily="34" charset="0"/>
              </a:rPr>
              <a:t>Název zdrojového dokumentu: </a:t>
            </a:r>
            <a:r>
              <a:rPr lang="cs-CZ" sz="7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7600" i="1" dirty="0">
                <a:latin typeface="Arial" panose="020B0604020202020204" pitchFamily="34" charset="0"/>
              </a:rPr>
              <a:t>.</a:t>
            </a:r>
            <a:r>
              <a:rPr lang="cs-CZ" sz="7600" dirty="0">
                <a:latin typeface="Arial" panose="020B0604020202020204" pitchFamily="34" charset="0"/>
              </a:rPr>
              <a:t> Rok vydání, část, rozsah stran. Dostupnost. </a:t>
            </a:r>
            <a:r>
              <a:rPr lang="cs-CZ" sz="7600" dirty="0">
                <a:solidFill>
                  <a:srgbClr val="00B0F0"/>
                </a:solidFill>
                <a:latin typeface="Arial" panose="020B0604020202020204" pitchFamily="34" charset="0"/>
              </a:rPr>
              <a:t>Poznámky</a:t>
            </a:r>
            <a:r>
              <a:rPr lang="cs-CZ" sz="7600" dirty="0">
                <a:latin typeface="Arial" panose="020B0604020202020204" pitchFamily="34" charset="0"/>
              </a:rPr>
              <a:t>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/>
            </a:pPr>
            <a:r>
              <a:rPr lang="cs-CZ" sz="7600" dirty="0">
                <a:latin typeface="Arial" panose="020B0604020202020204" pitchFamily="34" charset="0"/>
              </a:rPr>
              <a:t>* </a:t>
            </a:r>
            <a:r>
              <a:rPr lang="cs-CZ" sz="6400" i="1" dirty="0">
                <a:latin typeface="Arial" panose="020B0604020202020204" pitchFamily="34" charset="0"/>
              </a:rPr>
              <a:t>knižní vydání zákonů s komentáři se cituje dle vzoru kniha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4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/>
            </a:pPr>
            <a:r>
              <a:rPr lang="cs-CZ" sz="5600" dirty="0">
                <a:latin typeface="Arial" panose="020B0604020202020204" pitchFamily="34" charset="0"/>
              </a:rPr>
              <a:t>ČESKO. Zákon č. 111 ze dne 22. dubna 1998 o vysokých školách a o změně a doplnění dalších zákonů (zákon o vysokých školách). In: </a:t>
            </a:r>
            <a:r>
              <a:rPr lang="cs-CZ" sz="5600" i="1" dirty="0">
                <a:latin typeface="Arial" panose="020B0604020202020204" pitchFamily="34" charset="0"/>
              </a:rPr>
              <a:t>Sbírka zákonů České republiky</a:t>
            </a:r>
            <a:r>
              <a:rPr lang="cs-CZ" sz="5600" dirty="0">
                <a:latin typeface="Arial" panose="020B0604020202020204" pitchFamily="34" charset="0"/>
              </a:rPr>
              <a:t>. 1998, částka 39, s. 5388-5419. Dostupné také z: http://aplikace.mvcr.cz/archiv2008/sbirka/1998/sb039-98.pdf </a:t>
            </a:r>
            <a:br>
              <a:rPr lang="cs-CZ" sz="5600" dirty="0">
                <a:latin typeface="Arial" panose="020B0604020202020204" pitchFamily="34" charset="0"/>
              </a:rPr>
            </a:br>
            <a:endParaRPr lang="cs-CZ" sz="5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/>
            </a:pP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ČESKO. MINISTERSTVO ŠKOLSTVÍ, MLÁDEŽE A TĚLOVÝCHOVY. Vyhláška č.317 ze dne 27. července2005o dalším vzdělávání pedagogických pracovníků, </a:t>
            </a:r>
            <a:r>
              <a:rPr lang="cs-CZ" sz="5600" dirty="0" err="1">
                <a:latin typeface="Arial" panose="020B0604020202020204" pitchFamily="34" charset="0"/>
                <a:cs typeface="Arial" panose="020B0604020202020204" pitchFamily="34" charset="0"/>
              </a:rPr>
              <a:t>akreditačníkomisi</a:t>
            </a: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 a kariérním systému pedagogických pracovníků. </a:t>
            </a:r>
            <a:r>
              <a:rPr lang="cs-CZ" sz="5600" dirty="0" err="1">
                <a:latin typeface="Arial" panose="020B0604020202020204" pitchFamily="34" charset="0"/>
                <a:cs typeface="Arial" panose="020B0604020202020204" pitchFamily="34" charset="0"/>
              </a:rPr>
              <a:t>In:Sbírka</a:t>
            </a: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 zákonů, Česká republika. 2005, částka 111, s. 5654-5674.ISSN 1211-1244. Dostupný také z: http://aplikace.mvcr.cz/archiv2008/sbirka/2005/sb111-05.pdf</a:t>
            </a:r>
            <a:br>
              <a:rPr lang="cs-CZ" sz="5600" dirty="0">
                <a:latin typeface="Arial" panose="020B0604020202020204" pitchFamily="34" charset="0"/>
              </a:rPr>
            </a:br>
            <a:endParaRPr lang="cs-CZ" sz="5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/>
            </a:pP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Směrnice Evropského parlamentu a Rady 2009/24/ES ze dne 23. dubna 2009 o právní ochraně počítačových programů. In: </a:t>
            </a:r>
            <a:r>
              <a:rPr lang="cs-CZ" sz="5600" i="1" dirty="0">
                <a:latin typeface="Arial" panose="020B0604020202020204" pitchFamily="34" charset="0"/>
                <a:cs typeface="Arial" panose="020B0604020202020204" pitchFamily="34" charset="0"/>
              </a:rPr>
              <a:t>EUR-Lex </a:t>
            </a: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[právní informační systém online]. Úřad pro publikace Evropské unie [cit. 25. 4. 2019]. Dostupné z: https://eur-lex.europa.eu/legal-content/cs/TXT/?uri=CELEX:32009L0024</a:t>
            </a:r>
            <a:endParaRPr lang="cs-CZ" sz="5600" u="sng" dirty="0">
              <a:latin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6400" u="sng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/>
            </a:pPr>
            <a:r>
              <a:rPr lang="cs-CZ" sz="6400" i="1" dirty="0">
                <a:latin typeface="Arial" panose="020B0604020202020204" pitchFamily="34" charset="0"/>
              </a:rPr>
              <a:t>Na právnických fakultách se při citování vychází z  </a:t>
            </a:r>
            <a:r>
              <a:rPr lang="cs-CZ" sz="6400" dirty="0">
                <a:latin typeface="Arial" panose="020B0604020202020204" pitchFamily="34" charset="0"/>
                <a:hlinkClick r:id="rId2"/>
              </a:rPr>
              <a:t>Legislativních pravidel vlády</a:t>
            </a:r>
            <a:r>
              <a:rPr lang="cs-CZ" sz="6400" dirty="0">
                <a:latin typeface="Arial" panose="020B0604020202020204" pitchFamily="34" charset="0"/>
              </a:rPr>
              <a:t> (s. 48-52).</a:t>
            </a:r>
          </a:p>
        </p:txBody>
      </p:sp>
    </p:spTree>
    <p:extLst>
      <p:ext uri="{BB962C8B-B14F-4D97-AF65-F5344CB8AC3E}">
        <p14:creationId xmlns:p14="http://schemas.microsoft.com/office/powerpoint/2010/main" val="3569077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Přímá citace (citát) - příklad</a:t>
            </a:r>
            <a:endParaRPr lang="cs-CZ" sz="4000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CDEAE1D-8A16-435F-9EEA-42B6C204D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960" y="1802674"/>
            <a:ext cx="7549117" cy="3684809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597D74B-12CC-404F-8E5A-F80004E1753A}"/>
              </a:ext>
            </a:extLst>
          </p:cNvPr>
          <p:cNvSpPr txBox="1"/>
          <p:nvPr/>
        </p:nvSpPr>
        <p:spPr>
          <a:xfrm>
            <a:off x="2209046" y="5558828"/>
            <a:ext cx="1946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citace v textu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38D6208-4840-44E5-80D6-F8E8BD1CCB79}"/>
              </a:ext>
            </a:extLst>
          </p:cNvPr>
          <p:cNvSpPr txBox="1"/>
          <p:nvPr/>
        </p:nvSpPr>
        <p:spPr>
          <a:xfrm>
            <a:off x="8229600" y="360019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přímá citace</a:t>
            </a: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0D99AB21-1164-40AD-8FE2-439D3AC3F2B6}"/>
              </a:ext>
            </a:extLst>
          </p:cNvPr>
          <p:cNvSpPr/>
          <p:nvPr/>
        </p:nvSpPr>
        <p:spPr>
          <a:xfrm rot="10642806">
            <a:off x="7953335" y="3756744"/>
            <a:ext cx="271604" cy="2101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52B0F5E2-C064-43C8-9EF9-CD6E8272E852}"/>
              </a:ext>
            </a:extLst>
          </p:cNvPr>
          <p:cNvSpPr/>
          <p:nvPr/>
        </p:nvSpPr>
        <p:spPr>
          <a:xfrm rot="10800000">
            <a:off x="2688427" y="4354717"/>
            <a:ext cx="253949" cy="120411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78030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5938"/>
            <a:ext cx="7886700" cy="4962617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000" dirty="0">
                <a:latin typeface="Arial" panose="020B0604020202020204" pitchFamily="34" charset="0"/>
              </a:rPr>
              <a:t>Označení. </a:t>
            </a:r>
            <a:r>
              <a:rPr lang="cs-CZ" sz="6000" i="1" dirty="0">
                <a:latin typeface="Arial" panose="020B0604020202020204" pitchFamily="34" charset="0"/>
              </a:rPr>
              <a:t>Název: </a:t>
            </a:r>
            <a:r>
              <a:rPr lang="cs-CZ" sz="60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6000" dirty="0">
                <a:latin typeface="Arial" panose="020B0604020202020204" pitchFamily="34" charset="0"/>
              </a:rPr>
              <a:t>. Vydání. Místo vydání: Nakladatelství, rok/datum vydání. Dostupnost. </a:t>
            </a:r>
            <a:r>
              <a:rPr lang="cs-CZ" sz="60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6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000" dirty="0">
                <a:latin typeface="Arial" panose="020B0604020202020204" pitchFamily="34" charset="0"/>
              </a:rPr>
              <a:t>ČSN EN 62270</a:t>
            </a:r>
            <a:r>
              <a:rPr lang="cs-CZ" sz="5000" i="1" dirty="0">
                <a:latin typeface="Arial" panose="020B0604020202020204" pitchFamily="34" charset="0"/>
              </a:rPr>
              <a:t>. Automatizace vodních elektráren: pokyn pro řízení pomocí počítače. </a:t>
            </a:r>
            <a:r>
              <a:rPr lang="cs-CZ" sz="5000" dirty="0">
                <a:latin typeface="Arial" panose="020B0604020202020204" pitchFamily="34" charset="0"/>
              </a:rPr>
              <a:t>Praha: Český normalizační institut, 1. 3. 2005.  Třídící znak 08 5500. </a:t>
            </a:r>
            <a:br>
              <a:rPr lang="cs-CZ" sz="5000" dirty="0">
                <a:latin typeface="Arial" panose="020B0604020202020204" pitchFamily="34" charset="0"/>
              </a:rPr>
            </a:br>
            <a:endParaRPr lang="cs-CZ" sz="5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ČSN ISO 690. </a:t>
            </a:r>
            <a:r>
              <a:rPr lang="cs-CZ" sz="5000" i="1" dirty="0">
                <a:latin typeface="Arial" panose="020B0604020202020204" pitchFamily="34" charset="0"/>
                <a:cs typeface="Arial" panose="020B0604020202020204" pitchFamily="34" charset="0"/>
              </a:rPr>
              <a:t>Informace a dokumentace: pravidla pro bibliografické odkazy a citace informačních zdrojů</a:t>
            </a: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2011. Třídící znak 01 0197.</a:t>
            </a:r>
          </a:p>
        </p:txBody>
      </p:sp>
    </p:spTree>
    <p:extLst>
      <p:ext uri="{BB962C8B-B14F-4D97-AF65-F5344CB8AC3E}">
        <p14:creationId xmlns:p14="http://schemas.microsoft.com/office/powerpoint/2010/main" val="41153527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0"/>
            <a:ext cx="7886700" cy="5313321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600" dirty="0">
                <a:latin typeface="Arial" panose="020B0604020202020204" pitchFamily="34" charset="0"/>
              </a:rPr>
              <a:t>Autor/autoři. </a:t>
            </a:r>
            <a:r>
              <a:rPr lang="cs-CZ" sz="6600" i="1" dirty="0">
                <a:latin typeface="Arial" panose="020B0604020202020204" pitchFamily="34" charset="0"/>
              </a:rPr>
              <a:t>Název: </a:t>
            </a:r>
            <a:r>
              <a:rPr lang="cs-CZ" sz="6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6600" dirty="0">
                <a:latin typeface="Arial" panose="020B0604020202020204" pitchFamily="34" charset="0"/>
              </a:rPr>
              <a:t>. [Měřítko, pokud není součástí názvu]. Vydání. </a:t>
            </a:r>
            <a:r>
              <a:rPr lang="cs-CZ" sz="66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 </a:t>
            </a:r>
            <a:r>
              <a:rPr lang="cs-CZ" sz="6600" dirty="0">
                <a:latin typeface="Arial" panose="020B0604020202020204" pitchFamily="34" charset="0"/>
              </a:rPr>
              <a:t>Místo vydání: Nakladatelství, rok vydání, </a:t>
            </a:r>
            <a:r>
              <a:rPr lang="cs-CZ" sz="6600" dirty="0">
                <a:solidFill>
                  <a:srgbClr val="00B0F0"/>
                </a:solidFill>
                <a:latin typeface="Arial" panose="020B0604020202020204" pitchFamily="34" charset="0"/>
              </a:rPr>
              <a:t>rozměr</a:t>
            </a:r>
            <a:r>
              <a:rPr lang="cs-CZ" sz="6600" dirty="0">
                <a:latin typeface="Arial" panose="020B0604020202020204" pitchFamily="34" charset="0"/>
              </a:rPr>
              <a:t>. Edice: </a:t>
            </a:r>
            <a:r>
              <a:rPr lang="cs-CZ" sz="6600" dirty="0" err="1">
                <a:latin typeface="Arial" panose="020B0604020202020204" pitchFamily="34" charset="0"/>
              </a:rPr>
              <a:t>Subedice</a:t>
            </a:r>
            <a:r>
              <a:rPr lang="cs-CZ" sz="6600" dirty="0">
                <a:latin typeface="Arial" panose="020B0604020202020204" pitchFamily="34" charset="0"/>
              </a:rPr>
              <a:t>, číslo edice. Identifikátor. Dostupnost. </a:t>
            </a:r>
            <a:r>
              <a:rPr lang="cs-CZ" sz="6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6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000" dirty="0">
                <a:latin typeface="Arial" panose="020B0604020202020204" pitchFamily="34" charset="0"/>
              </a:rPr>
              <a:t>SHOCART</a:t>
            </a:r>
            <a:r>
              <a:rPr lang="cs-CZ" sz="6000" i="1" dirty="0">
                <a:latin typeface="Arial" panose="020B0604020202020204" pitchFamily="34" charset="0"/>
              </a:rPr>
              <a:t>. Třeboňsko: velká cykloturistická mapa</a:t>
            </a:r>
            <a:r>
              <a:rPr lang="cs-CZ" sz="6000" dirty="0">
                <a:latin typeface="Arial" panose="020B0604020202020204" pitchFamily="34" charset="0"/>
              </a:rPr>
              <a:t>. [1:60 000]. Vizovice: </a:t>
            </a:r>
            <a:r>
              <a:rPr lang="cs-CZ" sz="6000" dirty="0" err="1">
                <a:latin typeface="Arial" panose="020B0604020202020204" pitchFamily="34" charset="0"/>
              </a:rPr>
              <a:t>Shocart</a:t>
            </a:r>
            <a:r>
              <a:rPr lang="cs-CZ" sz="6000" dirty="0">
                <a:latin typeface="Arial" panose="020B0604020202020204" pitchFamily="34" charset="0"/>
              </a:rPr>
              <a:t>, 2008. 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Velká cykloturistická mapa, č. 161.</a:t>
            </a:r>
            <a:r>
              <a:rPr lang="cs-CZ" sz="6000" dirty="0"/>
              <a:t> </a:t>
            </a:r>
            <a:r>
              <a:rPr lang="cs-CZ" sz="6000" dirty="0">
                <a:latin typeface="Arial" panose="020B0604020202020204" pitchFamily="34" charset="0"/>
              </a:rPr>
              <a:t>ISBN 978-80-7224-565-9.</a:t>
            </a:r>
            <a:br>
              <a:rPr lang="cs-CZ" sz="6000" dirty="0">
                <a:latin typeface="Arial" panose="020B0604020202020204" pitchFamily="34" charset="0"/>
              </a:rPr>
            </a:br>
            <a:endParaRPr lang="cs-CZ" sz="6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000" dirty="0">
                <a:latin typeface="Arial" panose="020B0604020202020204" pitchFamily="34" charset="0"/>
              </a:rPr>
              <a:t>KLUB ČESKÝCH TURISTŮ. </a:t>
            </a:r>
            <a:r>
              <a:rPr lang="cs-CZ" sz="6000" i="1" dirty="0">
                <a:latin typeface="Arial" panose="020B0604020202020204" pitchFamily="34" charset="0"/>
              </a:rPr>
              <a:t>Králický Sněžník: turistická mapa 1:50 000</a:t>
            </a:r>
            <a:r>
              <a:rPr lang="cs-CZ" sz="6000" dirty="0">
                <a:latin typeface="Arial" panose="020B0604020202020204" pitchFamily="34" charset="0"/>
              </a:rPr>
              <a:t>. 4. vyd. Praha: Trasa, 2011. Edice Klubu českých turistů, sv. 53. ISBN 9788073243166.</a:t>
            </a:r>
          </a:p>
        </p:txBody>
      </p:sp>
    </p:spTree>
    <p:extLst>
      <p:ext uri="{BB962C8B-B14F-4D97-AF65-F5344CB8AC3E}">
        <p14:creationId xmlns:p14="http://schemas.microsoft.com/office/powerpoint/2010/main" val="11945330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Obrázky / e-obrázky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0"/>
            <a:ext cx="7886700" cy="5455364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7400" dirty="0">
                <a:latin typeface="Arial" panose="020B0604020202020204" pitchFamily="34" charset="0"/>
                <a:cs typeface="Arial" panose="020B0604020202020204" pitchFamily="34" charset="0"/>
              </a:rPr>
              <a:t>Autor/autoři obrázku. Název obrázku: </a:t>
            </a:r>
            <a:r>
              <a:rPr lang="cs-CZ" sz="7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</a:t>
            </a:r>
            <a:r>
              <a:rPr lang="cs-CZ" sz="7400" dirty="0">
                <a:latin typeface="Arial" panose="020B0604020202020204" pitchFamily="34" charset="0"/>
                <a:cs typeface="Arial" panose="020B0604020202020204" pitchFamily="34" charset="0"/>
              </a:rPr>
              <a:t>[online]. In: Autor/autoři zdrojového dokumentu. </a:t>
            </a:r>
            <a:r>
              <a:rPr lang="cs-CZ" sz="7400" i="1" dirty="0">
                <a:latin typeface="Arial" panose="020B0604020202020204" pitchFamily="34" charset="0"/>
                <a:cs typeface="Arial" panose="020B0604020202020204" pitchFamily="34" charset="0"/>
              </a:rPr>
              <a:t>Název zdroje: </a:t>
            </a:r>
            <a:r>
              <a:rPr lang="cs-CZ" sz="7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7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7400" dirty="0">
                <a:latin typeface="Arial" panose="020B0604020202020204" pitchFamily="34" charset="0"/>
                <a:cs typeface="Arial" panose="020B0604020202020204" pitchFamily="34" charset="0"/>
              </a:rPr>
              <a:t>Vydání. Místo vydání: Nakladatelství, rok vydání [datum citování]. Lokace v dokumentu. Identifikátor. Dostupnost. </a:t>
            </a:r>
            <a:r>
              <a:rPr lang="cs-CZ" sz="7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  <a:r>
              <a:rPr lang="cs-CZ" sz="7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000" dirty="0">
                <a:latin typeface="Arial" panose="020B0604020202020204" pitchFamily="34" charset="0"/>
              </a:rPr>
              <a:t>Automobil u staré radnice. In: ŘEPA, Milan, Karel LOCHMAN a František HAVÍŘ, </a:t>
            </a:r>
            <a:r>
              <a:rPr lang="cs-CZ" sz="6000" dirty="0" err="1">
                <a:latin typeface="Arial" panose="020B0604020202020204" pitchFamily="34" charset="0"/>
              </a:rPr>
              <a:t>sest</a:t>
            </a:r>
            <a:r>
              <a:rPr lang="cs-CZ" sz="6000" dirty="0">
                <a:latin typeface="Arial" panose="020B0604020202020204" pitchFamily="34" charset="0"/>
              </a:rPr>
              <a:t>. </a:t>
            </a:r>
            <a:r>
              <a:rPr lang="cs-CZ" sz="6000" i="1" dirty="0">
                <a:latin typeface="Arial" panose="020B0604020202020204" pitchFamily="34" charset="0"/>
              </a:rPr>
              <a:t>Rousínov v proměnách času. </a:t>
            </a:r>
            <a:r>
              <a:rPr lang="cs-CZ" sz="6000" dirty="0">
                <a:latin typeface="Arial" panose="020B0604020202020204" pitchFamily="34" charset="0"/>
              </a:rPr>
              <a:t>Brno: F.R.Z. </a:t>
            </a:r>
            <a:r>
              <a:rPr lang="cs-CZ" sz="6000" dirty="0" err="1">
                <a:latin typeface="Arial" panose="020B0604020202020204" pitchFamily="34" charset="0"/>
              </a:rPr>
              <a:t>agency</a:t>
            </a:r>
            <a:r>
              <a:rPr lang="cs-CZ" sz="6000" dirty="0">
                <a:latin typeface="Arial" panose="020B0604020202020204" pitchFamily="34" charset="0"/>
              </a:rPr>
              <a:t>, 2012, s. 15. ISBN 978-80-87332-52-8.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[Ikona RSS]. In: </a:t>
            </a:r>
            <a:r>
              <a:rPr lang="cs-CZ" sz="6000" i="1" dirty="0">
                <a:latin typeface="Arial" panose="020B0604020202020204" pitchFamily="34" charset="0"/>
                <a:cs typeface="Arial" panose="020B0604020202020204" pitchFamily="34" charset="0"/>
              </a:rPr>
              <a:t>Pixbay.com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 [online]. 5. prosince 2013 [cit. 2014-03-20]. Dostupné z: http://pixabay.com/static/uploads/photo/2011/08/14/18/11/rss-8645_640.png</a:t>
            </a:r>
          </a:p>
        </p:txBody>
      </p:sp>
    </p:spTree>
    <p:extLst>
      <p:ext uri="{BB962C8B-B14F-4D97-AF65-F5344CB8AC3E}">
        <p14:creationId xmlns:p14="http://schemas.microsoft.com/office/powerpoint/2010/main" val="36007878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Samostatné dokumenty online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8800" dirty="0">
                <a:latin typeface="Arial" panose="020B0604020202020204" pitchFamily="34" charset="0"/>
              </a:rPr>
              <a:t>Pro vytvoření správné citace není rozhodující formát </a:t>
            </a:r>
            <a:br>
              <a:rPr lang="cs-CZ" sz="8800" dirty="0">
                <a:latin typeface="Arial" panose="020B0604020202020204" pitchFamily="34" charset="0"/>
              </a:rPr>
            </a:br>
            <a:r>
              <a:rPr lang="cs-CZ" sz="7200" i="1" dirty="0">
                <a:latin typeface="Arial" panose="020B0604020202020204" pitchFamily="34" charset="0"/>
              </a:rPr>
              <a:t>(</a:t>
            </a:r>
            <a:r>
              <a:rPr lang="cs-CZ" sz="7200" i="1" dirty="0" err="1">
                <a:latin typeface="Arial" panose="020B0604020202020204" pitchFamily="34" charset="0"/>
              </a:rPr>
              <a:t>pdf</a:t>
            </a:r>
            <a:r>
              <a:rPr lang="cs-CZ" sz="7200" i="1" dirty="0">
                <a:latin typeface="Arial" panose="020B0604020202020204" pitchFamily="34" charset="0"/>
              </a:rPr>
              <a:t>, doc …)</a:t>
            </a:r>
            <a:r>
              <a:rPr lang="cs-CZ" sz="8800" dirty="0">
                <a:latin typeface="Arial" panose="020B0604020202020204" pitchFamily="34" charset="0"/>
              </a:rPr>
              <a:t>, ale co v souboru je </a:t>
            </a:r>
            <a:r>
              <a:rPr lang="cs-CZ" sz="7200" i="1" dirty="0">
                <a:latin typeface="Arial" panose="020B0604020202020204" pitchFamily="34" charset="0"/>
              </a:rPr>
              <a:t>(článek, celá kniha, zpráva …).  </a:t>
            </a:r>
            <a:br>
              <a:rPr lang="cs-CZ" sz="7200" i="1" dirty="0">
                <a:latin typeface="Arial" panose="020B0604020202020204" pitchFamily="34" charset="0"/>
              </a:rPr>
            </a:br>
            <a:endParaRPr lang="cs-CZ" sz="7200" i="1" dirty="0">
              <a:latin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7200" i="1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200" dirty="0">
                <a:latin typeface="Arial" panose="020B0604020202020204" pitchFamily="34" charset="0"/>
              </a:rPr>
              <a:t>TRANSPARENCY INTERNATIONAL</a:t>
            </a:r>
            <a:r>
              <a:rPr lang="cs-CZ" sz="7200" i="1" dirty="0">
                <a:latin typeface="Arial" panose="020B0604020202020204" pitchFamily="34" charset="0"/>
              </a:rPr>
              <a:t>. Právem proti korupci: právní ochrana proti některým projevům korupce ve veřejné správě a justici</a:t>
            </a:r>
            <a:r>
              <a:rPr lang="cs-CZ" sz="7200" dirty="0">
                <a:latin typeface="Arial" panose="020B0604020202020204" pitchFamily="34" charset="0"/>
              </a:rPr>
              <a:t> </a:t>
            </a:r>
            <a:r>
              <a:rPr lang="en-US" sz="7200" dirty="0">
                <a:latin typeface="Arial" panose="020B0604020202020204" pitchFamily="34" charset="0"/>
              </a:rPr>
              <a:t>[</a:t>
            </a:r>
            <a:r>
              <a:rPr lang="cs-CZ" sz="7200" dirty="0">
                <a:latin typeface="Arial" panose="020B0604020202020204" pitchFamily="34" charset="0"/>
              </a:rPr>
              <a:t>online</a:t>
            </a:r>
            <a:r>
              <a:rPr lang="en-US" sz="7200" dirty="0">
                <a:latin typeface="Arial" panose="020B0604020202020204" pitchFamily="34" charset="0"/>
              </a:rPr>
              <a:t>]</a:t>
            </a:r>
            <a:r>
              <a:rPr lang="cs-CZ" sz="7200" dirty="0">
                <a:latin typeface="Arial" panose="020B0604020202020204" pitchFamily="34" charset="0"/>
              </a:rPr>
              <a:t>. Praha: </a:t>
            </a:r>
            <a:r>
              <a:rPr lang="cs-CZ" sz="7200" dirty="0" err="1">
                <a:latin typeface="Arial" panose="020B0604020202020204" pitchFamily="34" charset="0"/>
              </a:rPr>
              <a:t>Transparency</a:t>
            </a:r>
            <a:r>
              <a:rPr lang="cs-CZ" sz="7200" dirty="0">
                <a:latin typeface="Arial" panose="020B0604020202020204" pitchFamily="34" charset="0"/>
              </a:rPr>
              <a:t> International, 2012 </a:t>
            </a:r>
            <a:r>
              <a:rPr lang="en-US" sz="7200" dirty="0">
                <a:latin typeface="Arial" panose="020B0604020202020204" pitchFamily="34" charset="0"/>
              </a:rPr>
              <a:t>[</a:t>
            </a:r>
            <a:r>
              <a:rPr lang="cs-CZ" sz="7200" dirty="0">
                <a:latin typeface="Arial" panose="020B0604020202020204" pitchFamily="34" charset="0"/>
              </a:rPr>
              <a:t>cit. 18. 10. 2012</a:t>
            </a:r>
            <a:r>
              <a:rPr lang="en-US" sz="7200" dirty="0">
                <a:latin typeface="Arial" panose="020B0604020202020204" pitchFamily="34" charset="0"/>
              </a:rPr>
              <a:t>]</a:t>
            </a:r>
            <a:r>
              <a:rPr lang="cs-CZ" sz="7200" dirty="0">
                <a:latin typeface="Arial" panose="020B0604020202020204" pitchFamily="34" charset="0"/>
              </a:rPr>
              <a:t>. Dostupné z: https://www.transparency.cz/wp-content/uploads/alac_prav_proti_korupci_def.pdf</a:t>
            </a:r>
            <a:br>
              <a:rPr lang="cs-CZ" sz="7200" dirty="0">
                <a:latin typeface="Arial" panose="020B0604020202020204" pitchFamily="34" charset="0"/>
              </a:rPr>
            </a:br>
            <a:endParaRPr lang="cs-CZ" sz="72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200" dirty="0">
                <a:latin typeface="Arial" panose="020B0604020202020204" pitchFamily="34" charset="0"/>
                <a:cs typeface="Arial" panose="020B0604020202020204" pitchFamily="34" charset="0"/>
              </a:rPr>
              <a:t>MASARYKOVA UNIVERZITA. </a:t>
            </a:r>
            <a:r>
              <a:rPr lang="cs-CZ" sz="7200" i="1" dirty="0">
                <a:latin typeface="Arial" panose="020B0604020202020204" pitchFamily="34" charset="0"/>
                <a:cs typeface="Arial" panose="020B0604020202020204" pitchFamily="34" charset="0"/>
              </a:rPr>
              <a:t>Knihovní řád Masarykovy univerzity </a:t>
            </a:r>
            <a:r>
              <a:rPr lang="cs-CZ" sz="7200" dirty="0">
                <a:latin typeface="Arial" panose="020B0604020202020204" pitchFamily="34" charset="0"/>
                <a:cs typeface="Arial" panose="020B0604020202020204" pitchFamily="34" charset="0"/>
              </a:rPr>
              <a:t>[online]. Brno: Masarykova univerzita, 2014 [cit. 2019-11-05]. Dostupné z: https://www.muni.cz/media/24153/knihovni-rad-2014.pdf. </a:t>
            </a:r>
          </a:p>
        </p:txBody>
      </p:sp>
    </p:spTree>
    <p:extLst>
      <p:ext uri="{BB962C8B-B14F-4D97-AF65-F5344CB8AC3E}">
        <p14:creationId xmlns:p14="http://schemas.microsoft.com/office/powerpoint/2010/main" val="3919057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Webová sídla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89608"/>
            <a:ext cx="7886700" cy="4987355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500" dirty="0">
                <a:latin typeface="Arial" panose="020B0604020202020204" pitchFamily="34" charset="0"/>
              </a:rPr>
              <a:t>Autor/autoři webu*. </a:t>
            </a:r>
            <a:r>
              <a:rPr lang="cs-CZ" sz="6500" i="1" dirty="0">
                <a:latin typeface="Arial" panose="020B0604020202020204" pitchFamily="34" charset="0"/>
              </a:rPr>
              <a:t>Název webu: </a:t>
            </a:r>
            <a:r>
              <a:rPr lang="cs-CZ" sz="65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65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6500" dirty="0">
                <a:latin typeface="Arial" panose="020B0604020202020204" pitchFamily="34" charset="0"/>
              </a:rPr>
              <a:t>[</a:t>
            </a:r>
            <a:r>
              <a:rPr lang="cs-CZ" sz="6500" dirty="0">
                <a:latin typeface="Arial" panose="020B0604020202020204" pitchFamily="34" charset="0"/>
              </a:rPr>
              <a:t>online</a:t>
            </a:r>
            <a:r>
              <a:rPr lang="en-US" sz="6500" dirty="0">
                <a:latin typeface="Arial" panose="020B0604020202020204" pitchFamily="34" charset="0"/>
              </a:rPr>
              <a:t>]</a:t>
            </a:r>
            <a:r>
              <a:rPr lang="cs-CZ" sz="6500" dirty="0">
                <a:latin typeface="Arial" panose="020B0604020202020204" pitchFamily="34" charset="0"/>
              </a:rPr>
              <a:t>. Vydání/verze. Sídlo provozovatele: Provozovatel webu, rok/datum vydání, datum aktualizace </a:t>
            </a:r>
            <a:r>
              <a:rPr lang="en-US" sz="6500" dirty="0">
                <a:latin typeface="Arial" panose="020B0604020202020204" pitchFamily="34" charset="0"/>
              </a:rPr>
              <a:t>[</a:t>
            </a:r>
            <a:r>
              <a:rPr lang="cs-CZ" sz="6500" dirty="0">
                <a:latin typeface="Arial" panose="020B0604020202020204" pitchFamily="34" charset="0"/>
              </a:rPr>
              <a:t>datum citování</a:t>
            </a:r>
            <a:r>
              <a:rPr lang="en-US" sz="6500" dirty="0">
                <a:latin typeface="Arial" panose="020B0604020202020204" pitchFamily="34" charset="0"/>
              </a:rPr>
              <a:t>]</a:t>
            </a:r>
            <a:r>
              <a:rPr lang="cs-CZ" sz="6500" dirty="0">
                <a:latin typeface="Arial" panose="020B0604020202020204" pitchFamily="34" charset="0"/>
              </a:rPr>
              <a:t>. Identifikátor. Dostupnost. </a:t>
            </a:r>
            <a:r>
              <a:rPr lang="cs-CZ" sz="65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</a:p>
          <a:p>
            <a:pPr marL="0" indent="0">
              <a:buNone/>
            </a:pPr>
            <a:r>
              <a:rPr lang="cs-CZ" sz="4500" i="1" dirty="0">
                <a:latin typeface="Arial" panose="020B0604020202020204" pitchFamily="34" charset="0"/>
              </a:rPr>
              <a:t>* v případě, že je autor stejný jako název, je možné autora vynechat</a:t>
            </a:r>
            <a:br>
              <a:rPr lang="cs-CZ" sz="6600" i="1" dirty="0">
                <a:latin typeface="Arial" panose="020B0604020202020204" pitchFamily="34" charset="0"/>
              </a:rPr>
            </a:br>
            <a:endParaRPr lang="cs-CZ" sz="8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200" i="1" dirty="0">
                <a:latin typeface="Arial" panose="020B0604020202020204" pitchFamily="34" charset="0"/>
              </a:rPr>
              <a:t>Masarykova univerzita</a:t>
            </a:r>
            <a:r>
              <a:rPr lang="cs-CZ" sz="6200" dirty="0">
                <a:latin typeface="Arial" panose="020B0604020202020204" pitchFamily="34" charset="0"/>
              </a:rPr>
              <a:t> [online]. Brno: Masarykova univerzita, c2020 [cit. 2020-02-29</a:t>
            </a:r>
            <a:r>
              <a:rPr lang="en-US" sz="6200" dirty="0">
                <a:latin typeface="Arial" panose="020B0604020202020204" pitchFamily="34" charset="0"/>
              </a:rPr>
              <a:t>]</a:t>
            </a:r>
            <a:r>
              <a:rPr lang="cs-CZ" sz="6200" dirty="0">
                <a:latin typeface="Arial" panose="020B0604020202020204" pitchFamily="34" charset="0"/>
              </a:rPr>
              <a:t>. Dostupné z: http://www.muni.cz.</a:t>
            </a:r>
            <a:br>
              <a:rPr lang="cs-CZ" sz="6200" dirty="0">
                <a:latin typeface="Arial" panose="020B0604020202020204" pitchFamily="34" charset="0"/>
              </a:rPr>
            </a:br>
            <a:endParaRPr lang="cs-CZ" sz="62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200" dirty="0">
                <a:latin typeface="Arial" panose="020B0604020202020204" pitchFamily="34" charset="0"/>
                <a:cs typeface="Arial" panose="020B0604020202020204" pitchFamily="34" charset="0"/>
              </a:rPr>
              <a:t>RADA PRO VÝZKUM, VÝVOJ A INOVACE. </a:t>
            </a:r>
            <a:r>
              <a:rPr lang="cs-CZ" sz="6200" i="1" dirty="0">
                <a:latin typeface="Arial" panose="020B0604020202020204" pitchFamily="34" charset="0"/>
                <a:cs typeface="Arial" panose="020B0604020202020204" pitchFamily="34" charset="0"/>
              </a:rPr>
              <a:t>Výzkum a vývoj v České republice</a:t>
            </a:r>
            <a:r>
              <a:rPr lang="cs-CZ" sz="6200" dirty="0">
                <a:latin typeface="Arial" panose="020B0604020202020204" pitchFamily="34" charset="0"/>
                <a:cs typeface="Arial" panose="020B0604020202020204" pitchFamily="34" charset="0"/>
              </a:rPr>
              <a:t> [online]. Praha: Rada pro výzkum, vývoj a inovace, ©2015 [cit. 2019-10-17]. Dostupné z: </a:t>
            </a:r>
            <a:r>
              <a:rPr lang="cs-CZ" sz="6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http://www.vyzkum.cz</a:t>
            </a:r>
            <a:endParaRPr lang="cs-CZ" sz="6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063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Webové stránky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8800" dirty="0">
                <a:latin typeface="Arial" panose="020B0604020202020204" pitchFamily="34" charset="0"/>
              </a:rPr>
              <a:t>Autor/autoři stránky. Název stránky: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podnázev stránky</a:t>
            </a:r>
            <a:r>
              <a:rPr lang="cs-CZ" sz="8800" dirty="0">
                <a:latin typeface="Arial" panose="020B0604020202020204" pitchFamily="34" charset="0"/>
              </a:rPr>
              <a:t>. Autor/autoři celého webu. </a:t>
            </a:r>
            <a:r>
              <a:rPr lang="cs-CZ" sz="8800" i="1" dirty="0">
                <a:latin typeface="Arial" panose="020B0604020202020204" pitchFamily="34" charset="0"/>
              </a:rPr>
              <a:t>Název webu: </a:t>
            </a:r>
            <a:r>
              <a:rPr lang="cs-CZ" sz="88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8800" dirty="0">
                <a:latin typeface="Arial" panose="020B0604020202020204" pitchFamily="34" charset="0"/>
              </a:rPr>
              <a:t>[</a:t>
            </a:r>
            <a:r>
              <a:rPr lang="cs-CZ" sz="8800" dirty="0">
                <a:latin typeface="Arial" panose="020B0604020202020204" pitchFamily="34" charset="0"/>
              </a:rPr>
              <a:t>online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 Vydání/verze.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webu. </a:t>
            </a:r>
            <a:r>
              <a:rPr lang="cs-CZ" sz="8800" dirty="0">
                <a:latin typeface="Arial" panose="020B0604020202020204" pitchFamily="34" charset="0"/>
              </a:rPr>
              <a:t>Sídlo provozovatele: Provozovatel webu, rok/datum vydání, datum aktualizace </a:t>
            </a:r>
            <a:r>
              <a:rPr lang="en-US" sz="8800" dirty="0">
                <a:latin typeface="Arial" panose="020B0604020202020204" pitchFamily="34" charset="0"/>
              </a:rPr>
              <a:t>[</a:t>
            </a:r>
            <a:r>
              <a:rPr lang="cs-CZ" sz="8800" dirty="0">
                <a:latin typeface="Arial" panose="020B0604020202020204" pitchFamily="34" charset="0"/>
              </a:rPr>
              <a:t>datum citování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 Identifikátor. Dostupnost.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8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8800" dirty="0">
                <a:latin typeface="Arial" panose="020B0604020202020204" pitchFamily="34" charset="0"/>
              </a:rPr>
              <a:t>MASARYKOVA UNIVERZITA. Absolventi. </a:t>
            </a:r>
            <a:r>
              <a:rPr lang="cs-CZ" sz="8800" i="1" dirty="0">
                <a:latin typeface="Arial" panose="020B0604020202020204" pitchFamily="34" charset="0"/>
              </a:rPr>
              <a:t>Masarykova univerzita</a:t>
            </a:r>
            <a:r>
              <a:rPr lang="cs-CZ" sz="8800" dirty="0">
                <a:latin typeface="Arial" panose="020B0604020202020204" pitchFamily="34" charset="0"/>
              </a:rPr>
              <a:t> [online]. Brno: Masarykova univerzita, c2020 [cit. 2020-02-29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 Dostupné z: https://www.muni.cz/absolventi. </a:t>
            </a:r>
          </a:p>
        </p:txBody>
      </p:sp>
    </p:spTree>
    <p:extLst>
      <p:ext uri="{BB962C8B-B14F-4D97-AF65-F5344CB8AC3E}">
        <p14:creationId xmlns:p14="http://schemas.microsoft.com/office/powerpoint/2010/main" val="20278405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Příspěvky na webu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0"/>
            <a:ext cx="8271511" cy="527425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8800" dirty="0">
                <a:latin typeface="Arial" panose="020B0604020202020204" pitchFamily="34" charset="0"/>
              </a:rPr>
              <a:t>Autor/autoři příspěvku. Název příspěvku: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8800" i="1" dirty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cs-CZ" sz="8800" dirty="0">
                <a:latin typeface="Arial" panose="020B0604020202020204" pitchFamily="34" charset="0"/>
              </a:rPr>
              <a:t>In: Autor/autoři webu. </a:t>
            </a:r>
            <a:r>
              <a:rPr lang="cs-CZ" sz="8800" i="1" dirty="0">
                <a:latin typeface="Arial" panose="020B0604020202020204" pitchFamily="34" charset="0"/>
              </a:rPr>
              <a:t>Název webu : </a:t>
            </a:r>
            <a:r>
              <a:rPr lang="cs-CZ" sz="88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8800" dirty="0">
                <a:latin typeface="Arial" panose="020B0604020202020204" pitchFamily="34" charset="0"/>
              </a:rPr>
              <a:t>[</a:t>
            </a:r>
            <a:r>
              <a:rPr lang="en-US" sz="8800" dirty="0" err="1">
                <a:latin typeface="Arial" panose="020B0604020202020204" pitchFamily="34" charset="0"/>
              </a:rPr>
              <a:t>nosi</a:t>
            </a:r>
            <a:r>
              <a:rPr lang="cs-CZ" sz="8800" dirty="0">
                <a:latin typeface="Arial" panose="020B0604020202020204" pitchFamily="34" charset="0"/>
              </a:rPr>
              <a:t>č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 Vydání/verze.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webu. </a:t>
            </a:r>
            <a:r>
              <a:rPr lang="cs-CZ" sz="8800" dirty="0">
                <a:latin typeface="Arial" panose="020B0604020202020204" pitchFamily="34" charset="0"/>
              </a:rPr>
              <a:t>Sídlo provozovatele: Provozovatel webu, rok/datum vydání, datum poslední aktualizace </a:t>
            </a:r>
            <a:r>
              <a:rPr lang="en-US" sz="8800" dirty="0">
                <a:latin typeface="Arial" panose="020B0604020202020204" pitchFamily="34" charset="0"/>
              </a:rPr>
              <a:t>[</a:t>
            </a:r>
            <a:r>
              <a:rPr lang="cs-CZ" sz="8800" dirty="0">
                <a:latin typeface="Arial" panose="020B0604020202020204" pitchFamily="34" charset="0"/>
              </a:rPr>
              <a:t>datum citování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 Identifikátor. Dostupnost.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4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600" dirty="0">
                <a:latin typeface="Arial" panose="020B0604020202020204" pitchFamily="34" charset="0"/>
              </a:rPr>
              <a:t>MASARYKOVA UNIVERZITA. Plagiátorství. In: </a:t>
            </a:r>
            <a:r>
              <a:rPr lang="cs-CZ" sz="7600" i="1" dirty="0">
                <a:latin typeface="Arial" panose="020B0604020202020204" pitchFamily="34" charset="0"/>
              </a:rPr>
              <a:t>Masarykova univerzita </a:t>
            </a:r>
            <a:r>
              <a:rPr lang="cs-CZ" sz="7600" dirty="0">
                <a:latin typeface="Arial" panose="020B0604020202020204" pitchFamily="34" charset="0"/>
              </a:rPr>
              <a:t>[online]. Brno: Masarykova univerzita, c2020 </a:t>
            </a:r>
            <a:br>
              <a:rPr lang="cs-CZ" sz="7600" dirty="0">
                <a:latin typeface="Arial" panose="020B0604020202020204" pitchFamily="34" charset="0"/>
              </a:rPr>
            </a:br>
            <a:r>
              <a:rPr lang="cs-CZ" sz="7600" dirty="0">
                <a:latin typeface="Arial" panose="020B0604020202020204" pitchFamily="34" charset="0"/>
              </a:rPr>
              <a:t>[cit. 2020-02-29]. Dostupné z: https://www.muni.cz/o-univerzite/uredni-deska/plagiatorstvi</a:t>
            </a:r>
            <a:br>
              <a:rPr lang="cs-CZ" sz="8000" dirty="0">
                <a:latin typeface="Arial" panose="020B0604020202020204" pitchFamily="34" charset="0"/>
              </a:rPr>
            </a:br>
            <a:endParaRPr lang="cs-CZ" sz="80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8000" b="1" dirty="0">
                <a:latin typeface="Arial" panose="020B0604020202020204" pitchFamily="34" charset="0"/>
              </a:rPr>
              <a:t>Příspěvek na Wikipedii: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600" dirty="0">
                <a:latin typeface="Arial" panose="020B0604020202020204" pitchFamily="34" charset="0"/>
              </a:rPr>
              <a:t>Henry </a:t>
            </a:r>
            <a:r>
              <a:rPr lang="cs-CZ" sz="7600" dirty="0" err="1">
                <a:latin typeface="Arial" panose="020B0604020202020204" pitchFamily="34" charset="0"/>
              </a:rPr>
              <a:t>Kissinger</a:t>
            </a:r>
            <a:r>
              <a:rPr lang="cs-CZ" sz="7600" dirty="0">
                <a:latin typeface="Arial" panose="020B0604020202020204" pitchFamily="34" charset="0"/>
              </a:rPr>
              <a:t>. In: </a:t>
            </a:r>
            <a:r>
              <a:rPr lang="cs-CZ" sz="7600" i="1" dirty="0" err="1">
                <a:latin typeface="Arial" panose="020B0604020202020204" pitchFamily="34" charset="0"/>
              </a:rPr>
              <a:t>Wikipedia</a:t>
            </a:r>
            <a:r>
              <a:rPr lang="cs-CZ" sz="7600" i="1" dirty="0">
                <a:latin typeface="Arial" panose="020B0604020202020204" pitchFamily="34" charset="0"/>
              </a:rPr>
              <a:t>: </a:t>
            </a:r>
            <a:r>
              <a:rPr lang="cs-CZ" sz="7600" i="1" dirty="0" err="1">
                <a:latin typeface="Arial" panose="020B0604020202020204" pitchFamily="34" charset="0"/>
              </a:rPr>
              <a:t>the</a:t>
            </a:r>
            <a:r>
              <a:rPr lang="cs-CZ" sz="7600" i="1" dirty="0">
                <a:latin typeface="Arial" panose="020B0604020202020204" pitchFamily="34" charset="0"/>
              </a:rPr>
              <a:t> free </a:t>
            </a:r>
            <a:r>
              <a:rPr lang="cs-CZ" sz="7600" i="1" dirty="0" err="1">
                <a:latin typeface="Arial" panose="020B0604020202020204" pitchFamily="34" charset="0"/>
              </a:rPr>
              <a:t>encyclopedia</a:t>
            </a:r>
            <a:r>
              <a:rPr lang="cs-CZ" sz="7600" dirty="0">
                <a:latin typeface="Arial" panose="020B0604020202020204" pitchFamily="34" charset="0"/>
              </a:rPr>
              <a:t> [online]. 19. 10. 2019, last </a:t>
            </a:r>
            <a:r>
              <a:rPr lang="cs-CZ" sz="7600" dirty="0" err="1">
                <a:latin typeface="Arial" panose="020B0604020202020204" pitchFamily="34" charset="0"/>
              </a:rPr>
              <a:t>modified</a:t>
            </a:r>
            <a:r>
              <a:rPr lang="cs-CZ" sz="7600" dirty="0">
                <a:latin typeface="Arial" panose="020B0604020202020204" pitchFamily="34" charset="0"/>
              </a:rPr>
              <a:t> 10 </a:t>
            </a:r>
            <a:r>
              <a:rPr lang="cs-CZ" sz="7600" dirty="0" err="1">
                <a:latin typeface="Arial" panose="020B0604020202020204" pitchFamily="34" charset="0"/>
              </a:rPr>
              <a:t>October</a:t>
            </a:r>
            <a:r>
              <a:rPr lang="cs-CZ" sz="7600" dirty="0">
                <a:latin typeface="Arial" panose="020B0604020202020204" pitchFamily="34" charset="0"/>
              </a:rPr>
              <a:t> 2019 [cit. 2019-10-19]. Dostupné z: https://en.wikipedia.org/wiki/Henry_Kissinger</a:t>
            </a:r>
          </a:p>
        </p:txBody>
      </p:sp>
    </p:spTree>
    <p:extLst>
      <p:ext uri="{BB962C8B-B14F-4D97-AF65-F5344CB8AC3E}">
        <p14:creationId xmlns:p14="http://schemas.microsoft.com/office/powerpoint/2010/main" val="26591106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514626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Příspěvky na webu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02888"/>
            <a:ext cx="7886700" cy="553754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000" b="1" dirty="0">
                <a:latin typeface="Arial" panose="020B0604020202020204" pitchFamily="34" charset="0"/>
              </a:rPr>
              <a:t>Příspěvek na blogu</a:t>
            </a:r>
            <a:r>
              <a:rPr lang="cs-CZ" sz="2000" b="1" i="1" dirty="0">
                <a:latin typeface="Arial" panose="020B0604020202020204" pitchFamily="34" charset="0"/>
              </a:rPr>
              <a:t> </a:t>
            </a:r>
            <a:endParaRPr lang="cs-CZ" sz="2000" b="1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LÍPA, Petr. Milion otázek, nepříliš mnoho odpovědí. In: 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Blog.respekt.cz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[online]. 13. 10. 2019 [cit. 2019-10-17]. Dostupné z: https://lipa.blog.respekt.cz/milion-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otazek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neprilis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-mnoho-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odpovedi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/.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MÜNICH, Daniel. Impakt faktor pod palbou kritiky. In: </a:t>
            </a:r>
            <a:r>
              <a:rPr lang="cs-CZ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hodnocení a financování vědy (Daniel </a:t>
            </a:r>
            <a:r>
              <a:rPr lang="cs-CZ" sz="1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Münich</a:t>
            </a:r>
            <a:r>
              <a:rPr lang="cs-CZ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soukromě) </a:t>
            </a:r>
            <a:r>
              <a:rPr lang="cs-C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[blog]. 27. července 2019 [cit. 2019-10-29].Dostupné z: http://metodikahodnoceni.blogspot.com/2019/07/impakt-faktor-pod-palbou-kritiky.html. 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b="1" dirty="0" err="1">
                <a:latin typeface="Arial" panose="020B0604020202020204" pitchFamily="34" charset="0"/>
              </a:rPr>
              <a:t>Twitter</a:t>
            </a:r>
            <a:r>
              <a:rPr lang="cs-CZ" sz="2000" b="1" dirty="0">
                <a:latin typeface="Arial" panose="020B0604020202020204" pitchFamily="34" charset="0"/>
              </a:rPr>
              <a:t> – příspěvek </a:t>
            </a:r>
            <a:r>
              <a:rPr lang="cs-CZ" sz="1700" dirty="0">
                <a:latin typeface="Arial" panose="020B0604020202020204" pitchFamily="34" charset="0"/>
              </a:rPr>
              <a:t>(místo názvu použijeme první slova textu, která dáme do hranatých závorek</a:t>
            </a:r>
            <a:endParaRPr lang="cs-CZ" sz="1700" b="1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OVČÁČEK, Jiří. [Mohou se tisíckrát ohánět morálkou…]. In: 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[online]. 30. 9. 2019  [cit. 2019-10-08]. Dostupné z: https://twitter.com/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PREZIDENTmluvci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/status/1178764225935749121.</a:t>
            </a:r>
          </a:p>
          <a:p>
            <a:pPr marL="0" indent="0">
              <a:buNone/>
            </a:pPr>
            <a:r>
              <a:rPr lang="cs-CZ" sz="2000" b="1" dirty="0" err="1">
                <a:latin typeface="Arial" panose="020B0604020202020204" pitchFamily="34" charset="0"/>
              </a:rPr>
              <a:t>Facebook</a:t>
            </a:r>
            <a:r>
              <a:rPr lang="cs-CZ" sz="2000" b="1" dirty="0">
                <a:latin typeface="Arial" panose="020B0604020202020204" pitchFamily="34" charset="0"/>
              </a:rPr>
              <a:t> – stránka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Knihovna FSS MU. In: 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[online]. [cit. 2016-10-20]. Dostupné z: https://www.facebook.com/knihovnafss/</a:t>
            </a:r>
          </a:p>
          <a:p>
            <a:pPr marL="0" indent="0">
              <a:buNone/>
            </a:pPr>
            <a:r>
              <a:rPr lang="cs-CZ" sz="2000" b="1" dirty="0" err="1">
                <a:latin typeface="Arial" panose="020B0604020202020204" pitchFamily="34" charset="0"/>
              </a:rPr>
              <a:t>Facebook</a:t>
            </a:r>
            <a:r>
              <a:rPr lang="cs-CZ" sz="2000" b="1" dirty="0">
                <a:latin typeface="Arial" panose="020B0604020202020204" pitchFamily="34" charset="0"/>
              </a:rPr>
              <a:t> –</a:t>
            </a:r>
            <a:r>
              <a:rPr lang="cs-CZ" sz="2100" b="1" dirty="0">
                <a:latin typeface="Arial" panose="020B0604020202020204" pitchFamily="34" charset="0"/>
              </a:rPr>
              <a:t> status </a:t>
            </a:r>
            <a:r>
              <a:rPr lang="cs-CZ" sz="1700" dirty="0">
                <a:latin typeface="Arial" panose="020B0604020202020204" pitchFamily="34" charset="0"/>
              </a:rPr>
              <a:t>(místo názvu použijeme první slova textu, která dáme do hranatých závorek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FAKULTA SOCIÁLNÍCH STUDIÍ MU. [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Symbios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jedinečný sociální projekt sdíleného bydlení se rozjíždí]. In: 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[online]. 21. 9. 2019 [cit. 2019-10-20]. Dostupné z: https://www.facebook.com/FSS.MUNI.CZ/posts/10162256008745024</a:t>
            </a:r>
          </a:p>
        </p:txBody>
      </p:sp>
    </p:spTree>
    <p:extLst>
      <p:ext uri="{BB962C8B-B14F-4D97-AF65-F5344CB8AC3E}">
        <p14:creationId xmlns:p14="http://schemas.microsoft.com/office/powerpoint/2010/main" val="2492615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Příspěvky na webu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517762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dirty="0">
                <a:latin typeface="Arial" panose="020B0604020202020204" pitchFamily="34" charset="0"/>
              </a:rPr>
              <a:t>Video na webu = příspěvek na webu: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videa na </a:t>
            </a:r>
            <a:r>
              <a:rPr lang="cs-CZ" dirty="0" err="1">
                <a:latin typeface="Arial" panose="020B0604020202020204" pitchFamily="34" charset="0"/>
              </a:rPr>
              <a:t>Youtube</a:t>
            </a:r>
            <a:r>
              <a:rPr lang="cs-CZ" dirty="0">
                <a:latin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</a:rPr>
              <a:t>Vimeo</a:t>
            </a:r>
            <a:r>
              <a:rPr lang="cs-CZ" dirty="0">
                <a:latin typeface="Arial" panose="020B0604020202020204" pitchFamily="34" charset="0"/>
              </a:rPr>
              <a:t>, Stream.cz   atd. citujeme jako příspěvek na webu</a:t>
            </a:r>
            <a:br>
              <a:rPr lang="cs-CZ" dirty="0">
                <a:latin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heInHD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Bibliografické citace a metody citování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1. 5. 2011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[cit. 201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-10-07].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z: https://www.youtube.com/watch?v=j-7j5k8WUek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ŘEZÁČ, Jan. Úvod do webdesignu [online]. In: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Vimeo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31, 2012 [cit. 2016-03-17]. Dostupné z: http://vimeo.com/39526905. Zveřejněno na kanálu uživatele KISK.</a:t>
            </a:r>
          </a:p>
        </p:txBody>
      </p:sp>
    </p:spTree>
    <p:extLst>
      <p:ext uri="{BB962C8B-B14F-4D97-AF65-F5344CB8AC3E}">
        <p14:creationId xmlns:p14="http://schemas.microsoft.com/office/powerpoint/2010/main" val="35673211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Pořad v TV nebo rozhlasu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8"/>
            <a:ext cx="7886700" cy="5254977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Autor/autoři.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Název pořadu: </a:t>
            </a:r>
            <a:r>
              <a:rPr lang="cs-CZ" sz="32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endParaRPr lang="cs-CZ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Studio ČT24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TV, ČT24, 30. listopadu 2012, 17:05. Dostupné také z: http://www.ceskatelevize.cz/porady/10101491767-studio-ct24/212411058361130/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Expedice.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Rádio, Český rozhlas 2, 2020, každou sobotu15:04. Dostupné také z: https://dvojka.rozhlas.cz/expedice-8130965/o-poradu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425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Parafráze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6"/>
            <a:ext cx="7886700" cy="517074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interpretace cizí myšlenky vlastními slovy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větší míra zapracování do vlastního textu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neměnit původní myšlenku!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parafráze umožňuje sumarizaci (výtah) myšlenek/informací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parafráze nejsou v uvozovkách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 na zdroj = citace v textu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vždy uvádíme zdroj, z kterého přebíráme informace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 parafrázi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pokud je to možné uvedeme i přesně část originálního zdroje, na který odkazujeme (tzn. stranu či rozsah stran, odstavec, kapitolu atd.)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4550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680" y="621158"/>
            <a:ext cx="8543109" cy="1008466"/>
          </a:xfrm>
        </p:spPr>
        <p:txBody>
          <a:bodyPr lIns="0" anchor="t">
            <a:noAutofit/>
          </a:bodyPr>
          <a:lstStyle/>
          <a:p>
            <a:r>
              <a:rPr lang="cs-CZ" sz="36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Část pořadu (</a:t>
            </a:r>
            <a:r>
              <a:rPr lang="cs-CZ" sz="3600" b="1" dirty="0" err="1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epizoda,rozhovor</a:t>
            </a:r>
            <a:r>
              <a:rPr lang="cs-CZ" sz="36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jedna zpráva)</a:t>
            </a:r>
            <a:endParaRPr lang="cs-CZ" sz="36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37852"/>
            <a:ext cx="7886700" cy="493413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Autor/autoři příspěvku (u rozhovoru jméno osoby s níž je veden rozhovor). Název příspěvku: </a:t>
            </a:r>
            <a:r>
              <a:rPr lang="cs-CZ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Název pořadu: </a:t>
            </a:r>
            <a:r>
              <a:rPr lang="cs-CZ" sz="32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  <a:t>ECHIKSON, William. Google varuje před cenzurou internetu</a:t>
            </a:r>
            <a:r>
              <a:rPr lang="cs-CZ" sz="27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  <a:t>In: </a:t>
            </a:r>
            <a:r>
              <a:rPr lang="cs-CZ" sz="2700" i="1" dirty="0">
                <a:latin typeface="Arial" panose="020B0604020202020204" pitchFamily="34" charset="0"/>
                <a:cs typeface="Arial" panose="020B0604020202020204" pitchFamily="34" charset="0"/>
              </a:rPr>
              <a:t>Studio ČT24</a:t>
            </a:r>
            <a: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  <a:t>. TV, ČT24, 30. listopadu 2012, 17:16. Dostupné z: http://www.ceskatelevize.cz/porady/10101491767-studio-ct24/212411058361130/</a:t>
            </a:r>
            <a:b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  <a:t>J. A. Komenský: Kdo byl učitelem Učitele národů? In: </a:t>
            </a:r>
            <a:r>
              <a:rPr lang="cs-CZ" sz="2700" i="1" dirty="0">
                <a:latin typeface="Arial" panose="020B0604020202020204" pitchFamily="34" charset="0"/>
                <a:cs typeface="Arial" panose="020B0604020202020204" pitchFamily="34" charset="0"/>
              </a:rPr>
              <a:t>Expedice.</a:t>
            </a:r>
            <a: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  <a:t> Rádio, Český rozhlas 2, 28. 3. 2020, 15:04. Dostupné také z: https://dvojka.rozhlas.cz/j-a-komensky-kdo-byl-ucitelem-ucitele-narodu-8172121</a:t>
            </a:r>
          </a:p>
        </p:txBody>
      </p:sp>
    </p:spTree>
    <p:extLst>
      <p:ext uri="{BB962C8B-B14F-4D97-AF65-F5344CB8AC3E}">
        <p14:creationId xmlns:p14="http://schemas.microsoft.com/office/powerpoint/2010/main" val="24127812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680" y="621158"/>
            <a:ext cx="854310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393794"/>
            <a:ext cx="8027670" cy="478316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3300" i="1" dirty="0">
                <a:latin typeface="Arial" panose="020B0604020202020204" pitchFamily="34" charset="0"/>
                <a:cs typeface="Arial" panose="020B0604020202020204" pitchFamily="34" charset="0"/>
              </a:rPr>
              <a:t>Název filmu</a:t>
            </a: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[film].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Sekund</a:t>
            </a:r>
            <a:r>
              <a:rPr lang="cs-CZ" sz="3300" dirty="0" err="1">
                <a:latin typeface="Arial" panose="020B0604020202020204" pitchFamily="34" charset="0"/>
                <a:cs typeface="Arial" panose="020B0604020202020204" pitchFamily="34" charset="0"/>
              </a:rPr>
              <a:t>ární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odpov</a:t>
            </a: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dnost</a:t>
            </a: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 (režisér). Místo: vydavatel(filmová společnost), rok výroby/uvedení filmu. Dostupnost. </a:t>
            </a:r>
            <a:r>
              <a:rPr lang="cs-CZ" sz="33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Ve stínu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[film]. Režie David ONDŘÍČEK. Praha: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Falcon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2012. Oficiální webové stránky filmu: http://www.vestinufilm.cz.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Inception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[film].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Directed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by Ch. NOLAN. USA: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Warner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Bros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2010.</a:t>
            </a: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4512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840213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Seriál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Název seriálu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, řada, epizoda, název epizody. Druh média, program, datum premiéry. Dostupnost. </a:t>
            </a:r>
            <a:r>
              <a:rPr lang="cs-CZ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Zdivočelá země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, řada IV, epizoda 12, Maděra na kolenou. TV, ČT1, 19. listopadu 2012, 20:00. Dostupné také z: https://www.ceskatelevize.cz/ivysilani/879131-zdivocela-zeme/209512120730012-zdivocela-zeme-iv</a:t>
            </a:r>
          </a:p>
        </p:txBody>
      </p:sp>
    </p:spTree>
    <p:extLst>
      <p:ext uri="{BB962C8B-B14F-4D97-AF65-F5344CB8AC3E}">
        <p14:creationId xmlns:p14="http://schemas.microsoft.com/office/powerpoint/2010/main" val="3085757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1316559"/>
            <a:ext cx="6598085" cy="3430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Úprava abecedního seznamu použité literatury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9373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307" y="1453019"/>
            <a:ext cx="8492646" cy="5085567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  <a:cs typeface="Arial" panose="020B0604020202020204" pitchFamily="34" charset="0"/>
              </a:rPr>
              <a:t>abecední řazení podle příjmení prvního autora, u korporace podle prvního slova z jména korporace, u děl bez autora podle prvního významového slova v názvu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</a:rPr>
              <a:t>více děl od stejného autora řadíme chronologicky od nejstaršího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</a:rPr>
              <a:t>citace jednoho autora předchází citacím děl více autorů, které začínají stejným jménem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</a:rPr>
              <a:t>citace více autorů, které začínají stejným jménem, se řadí chronologicky</a:t>
            </a:r>
            <a:br>
              <a:rPr lang="cs-CZ" dirty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4515840B-E44D-429D-BBC1-8D0AF0BE0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1158"/>
            <a:ext cx="840213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9512003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63" y="1309421"/>
            <a:ext cx="8402139" cy="5548579"/>
          </a:xfrm>
        </p:spPr>
        <p:txBody>
          <a:bodyPr>
            <a:noAutofit/>
          </a:bodyPr>
          <a:lstStyle/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Ulrich. War Is Peace: On Post-National War. </a:t>
            </a:r>
            <a:r>
              <a:rPr lang="en-US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Dialogue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2005, </a:t>
            </a:r>
            <a:r>
              <a:rPr lang="en-US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(1), 5-26. ISSN 0967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0106.</a:t>
            </a:r>
            <a:endParaRPr lang="cs-CZ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Ulrich. 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Moc a protiváha moci v globálním věku: nová ekonomie světové politiky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Praha: Sociologické nakladatelství, 2007. POST. ISBN 978-80-86429-67-0.</a:t>
            </a: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Ulrich. </a:t>
            </a:r>
            <a:r>
              <a:rPr lang="en-US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at risk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Cambridge: Polity Press, 2009. ISBN 978-0-7456-4200-0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Ulrich. 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Riziková společnost: na cestě k jiné moderně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3. vyd. Praha: Sociologické nakladatelství, 2018. Post. ISBN 978-80-7419-267-8.</a:t>
            </a: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Ulrich, </a:t>
            </a:r>
            <a:r>
              <a:rPr lang="en-US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Natan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SZNAIDER a Rainer WINTER. </a:t>
            </a:r>
            <a:r>
              <a:rPr lang="en-US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America?: the cultural consequences of globalization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Liverpool: Liverpool University Press, 2003. Studies in social and political thought. ISBN 0-85323-928-2.</a:t>
            </a:r>
            <a:endParaRPr lang="cs-CZ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Ulrich, Edgar GRANDE a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Ciaran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CRONIN. </a:t>
            </a:r>
            <a:r>
              <a:rPr 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Cosmopolitan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Cambridge: Polity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2007. ISBN 978-0-7456-3562-0.</a:t>
            </a: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Ulrich,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Anders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BLOK, David TYFIELD a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Yueyue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ZHANG.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Cosmopolitan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communities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risk: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agenda. </a:t>
            </a:r>
            <a:r>
              <a:rPr 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2013, </a:t>
            </a:r>
            <a:r>
              <a:rPr lang="cs-CZ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(1), 1-21. DOI: 10.1111/glob.12001. 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4515840B-E44D-429D-BBC1-8D0AF0BE0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1158"/>
            <a:ext cx="840213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použité literatury - příklad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4586452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377460" y="2413840"/>
            <a:ext cx="6598085" cy="1122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Citační manažery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4274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Citační manažery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453119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generování citací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správa citací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editace, doplňování klíčových slov a poznámek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třídění do složek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funkce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vkládání/import záznamů (z databází, z katalogů)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export do různých citačních stylů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vytváření seznamů literatury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vyhledávání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doplňky (např.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-in do Wordu, internetového prohlížeče)</a:t>
            </a:r>
          </a:p>
        </p:txBody>
      </p:sp>
    </p:spTree>
    <p:extLst>
      <p:ext uri="{BB962C8B-B14F-4D97-AF65-F5344CB8AC3E}">
        <p14:creationId xmlns:p14="http://schemas.microsoft.com/office/powerpoint/2010/main" val="39113282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474496"/>
            <a:ext cx="8167007" cy="489725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generátor citací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automatické generování citací dle ISBN a DOI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podrobný návod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registrace zdarma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ukládání citací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možnost vytváření složek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sdílení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pouze styl ČSN ISO 690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nelze instalovat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-in do Wordu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hlinkClick r:id="rId3"/>
            <a:extLst>
              <a:ext uri="{FF2B5EF4-FFF2-40B4-BE49-F238E27FC236}">
                <a16:creationId xmlns:a16="http://schemas.microsoft.com/office/drawing/2014/main" id="{E024A607-9EE8-4B42-A847-FF634893D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394" y="486246"/>
            <a:ext cx="4339082" cy="73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5493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232" y="1331246"/>
            <a:ext cx="7748997" cy="237605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placená verze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na výběr stovky citačních stylů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http://www.citacepro.com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přihlášení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ikona Masarykova univerzita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UČO a primární heslo</a:t>
            </a:r>
          </a:p>
        </p:txBody>
      </p:sp>
      <p:pic>
        <p:nvPicPr>
          <p:cNvPr id="12" name="Zástupný symbol pro obsah 2">
            <a:extLst>
              <a:ext uri="{FF2B5EF4-FFF2-40B4-BE49-F238E27FC236}">
                <a16:creationId xmlns:a16="http://schemas.microsoft.com/office/drawing/2014/main" id="{A35BCE66-5904-4A8A-8E33-921BD9D06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" y="3885732"/>
            <a:ext cx="4678470" cy="2670222"/>
          </a:xfrm>
          <a:prstGeom prst="rect">
            <a:avLst/>
          </a:prstGeom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4373564" y="4152066"/>
            <a:ext cx="935947" cy="414717"/>
          </a:xfrm>
          <a:prstGeom prst="rightArrow">
            <a:avLst>
              <a:gd name="adj1" fmla="val 50000"/>
              <a:gd name="adj2" fmla="val 333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CD33875-CFCF-47EE-A73F-3A551C55C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7CC06A40-8A14-4D74-B68A-17B64F0720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1545" y="3176086"/>
            <a:ext cx="3802455" cy="310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87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Parafráze - příklad</a:t>
            </a:r>
            <a:endParaRPr lang="cs-CZ" sz="4000" dirty="0"/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FB0EB758-EB71-4D11-A7BF-8EAA38496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976" y="2394857"/>
            <a:ext cx="7382827" cy="2601393"/>
          </a:xfrm>
        </p:spPr>
      </p:pic>
    </p:spTree>
    <p:extLst>
      <p:ext uri="{BB962C8B-B14F-4D97-AF65-F5344CB8AC3E}">
        <p14:creationId xmlns:p14="http://schemas.microsoft.com/office/powerpoint/2010/main" val="23352822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F2276962-3911-4C23-80F5-8BF6B12B2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38491B-F168-4BB8-A4D5-4D4E9716F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7B4A04C-F546-48CD-8580-9C2818F84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46" y="1300827"/>
            <a:ext cx="8617907" cy="541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1486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15439" y="1433063"/>
            <a:ext cx="3751761" cy="51488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Vytváření citace: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Vytvořit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–&gt; v menu vybrat požadovaný typ dokumentu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formulář vyplnit 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ručně nebo automaticky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přes ISBN, DOI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(např. vložíme ISBN knihy do příslušného pole a zvolíme „dohledat“, potvrdíme volbu a formulář se vyplní, my už jen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zkontrolujeme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úplnost a správnost údajů a příp.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doupravíme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možnost přenesení záznamu z knihovního katalogu</a:t>
            </a:r>
          </a:p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217188"/>
            <a:ext cx="4840543" cy="375452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49E615C-86F1-4C27-A6EB-811C5BDC9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7862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7"/>
            <a:ext cx="4112683" cy="3828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Nástroje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doplněk do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wordu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 prohlížečů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importy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nápověda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FAQ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2284263"/>
            <a:ext cx="5994400" cy="382186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F86FBF8-C714-4364-8C63-CDB05578F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021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094" y="2222558"/>
            <a:ext cx="4627906" cy="4191432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6"/>
            <a:ext cx="6931479" cy="4821867"/>
          </a:xfrm>
        </p:spPr>
        <p:txBody>
          <a:bodyPr>
            <a:normAutofit/>
          </a:bodyPr>
          <a:lstStyle/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volně dostupný nástroj – ke stažení na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https://www.zotero.org/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nejprve nainstalovat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Windows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poté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Connector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 propojení s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Firefoxem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Chromem nebo Safari,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(rozšíření, které umožní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stahovat záznamy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přímo z webu)</a:t>
            </a:r>
          </a:p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 češtině</a:t>
            </a:r>
          </a:p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různé citační styly: 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https://www.zotero.org/styles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26061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59294" y="1415646"/>
            <a:ext cx="7000836" cy="4821867"/>
          </a:xfrm>
        </p:spPr>
        <p:txBody>
          <a:bodyPr>
            <a:normAutofit/>
          </a:bodyPr>
          <a:lstStyle/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online přístup k účtu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77" y="2723752"/>
            <a:ext cx="7515002" cy="331523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4174" y="489261"/>
            <a:ext cx="2520280" cy="21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2451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6"/>
            <a:ext cx="6931479" cy="4821867"/>
          </a:xfrm>
        </p:spPr>
        <p:txBody>
          <a:bodyPr>
            <a:normAutofit/>
          </a:bodyPr>
          <a:lstStyle/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3600" u="sng" dirty="0">
                <a:latin typeface="Arial" panose="020B0604020202020204" pitchFamily="34" charset="0"/>
                <a:cs typeface="Arial" panose="020B0604020202020204" pitchFamily="34" charset="0"/>
              </a:rPr>
              <a:t>Návody: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https://www.zotero.org/support/quick_start_guide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Knihovna univerzitního kampusu MU - 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interaktivní tutoriál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  <a:hlinkClick r:id="rId5" tooltip="Connotea"/>
            </a:endParaRPr>
          </a:p>
        </p:txBody>
      </p:sp>
    </p:spTree>
    <p:extLst>
      <p:ext uri="{BB962C8B-B14F-4D97-AF65-F5344CB8AC3E}">
        <p14:creationId xmlns:p14="http://schemas.microsoft.com/office/powerpoint/2010/main" val="185739213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ýsledek obrázku pro mendeley logo">
            <a:extLst>
              <a:ext uri="{FF2B5EF4-FFF2-40B4-BE49-F238E27FC236}">
                <a16:creationId xmlns:a16="http://schemas.microsoft.com/office/drawing/2014/main" id="{9432463D-7E18-4592-AB38-A07F34C5D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28585"/>
            <a:ext cx="1296144" cy="103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14" y="2090442"/>
            <a:ext cx="4114558" cy="3744416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687787"/>
            <a:ext cx="4756149" cy="4549726"/>
          </a:xfrm>
        </p:spPr>
        <p:txBody>
          <a:bodyPr>
            <a:normAutofit/>
          </a:bodyPr>
          <a:lstStyle/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volně dostupný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https://www.mendeley.com</a:t>
            </a:r>
            <a:endParaRPr lang="cs-CZ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citační manažer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rozšíření do prohlížečů - importy citací z webu</a:t>
            </a:r>
          </a:p>
          <a:p>
            <a:pPr lvl="1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-in do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wordu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práce s plnými texty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kombinace citačního manažeru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sociální sítě (vědecký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223211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687787"/>
            <a:ext cx="8255706" cy="1292480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http://myendnoteweb.com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součástí Web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Science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registrace pro studenty MU zdarma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22253"/>
            <a:ext cx="2740520" cy="102559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25" y="2842177"/>
            <a:ext cx="6770921" cy="374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3178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citační manažery</a:t>
            </a:r>
            <a:endParaRPr lang="cs-CZ" sz="4000" dirty="0"/>
          </a:p>
        </p:txBody>
      </p:sp>
      <p:pic>
        <p:nvPicPr>
          <p:cNvPr id="8" name="Picture 2" descr="Výsledek obrázku pro refworks logo">
            <a:hlinkClick r:id="rId2"/>
            <a:extLst>
              <a:ext uri="{FF2B5EF4-FFF2-40B4-BE49-F238E27FC236}">
                <a16:creationId xmlns:a16="http://schemas.microsoft.com/office/drawing/2014/main" id="{569DF8AA-88BF-42F3-806B-2EA81ECD8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587" y="1908049"/>
            <a:ext cx="3436415" cy="112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0" y="5223653"/>
            <a:ext cx="3710860" cy="1049062"/>
          </a:xfrm>
          <a:prstGeom prst="rect">
            <a:avLst/>
          </a:prstGeom>
        </p:spPr>
      </p:pic>
      <p:pic>
        <p:nvPicPr>
          <p:cNvPr id="4" name="Picture 3">
            <a:hlinkClick r:id="rId6"/>
            <a:extLst>
              <a:ext uri="{FF2B5EF4-FFF2-40B4-BE49-F238E27FC236}">
                <a16:creationId xmlns:a16="http://schemas.microsoft.com/office/drawing/2014/main" id="{9925DF54-4F6D-48AB-81F3-6DF76A9DBE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0279" y="3429000"/>
            <a:ext cx="3336863" cy="936525"/>
          </a:xfrm>
          <a:prstGeom prst="rect">
            <a:avLst/>
          </a:prstGeom>
        </p:spPr>
      </p:pic>
      <p:pic>
        <p:nvPicPr>
          <p:cNvPr id="6" name="Picture 5">
            <a:hlinkClick r:id="rId8"/>
            <a:extLst>
              <a:ext uri="{FF2B5EF4-FFF2-40B4-BE49-F238E27FC236}">
                <a16:creationId xmlns:a16="http://schemas.microsoft.com/office/drawing/2014/main" id="{761CC23D-10BF-438D-8263-7EBF9B0E02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8515" y="4574025"/>
            <a:ext cx="2863487" cy="1227209"/>
          </a:xfrm>
          <a:prstGeom prst="rect">
            <a:avLst/>
          </a:prstGeom>
        </p:spPr>
      </p:pic>
      <p:pic>
        <p:nvPicPr>
          <p:cNvPr id="12" name="Picture 11">
            <a:hlinkClick r:id="rId10"/>
            <a:extLst>
              <a:ext uri="{FF2B5EF4-FFF2-40B4-BE49-F238E27FC236}">
                <a16:creationId xmlns:a16="http://schemas.microsoft.com/office/drawing/2014/main" id="{7A75F414-E23F-45E5-A973-7BE6D9F399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1101" y="1908049"/>
            <a:ext cx="1801219" cy="180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013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Theses.cz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7E5B894A-5A33-40FA-99A1-5320AF7CB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440" y="1309421"/>
            <a:ext cx="8073120" cy="5050972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D70973B-59B9-47C6-9703-7589BB885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71" y="1309421"/>
            <a:ext cx="8983329" cy="505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6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Bibliografické citace/reference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6"/>
            <a:ext cx="7886700" cy="5383504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 konci textu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který obsahuje bibliografické citace použitých dokumentů 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bibliografická citace = přesné a úplné informace o dokumentu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propojení s citacemi v textu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na něco v textu odkazuji, musí být dokument uveden v seznamu literatury a naopak v seznamu by nemělo být něco, na co v textu neodkazuji</a:t>
            </a:r>
          </a:p>
          <a:p>
            <a:pPr marL="0" indent="0">
              <a:lnSpc>
                <a:spcPct val="100000"/>
              </a:lnSpc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ECO, Umberto. </a:t>
            </a:r>
            <a:r>
              <a:rPr lang="cs-CZ" sz="2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napsat diplomovou práci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Olomouc: 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Votobia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1997. Velká řada, sv. 27. ISBN 80-719-8173-7.</a:t>
            </a:r>
          </a:p>
          <a:p>
            <a:pPr marL="0" indent="0">
              <a:lnSpc>
                <a:spcPct val="120000"/>
              </a:lnSpc>
              <a:buNone/>
            </a:pPr>
            <a:endParaRPr lang="cs-CZ" sz="2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SORENSON, Sharon. </a:t>
            </a:r>
            <a:r>
              <a:rPr lang="en-US" sz="2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write research papers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New York: Macmillan, 1995. ISBN 00-286-0308-7.</a:t>
            </a:r>
            <a:endParaRPr lang="cs-CZ" sz="2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7085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importovaných citací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stažené a automaticky generované citace je nutno </a:t>
            </a:r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vždy kontrolovat a případně upravit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vždy se ujistěte, že byl zvolen správný citační styl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zkontrolujte překlepy, velká písmena, zda se naimportovali všichni autoři atd.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 online zdrojů je zpravidla nutné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doplnit URL odkaz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057999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Úkol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53419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odkaz na online cvičení ve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Studijní materiály k předmětu –&gt;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Odpovědníky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–&gt; Cvičení - citace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10 otázek (celkem 46 bodů)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termín vyhotovení –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do 17.1. 2021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úkol je povinný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úspěšně splněný úkol = dosažení min. 32 bodů (70%)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388744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Doporučené zdroje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84960"/>
            <a:ext cx="7886700" cy="5051230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BIERNÁTOVÁ, Olga a Jan SKŮPA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Bibliografické odkazy a citace dokumentů: dle ČSN ISO 690 (01 0197) platné od 1. dubna 2011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BIERNÁTOVÁ, Olga 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Bibliografické citace dle aktualizované normy ČSN ISO 690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[ppt,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Slideshare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BRATKOVÁ, Eva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Citování informačních zdrojů a tvorba bibliografických referencí podle mezi. normy ISO 690: 2010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Iva: jak správně citovat a odkazovat na citace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[online kurz]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KRATOCHVÍL, Jiří  – 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Jak citovat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KRATOCHVÍL, Jiří et al.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Metodika tvorby bibliografických citací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[e-publikace]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KRČÁL, Martin a Zuzana TEPLÍKOVÁ. </a:t>
            </a:r>
            <a:r>
              <a:rPr lang="cs-CZ" sz="2900" i="1" dirty="0">
                <a:latin typeface="Arial" panose="020B0604020202020204" pitchFamily="34" charset="0"/>
                <a:cs typeface="Arial" panose="020B0604020202020204" pitchFamily="34" charset="0"/>
              </a:rPr>
              <a:t>Naučte (se)</a:t>
            </a:r>
            <a:br>
              <a:rPr lang="cs-CZ" sz="29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900" i="1" dirty="0">
                <a:latin typeface="Arial" panose="020B0604020202020204" pitchFamily="34" charset="0"/>
                <a:cs typeface="Arial" panose="020B0604020202020204" pitchFamily="34" charset="0"/>
              </a:rPr>
              <a:t>citovat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. Blansko: Citace.com, 2014. </a:t>
            </a:r>
            <a:b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ISBN 978-80-260-6074-1.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A7AE732-CA71-444B-A131-EFB8F7B23B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848" y="5055829"/>
            <a:ext cx="1276538" cy="180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6050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378" cy="6858000"/>
          </a:xfr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5022" y="2607981"/>
            <a:ext cx="6858970" cy="159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42913" marR="0" lvl="0" indent="-442913" algn="ct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2913" algn="l"/>
              </a:tabLst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Děkuji za pozornost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44008" y="4590041"/>
            <a:ext cx="39608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Bc. Blanka Farkašová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blanka@fss.muni.cz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8431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89" y="406005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Použitá literatura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5835" y="1094267"/>
            <a:ext cx="8431306" cy="5925097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ČSN ISO 5127 (01 0162).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Informace a dokumentace - slovník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Praha: Český normalizační institut, 2003.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ČSN ISO 690.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Informace a dokumentace: pravidla pro bibliografické odkazy a citace informačních zdrojů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2011.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BIERNÁTOVÁ, Olga a Jakub SKŮPA.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Bibliografické odkazy a citace dokumentů dle ČSN ISO 690 (01 0197) platné od 1. dubna 2011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[online]. Brno, 2. září 2011 [cit. 2019-04-10]. Dostupné z: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http://www.citace.com/CSN-ISO-690.pdf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BRATKOVÁ, Eva.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Citování informačních zdrojů a tvorba bibliografických referencí podle mezinárodní normy ISO 690:2010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[online]. Praha: UISK, FF UK, 2011 [cit. 2019-11-15]. Dostupné z: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https://uisk.ff.cuni.cz/wp-content/uploads/sites/62/2016/01/Citov%C3%A1n%C3%AD-informa%C4%8Dn%C3%ADch-zdroj%C5%AF-a-tvorba-bibliografick%C3%BDch-referenc%C3%AD-podle-mezin%C3%A1rodn%C3%AD-normy-ISO-6902010_Bratkova.pdf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ISO 690: 2010.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bibliographic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citations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Geneva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ISO, 2010.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KATUŠČÁK, Dušan, Barbora DROBÍKOVÁ a Richard PAPÍK.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Jak psát závěrečné a kvalifikační práce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Nitra: Enigma, c2008. ISBN 978-80-89132-70-6.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KNIHOVNA UTB.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správně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citovat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odkazovat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citace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textu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Iva: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Informační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výchova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UTB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Zlín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Tomáše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Knihovna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[cit. 201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04-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10].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z: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http://iva.k.utb.cz/kurzy/jak-spravne-citovat-a-odkazovat-na-citace/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KRATOCHVÍL, Jiří.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Jak citovat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[online]. [Brno]: Masarykova univerzita, Knihovna univerzitního kampusu, c2014 [cit. 2019-03-17]. Dostupné z: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https://kuk.muni.cz/animace/eiz/pdf.php?file=publikacni_etika/citace.pdf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KRATOCHVÍL, Jiří.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: interaktivní tutoriál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[online]. Brno: Knihovna univerzitního kampusu Masarykovy univerzity, c2017 [cit. 2019-04-08]. Dostupné z: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https://kuk.muni.cz/vyuka/materialy/zotero/index.html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KRČÁL, Martin a Zuzana TEPLÍKOVÁ.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Naučte (se) citovat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Blansko: Citace.com, 2014. ISBN 978-80-260-6074-1.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</a:rPr>
              <a:t>MASARYKOVA UNIVERZITA. Plagiátorství. In: </a:t>
            </a:r>
            <a:r>
              <a:rPr lang="cs-CZ" i="1" dirty="0">
                <a:latin typeface="Arial" panose="020B0604020202020204" pitchFamily="34" charset="0"/>
              </a:rPr>
              <a:t>Masarykova univerzita </a:t>
            </a:r>
            <a:r>
              <a:rPr lang="cs-CZ" dirty="0">
                <a:latin typeface="Arial" panose="020B0604020202020204" pitchFamily="34" charset="0"/>
              </a:rPr>
              <a:t>[online]. Brno: Masarykova univerzita, c2019 [cit. 2019-10-17]. Dostupné z: </a:t>
            </a:r>
            <a:r>
              <a:rPr lang="cs-CZ" dirty="0">
                <a:latin typeface="Arial" panose="020B0604020202020204" pitchFamily="34" charset="0"/>
                <a:hlinkClick r:id="rId8"/>
              </a:rPr>
              <a:t>https://www.muni.cz/o-univerzite/uredni-deska/plagiatorstvi</a:t>
            </a:r>
            <a:r>
              <a:rPr lang="cs-CZ" dirty="0">
                <a:latin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</a:rPr>
              <a:t>SEMERÁD, Pavel. Jak citovat v diplomce a vyhnout se plagiátu? In: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Youtube.com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[online]. 201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9 [cit. 2020-03-15]. Dostupné z: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https://www.youtube.com/watch?v=IPxLEjckIhA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UNIVERSITY OF GUELPH LIBRARY. Cite your sources: when / why to cite. In: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Youtube.com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[online]. 2013 [cit. 2019-04-09].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z: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https://www.youtube.com/watch?v=ziG9LtIjRUU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3284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Proč citujeme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540488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autorský zákon (121/2000 Sb.)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ochrana intelektuálního vlastnictví a autorských práv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etika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citovat všechny použité zdroje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citovat přesně, aby bylo možno jednoznačně identifikovat a dohledat použité zdroje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zpětné ověření uvedených tezí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podpoření naší argumentace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důkaz znalosti tématu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získání širšího kontextu k popisované problematice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možnost uvedení čtenáře do souvislostí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analýza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zkoumání vazeb mezi autory, hodnocení citovanosti díla, hodnocení kvality díla a autora</a:t>
            </a:r>
          </a:p>
        </p:txBody>
      </p:sp>
    </p:spTree>
    <p:extLst>
      <p:ext uri="{BB962C8B-B14F-4D97-AF65-F5344CB8AC3E}">
        <p14:creationId xmlns:p14="http://schemas.microsoft.com/office/powerpoint/2010/main" val="26518868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iv Office">
  <a:themeElements>
    <a:clrScheme name="Vlastní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0563C1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2039</TotalTime>
  <Words>7386</Words>
  <Application>Microsoft Office PowerPoint</Application>
  <PresentationFormat>Předvádění na obrazovce (4:3)</PresentationFormat>
  <Paragraphs>525</Paragraphs>
  <Slides>84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84</vt:i4>
      </vt:variant>
    </vt:vector>
  </HeadingPairs>
  <TitlesOfParts>
    <vt:vector size="92" baseType="lpstr">
      <vt:lpstr>Arial</vt:lpstr>
      <vt:lpstr>Calibri</vt:lpstr>
      <vt:lpstr>Calibri Light</vt:lpstr>
      <vt:lpstr>Verdana</vt:lpstr>
      <vt:lpstr>Wingdings</vt:lpstr>
      <vt:lpstr>Motiv Office</vt:lpstr>
      <vt:lpstr>2_Motiv Office</vt:lpstr>
      <vt:lpstr>3_Motiv Office</vt:lpstr>
      <vt:lpstr>Citování a citační software MVZb2021</vt:lpstr>
      <vt:lpstr>Obsah přednášky</vt:lpstr>
      <vt:lpstr>Prezentace aplikace PowerPoint</vt:lpstr>
      <vt:lpstr>Přímá citace (citát)</vt:lpstr>
      <vt:lpstr>Přímá citace (citát) - příklad</vt:lpstr>
      <vt:lpstr>Parafráze</vt:lpstr>
      <vt:lpstr>Parafráze - příklad</vt:lpstr>
      <vt:lpstr>Bibliografické citace/reference</vt:lpstr>
      <vt:lpstr>Proč citujeme</vt:lpstr>
      <vt:lpstr>Co nemusíme citovat</vt:lpstr>
      <vt:lpstr>Prezentace aplikace PowerPoint</vt:lpstr>
      <vt:lpstr>Plagiátorství</vt:lpstr>
      <vt:lpstr>Formy plagiátorství</vt:lpstr>
      <vt:lpstr>Prezentace aplikace PowerPoint</vt:lpstr>
      <vt:lpstr>Citační styl</vt:lpstr>
      <vt:lpstr>Nejpoužívanější styly na FSS</vt:lpstr>
      <vt:lpstr>Prezentace aplikace PowerPoint</vt:lpstr>
      <vt:lpstr>Citace v textu</vt:lpstr>
      <vt:lpstr>Metoda jméno-datum</vt:lpstr>
      <vt:lpstr>Metoda jméno-datum</vt:lpstr>
      <vt:lpstr>Metoda jméno-datum</vt:lpstr>
      <vt:lpstr>Metoda jméno-datum</vt:lpstr>
      <vt:lpstr>Metoda jméno-datum - příklad</vt:lpstr>
      <vt:lpstr>Metoda číselných odkazů</vt:lpstr>
      <vt:lpstr>Metoda číselných odkazů- příklad</vt:lpstr>
      <vt:lpstr>Poznámky pod čarou</vt:lpstr>
      <vt:lpstr>Poznámky pod čarou</vt:lpstr>
      <vt:lpstr>Poznámky pod čarou - příklad</vt:lpstr>
      <vt:lpstr>Prezentace aplikace PowerPoint</vt:lpstr>
      <vt:lpstr>Základní zásady citování</vt:lpstr>
      <vt:lpstr>Prvky bibliografické citace</vt:lpstr>
      <vt:lpstr>Prvky bibliografické citace</vt:lpstr>
      <vt:lpstr>Prvky bibliografické citace</vt:lpstr>
      <vt:lpstr>Získávání údajů pro citace</vt:lpstr>
      <vt:lpstr>Získávání údajů pro citace</vt:lpstr>
      <vt:lpstr>Prezentace aplikace PowerPoint</vt:lpstr>
      <vt:lpstr>Knihy</vt:lpstr>
      <vt:lpstr>E-knihy</vt:lpstr>
      <vt:lpstr>Sborník (editovaná kniha)</vt:lpstr>
      <vt:lpstr>E-sborník (editovaná kniha)</vt:lpstr>
      <vt:lpstr>Příspěvek ze sborníku /  kapitola z editované knihy</vt:lpstr>
      <vt:lpstr>E-příspěvek ze sborníku /  e-kapitola z editované knihy</vt:lpstr>
      <vt:lpstr>Článek</vt:lpstr>
      <vt:lpstr>E-článek</vt:lpstr>
      <vt:lpstr>Novinový článek / e-článek</vt:lpstr>
      <vt:lpstr>Časopis</vt:lpstr>
      <vt:lpstr>E-časopis</vt:lpstr>
      <vt:lpstr>Akademická práce / e-práce</vt:lpstr>
      <vt:lpstr>Legislativa</vt:lpstr>
      <vt:lpstr>Normy</vt:lpstr>
      <vt:lpstr>Mapy</vt:lpstr>
      <vt:lpstr>Obrázky / e-obrázky</vt:lpstr>
      <vt:lpstr>Samostatné dokumenty online</vt:lpstr>
      <vt:lpstr>Webová sídla</vt:lpstr>
      <vt:lpstr>Webové stránky</vt:lpstr>
      <vt:lpstr>Příspěvky na webu</vt:lpstr>
      <vt:lpstr>Příspěvky na webu</vt:lpstr>
      <vt:lpstr>Příspěvky na webu</vt:lpstr>
      <vt:lpstr>Pořad v TV nebo rozhlasu</vt:lpstr>
      <vt:lpstr>Část pořadu (epizoda,rozhovor, jedna zpráva)</vt:lpstr>
      <vt:lpstr>Film</vt:lpstr>
      <vt:lpstr>Seriál</vt:lpstr>
      <vt:lpstr>Prezentace aplikace PowerPoint</vt:lpstr>
      <vt:lpstr>Seznam použité literatury</vt:lpstr>
      <vt:lpstr>Seznam použité literatury - příklad</vt:lpstr>
      <vt:lpstr>Prezentace aplikace PowerPoint</vt:lpstr>
      <vt:lpstr>Citační manažery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Další citační manažery</vt:lpstr>
      <vt:lpstr>Citace v Theses.cz</vt:lpstr>
      <vt:lpstr>Kontrola importovaných citací</vt:lpstr>
      <vt:lpstr>Úkol</vt:lpstr>
      <vt:lpstr>Doporučené zdroje</vt:lpstr>
      <vt:lpstr>Prezentace aplikace PowerPoint</vt:lpstr>
      <vt:lpstr>Použitá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zdroje, plagiátorství, citování a citační software</dc:title>
  <dc:creator>Aneta Pilátová</dc:creator>
  <cp:lastModifiedBy>Blanka Farkašová</cp:lastModifiedBy>
  <cp:revision>212</cp:revision>
  <dcterms:created xsi:type="dcterms:W3CDTF">2019-07-22T10:37:01Z</dcterms:created>
  <dcterms:modified xsi:type="dcterms:W3CDTF">2020-12-09T14:56:03Z</dcterms:modified>
</cp:coreProperties>
</file>