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  <a:defRPr sz="4000"/>
            </a:lvl1pPr>
          </a:lstStyle>
          <a:p>
            <a:pPr/>
            <a:r>
              <a:t>“Type a quote here.”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020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762000"/>
            <a:ext cx="5334000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18300" y="762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762884"/>
            <a:ext cx="5334000" cy="8229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image" Target="../media/image5.jpe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Relationship Id="rId4" Type="http://schemas.openxmlformats.org/officeDocument/2006/relationships/image" Target="../media/image8.jpe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Relationship Id="rId4" Type="http://schemas.openxmlformats.org/officeDocument/2006/relationships/image" Target="../media/image11.jpe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foreignpolicy.com/2010/07/21/is-israel-an-asset-or-a-liability-satloff-vs-freeman/" TargetMode="External"/><Relationship Id="rId3" Type="http://schemas.openxmlformats.org/officeDocument/2006/relationships/hyperlink" Target="http://www.washingtoninstitute.org/uploads/Documents/pubs/SatloffDebate.pdf" TargetMode="External"/><Relationship Id="rId4" Type="http://schemas.openxmlformats.org/officeDocument/2006/relationships/hyperlink" Target="http://csis.org/publication/israel-strategic-liability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obama-netanyahu.jp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0" t="4250" r="0" b="425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20" name="Shape 1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Asset or Liability</a:t>
            </a:r>
          </a:p>
        </p:txBody>
      </p:sp>
      <p:sp>
        <p:nvSpPr>
          <p:cNvPr id="121" name="Shape 12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U.S and Israeli relationship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Liability specifics</a:t>
            </a:r>
          </a:p>
        </p:txBody>
      </p:sp>
      <p:sp>
        <p:nvSpPr>
          <p:cNvPr id="148" name="Shape 14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33756" indent="-333756" defTabSz="426466">
              <a:spcBef>
                <a:spcPts val="3000"/>
              </a:spcBef>
              <a:defRPr sz="2774"/>
            </a:pPr>
            <a:r>
              <a:t>The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conflict foments anti-American sentiment, due to a perception of U.S. favoritism for Israel</a:t>
            </a:r>
            <a:r>
              <a:t>. </a:t>
            </a:r>
          </a:p>
          <a:p>
            <a:pPr marL="333756" indent="-333756" defTabSz="426466">
              <a:spcBef>
                <a:spcPts val="3000"/>
              </a:spcBef>
              <a:defRPr sz="2774"/>
            </a:pPr>
            <a:r>
              <a:t>Arab anger over the Palestinian question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limits the strength and depth of U.S. partnerships</a:t>
            </a:r>
            <a:r>
              <a:t> with governments and peoples in the AOR and weakens the legitimacy of moderate regimes in the Arab world. </a:t>
            </a:r>
          </a:p>
          <a:p>
            <a:pPr marL="333756" indent="-333756" defTabSz="426466">
              <a:spcBef>
                <a:spcPts val="3000"/>
              </a:spcBef>
              <a:defRPr sz="2774"/>
            </a:pPr>
            <a:r>
              <a:t>Meanwhile, al-Qaeda and other militant groups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exploit that anger</a:t>
            </a:r>
            <a:r>
              <a:t> to mobilize support. </a:t>
            </a:r>
          </a:p>
          <a:p>
            <a:pPr marL="333756" indent="-333756" defTabSz="426466">
              <a:spcBef>
                <a:spcPts val="3000"/>
              </a:spcBef>
              <a:defRPr sz="2774"/>
            </a:pPr>
            <a:r>
              <a:t>The conflict also gives Iran influence in the Arab world through its clients, Lebanese Hizballah and Hamas.</a:t>
            </a:r>
          </a:p>
          <a:p>
            <a:pPr lvl="3" marL="1335024" indent="-333756" defTabSz="426466">
              <a:spcBef>
                <a:spcPts val="3000"/>
              </a:spcBef>
              <a:defRPr sz="2774"/>
            </a:pPr>
            <a:r>
              <a:t>Gen. Petraeus (2010)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Interests</a:t>
            </a:r>
          </a:p>
        </p:txBody>
      </p:sp>
      <p:sp>
        <p:nvSpPr>
          <p:cNvPr id="151" name="Shape 15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Israel and AIPAC have long been pushing the bounds of a relationship: a patron and a supplicant.</a:t>
            </a:r>
          </a:p>
          <a:p>
            <a:pPr/>
            <a:r>
              <a:t>Division of Jewish support and lobby</a:t>
            </a:r>
          </a:p>
          <a:p>
            <a:pPr lvl="1"/>
            <a:r>
              <a:t>J-Street vs. AIPAC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type="title"/>
          </p:nvPr>
        </p:nvSpPr>
        <p:spPr>
          <a:xfrm>
            <a:off x="952500" y="406400"/>
            <a:ext cx="11099800" cy="1671985"/>
          </a:xfrm>
          <a:prstGeom prst="rect">
            <a:avLst/>
          </a:prstGeom>
        </p:spPr>
        <p:txBody>
          <a:bodyPr/>
          <a:lstStyle/>
          <a:p>
            <a:pPr/>
            <a:r>
              <a:t>Future</a:t>
            </a:r>
          </a:p>
        </p:txBody>
      </p:sp>
      <p:sp>
        <p:nvSpPr>
          <p:cNvPr id="154" name="Shape 154"/>
          <p:cNvSpPr/>
          <p:nvPr>
            <p:ph type="body" idx="1"/>
          </p:nvPr>
        </p:nvSpPr>
        <p:spPr>
          <a:xfrm>
            <a:off x="952500" y="2036514"/>
            <a:ext cx="11099800" cy="6840786"/>
          </a:xfrm>
          <a:prstGeom prst="rect">
            <a:avLst/>
          </a:prstGeom>
        </p:spPr>
        <p:txBody>
          <a:bodyPr/>
          <a:lstStyle/>
          <a:p>
            <a:pPr marL="352043" indent="-352043" defTabSz="449833">
              <a:spcBef>
                <a:spcPts val="3200"/>
              </a:spcBef>
              <a:defRPr sz="2925"/>
            </a:pPr>
            <a:r>
              <a:t>Strength remains in value (special) and security (strategic) strengths.</a:t>
            </a:r>
          </a:p>
          <a:p>
            <a:pPr marL="352043" indent="-352043" defTabSz="449833">
              <a:spcBef>
                <a:spcPts val="3200"/>
              </a:spcBef>
              <a:defRPr sz="2925"/>
            </a:pPr>
            <a:r>
              <a:t>Obama and Netanyahu era (2009-2016) showed both sides that other options were available for potential allies in the region. </a:t>
            </a:r>
          </a:p>
          <a:p>
            <a:pPr lvl="1" marL="704087" indent="-352043" defTabSz="449833">
              <a:spcBef>
                <a:spcPts val="3200"/>
              </a:spcBef>
              <a:defRPr sz="2925"/>
            </a:pPr>
            <a:r>
              <a:t>Iran</a:t>
            </a:r>
          </a:p>
          <a:p>
            <a:pPr lvl="1" marL="704087" indent="-352043" defTabSz="449833">
              <a:spcBef>
                <a:spcPts val="3200"/>
              </a:spcBef>
              <a:defRPr sz="2925"/>
            </a:pPr>
            <a:r>
              <a:t>Saudi Arabia </a:t>
            </a:r>
          </a:p>
          <a:p>
            <a:pPr marL="352043" indent="-352043" defTabSz="449833">
              <a:spcBef>
                <a:spcPts val="3200"/>
              </a:spcBef>
              <a:defRPr sz="2925"/>
            </a:pPr>
            <a:r>
              <a:t>Dialogue driven (media vs. politicians) and policy orientated. </a:t>
            </a:r>
          </a:p>
          <a:p>
            <a:pPr lvl="1" marL="704087" indent="-352043" defTabSz="449833">
              <a:spcBef>
                <a:spcPts val="3200"/>
              </a:spcBef>
              <a:defRPr sz="2925"/>
            </a:pPr>
            <a:r>
              <a:t>Israeli-Palestinian peace</a:t>
            </a:r>
          </a:p>
          <a:p>
            <a:pPr lvl="1" marL="704087" indent="-352043" defTabSz="449833">
              <a:spcBef>
                <a:spcPts val="3200"/>
              </a:spcBef>
              <a:defRPr sz="2925"/>
            </a:pPr>
            <a:r>
              <a:t>role of U.S. in Middle East = 2050?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Corbis-U1679799.jp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5323" t="0" r="5323" b="0"/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157" name="lbjeshkol.jpg"/>
          <p:cNvPicPr>
            <a:picLocks noChangeAspect="1"/>
          </p:cNvPicPr>
          <p:nvPr>
            <p:ph type="pic" idx="14"/>
          </p:nvPr>
        </p:nvPicPr>
        <p:blipFill>
          <a:blip r:embed="rId3">
            <a:extLst/>
          </a:blip>
          <a:srcRect l="4188" t="0" r="4188" b="0"/>
          <a:stretch>
            <a:fillRect/>
          </a:stretch>
        </p:blipFill>
        <p:spPr>
          <a:xfrm>
            <a:off x="6718300" y="762000"/>
            <a:ext cx="5334001" cy="3898900"/>
          </a:xfrm>
          <a:prstGeom prst="rect">
            <a:avLst/>
          </a:prstGeom>
        </p:spPr>
      </p:pic>
      <p:pic>
        <p:nvPicPr>
          <p:cNvPr id="158" name="dt.common.streams.StreamServer.cls.jpg"/>
          <p:cNvPicPr>
            <a:picLocks noChangeAspect="1"/>
          </p:cNvPicPr>
          <p:nvPr>
            <p:ph type="pic" idx="15"/>
          </p:nvPr>
        </p:nvPicPr>
        <p:blipFill>
          <a:blip r:embed="rId4">
            <a:extLst/>
          </a:blip>
          <a:srcRect l="12803" t="0" r="12803" b="0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111589Bush_&amp;_Shamir.jp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1205" t="0" r="1205" b="0"/>
          <a:stretch>
            <a:fillRect/>
          </a:stretch>
        </p:blipFill>
        <p:spPr>
          <a:xfrm>
            <a:off x="6718300" y="5092700"/>
            <a:ext cx="5334001" cy="3898900"/>
          </a:xfrm>
          <a:prstGeom prst="rect">
            <a:avLst/>
          </a:prstGeom>
        </p:spPr>
      </p:pic>
      <p:pic>
        <p:nvPicPr>
          <p:cNvPr id="161" name="campdavidbarak.jpg"/>
          <p:cNvPicPr>
            <a:picLocks noChangeAspect="1"/>
          </p:cNvPicPr>
          <p:nvPr>
            <p:ph type="pic" idx="14"/>
          </p:nvPr>
        </p:nvPicPr>
        <p:blipFill>
          <a:blip r:embed="rId3">
            <a:extLst/>
          </a:blip>
          <a:srcRect l="6221" t="0" r="6221" b="0"/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162" name="C3744-7.jpg"/>
          <p:cNvPicPr>
            <a:picLocks noChangeAspect="1"/>
          </p:cNvPicPr>
          <p:nvPr>
            <p:ph type="pic" idx="15"/>
          </p:nvPr>
        </p:nvPicPr>
        <p:blipFill>
          <a:blip r:embed="rId4">
            <a:extLst/>
          </a:blip>
          <a:srcRect l="28524" t="0" r="28524" b="0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presidents.jp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0" t="12819" r="0" b="12819"/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165" name="bushsharoon.jpg"/>
          <p:cNvPicPr>
            <a:picLocks noChangeAspect="1"/>
          </p:cNvPicPr>
          <p:nvPr>
            <p:ph type="pic" idx="14"/>
          </p:nvPr>
        </p:nvPicPr>
        <p:blipFill>
          <a:blip r:embed="rId3">
            <a:extLst/>
          </a:blip>
          <a:srcRect l="4853" t="0" r="4853" b="0"/>
          <a:stretch>
            <a:fillRect/>
          </a:stretch>
        </p:blipFill>
        <p:spPr>
          <a:xfrm>
            <a:off x="6718300" y="762000"/>
            <a:ext cx="5334001" cy="3898900"/>
          </a:xfrm>
          <a:prstGeom prst="rect">
            <a:avLst/>
          </a:prstGeom>
        </p:spPr>
      </p:pic>
      <p:pic>
        <p:nvPicPr>
          <p:cNvPr id="166" name="AP9604300252-e1422053161204.jpg"/>
          <p:cNvPicPr>
            <a:picLocks noChangeAspect="1"/>
          </p:cNvPicPr>
          <p:nvPr>
            <p:ph type="pic" idx="15"/>
          </p:nvPr>
        </p:nvPicPr>
        <p:blipFill>
          <a:blip r:embed="rId4">
            <a:extLst/>
          </a:blip>
          <a:srcRect l="31770" t="0" r="31770" b="0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title"/>
          </p:nvPr>
        </p:nvSpPr>
        <p:spPr>
          <a:xfrm>
            <a:off x="952500" y="406400"/>
            <a:ext cx="11099800" cy="1702842"/>
          </a:xfrm>
          <a:prstGeom prst="rect">
            <a:avLst/>
          </a:prstGeom>
        </p:spPr>
        <p:txBody>
          <a:bodyPr/>
          <a:lstStyle/>
          <a:p>
            <a:pPr/>
            <a:r>
              <a:t>Readings</a:t>
            </a:r>
          </a:p>
        </p:txBody>
      </p:sp>
      <p:sp>
        <p:nvSpPr>
          <p:cNvPr id="169" name="Shape 169"/>
          <p:cNvSpPr/>
          <p:nvPr>
            <p:ph type="body" idx="1"/>
          </p:nvPr>
        </p:nvSpPr>
        <p:spPr>
          <a:xfrm>
            <a:off x="952500" y="1867296"/>
            <a:ext cx="11099800" cy="7010004"/>
          </a:xfrm>
          <a:prstGeom prst="rect">
            <a:avLst/>
          </a:prstGeom>
        </p:spPr>
        <p:txBody>
          <a:bodyPr/>
          <a:lstStyle/>
          <a:p>
            <a:pPr marL="251460" indent="-251460" defTabSz="321310">
              <a:spcBef>
                <a:spcPts val="2300"/>
              </a:spcBef>
              <a:defRPr sz="2090"/>
            </a:pPr>
            <a:r>
              <a:t>Josh Rogan: </a:t>
            </a:r>
            <a:r>
              <a:rPr u="sng">
                <a:hlinkClick r:id="rId2" invalidUrl="" action="" tgtFrame="" tooltip="" history="1" highlightClick="0" endSnd="0"/>
              </a:rPr>
              <a:t>http://foreignpolicy.com/2010/07/21/is-israel-an-asset-or-a-liability-satloff-vs-freeman/</a:t>
            </a:r>
          </a:p>
          <a:p>
            <a:pPr marL="251460" indent="-251460" defTabSz="321310">
              <a:spcBef>
                <a:spcPts val="2300"/>
              </a:spcBef>
              <a:defRPr sz="2090"/>
            </a:pPr>
            <a:r>
              <a:t>Robert Satloff: </a:t>
            </a:r>
            <a:r>
              <a:rPr u="sng">
                <a:hlinkClick r:id="rId3" invalidUrl="" action="" tgtFrame="" tooltip="" history="1" highlightClick="0" endSnd="0"/>
              </a:rPr>
              <a:t>http://www.washingtoninstitute.org/uploads/Documents/pubs/SatloffDebate.pdf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51460" indent="-251460" defTabSz="321310">
              <a:spcBef>
                <a:spcPts val="2300"/>
              </a:spcBef>
              <a:defRPr sz="2090"/>
            </a:pPr>
            <a:r>
              <a:rPr>
                <a:latin typeface="Arial"/>
                <a:ea typeface="Arial"/>
                <a:cs typeface="Arial"/>
                <a:sym typeface="Arial"/>
              </a:rPr>
              <a:t>Efraim Inbar, “Israel: An Enduring Union,”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Journal of International Security Affairs, </a:t>
            </a:r>
            <a:r>
              <a:rPr>
                <a:latin typeface="Arial"/>
                <a:ea typeface="Arial"/>
                <a:cs typeface="Arial"/>
                <a:sym typeface="Arial"/>
              </a:rPr>
              <a:t>No. 11 (Fall 2006), pp. 7-13. http://www.biu.ac.il/Besa/efraim_inbar/enduring.pdf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51460" indent="-251460" defTabSz="321310">
              <a:spcBef>
                <a:spcPts val="2300"/>
              </a:spcBef>
              <a:defRPr sz="2090"/>
            </a:pPr>
            <a:r>
              <a:rPr>
                <a:latin typeface="Arial"/>
                <a:ea typeface="Arial"/>
                <a:cs typeface="Arial"/>
                <a:sym typeface="Arial"/>
              </a:rPr>
              <a:t>Robert D. Blackwill and Walter B. Slocombe,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Israel: A Strategic Asset for the United States</a:t>
            </a:r>
            <a:r>
              <a:rPr>
                <a:latin typeface="Arial"/>
                <a:ea typeface="Arial"/>
                <a:cs typeface="Arial"/>
                <a:sym typeface="Arial"/>
              </a:rPr>
              <a:t>, The Washington Institute for Near East Policy, Nov. 2011. http://www.washingtoninstitute.org/ uploads/Documents/pubs/Blackwill-Slocombe_Report.pdf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51460" indent="-251460" defTabSz="321310">
              <a:spcBef>
                <a:spcPts val="2300"/>
              </a:spcBef>
              <a:defRPr sz="2090"/>
            </a:pPr>
            <a:r>
              <a:rPr>
                <a:latin typeface="Arial"/>
                <a:ea typeface="Arial"/>
                <a:cs typeface="Arial"/>
                <a:sym typeface="Arial"/>
              </a:rPr>
              <a:t>Israel: Asset or Liability? A Debate on the Value of the US-Israel Relationship, Robert Satloff vs. Chas Freeman,” The Washington Institute for Near East Policy, http:// www.washingtoninstitute.org/uploads/Documents/pubs/SatloffDebate.pdf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72791" indent="-72791" defTabSz="251460">
              <a:spcBef>
                <a:spcPts val="600"/>
              </a:spcBef>
              <a:defRPr sz="605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251460" indent="-251460" defTabSz="321310">
              <a:spcBef>
                <a:spcPts val="2300"/>
              </a:spcBef>
              <a:defRPr sz="2090"/>
            </a:pPr>
            <a:r>
              <a:t>Anthony Cordesman: </a:t>
            </a:r>
            <a:r>
              <a:rPr u="sng">
                <a:hlinkClick r:id="rId4" invalidUrl="" action="" tgtFrame="" tooltip="" history="1" highlightClick="0" endSnd="0"/>
              </a:rPr>
              <a:t>http://csis.org/publication/israel-strategic-liability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51460" indent="-251460" defTabSz="321310">
              <a:spcBef>
                <a:spcPts val="2300"/>
              </a:spcBef>
              <a:defRPr sz="2090"/>
            </a:pPr>
            <a:r>
              <a:rPr>
                <a:latin typeface="Arial"/>
                <a:ea typeface="Arial"/>
                <a:cs typeface="Arial"/>
                <a:sym typeface="Arial"/>
              </a:rPr>
              <a:t>Dov Waxman, “The Real Problem in US-Israeli Relations,”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The Washington Quarterly, </a:t>
            </a:r>
            <a:r>
              <a:rPr>
                <a:latin typeface="Arial"/>
                <a:ea typeface="Arial"/>
                <a:cs typeface="Arial"/>
                <a:sym typeface="Arial"/>
              </a:rPr>
              <a:t>Vol. 35, No. 2 (Spring 2012), pp. 71-87. http://csis.org/files/publication/twq12springwaxman.pdf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Background</a:t>
            </a:r>
          </a:p>
        </p:txBody>
      </p:sp>
      <p:sp>
        <p:nvSpPr>
          <p:cNvPr id="124" name="Shape 12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38327" indent="-338327" defTabSz="432308">
              <a:spcBef>
                <a:spcPts val="3100"/>
              </a:spcBef>
              <a:defRPr sz="2812"/>
            </a:pPr>
            <a:r>
              <a:t>America’s commitment to Israel is motivated by morality and ethics </a:t>
            </a:r>
          </a:p>
          <a:p>
            <a:pPr lvl="1" marL="676655" indent="-338327" defTabSz="432308">
              <a:spcBef>
                <a:spcPts val="3100"/>
              </a:spcBef>
              <a:defRPr sz="2812"/>
            </a:pPr>
            <a:r>
              <a:t>the Holocaust, to Western anti-Semitism and to American public apathy before and during World War II that left European Jews to be killed by the Nazis. </a:t>
            </a:r>
          </a:p>
          <a:p>
            <a:pPr marL="338327" indent="-338327" defTabSz="432308">
              <a:spcBef>
                <a:spcPts val="3100"/>
              </a:spcBef>
              <a:defRPr sz="2812"/>
            </a:pPr>
            <a:r>
              <a:t>Second, Israel is a democracy with the same values as the United States. </a:t>
            </a:r>
          </a:p>
          <a:p>
            <a:pPr marL="338327" indent="-338327" defTabSz="432308">
              <a:spcBef>
                <a:spcPts val="3100"/>
              </a:spcBef>
              <a:defRPr sz="2812"/>
            </a:pPr>
            <a:r>
              <a:t>Third, the United States will never abandon Israel, and will help it keep its military edge over its neighbors. </a:t>
            </a:r>
          </a:p>
          <a:p>
            <a:pPr marL="338327" indent="-338327" defTabSz="432308">
              <a:spcBef>
                <a:spcPts val="3100"/>
              </a:spcBef>
              <a:defRPr sz="2812"/>
            </a:pPr>
            <a:r>
              <a:t>Since 2010, arguably earlier, questions as to Israel being a liability or an asset has been asked.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Asset</a:t>
            </a:r>
          </a:p>
        </p:txBody>
      </p:sp>
      <p:sp>
        <p:nvSpPr>
          <p:cNvPr id="127" name="Shape 12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3484" indent="-443484" defTabSz="566674">
              <a:spcBef>
                <a:spcPts val="4000"/>
              </a:spcBef>
              <a:defRPr sz="3686"/>
            </a:pPr>
            <a:r>
              <a:t>Shared values and moral responsibility remain unshakable foundations of U.S.-Israel relations," </a:t>
            </a:r>
          </a:p>
          <a:p>
            <a:pPr lvl="2" marL="1330452" indent="-443484" defTabSz="566674">
              <a:spcBef>
                <a:spcPts val="4000"/>
              </a:spcBef>
              <a:defRPr sz="3686"/>
            </a:pPr>
            <a:r>
              <a:t>Robert D. Blackwill and Walter B. Slocombe </a:t>
            </a:r>
            <a:r>
              <a:rPr i="1"/>
              <a:t>Israel: A Strategic Asset for the United States.</a:t>
            </a:r>
            <a:r>
              <a:t> </a:t>
            </a:r>
          </a:p>
          <a:p>
            <a:pPr marL="443484" indent="-443484" defTabSz="566674">
              <a:spcBef>
                <a:spcPts val="4000"/>
              </a:spcBef>
              <a:defRPr sz="3686"/>
            </a:pPr>
            <a:r>
              <a:t>"But the relationship stands equally on an underappreciated third leg: </a:t>
            </a:r>
            <a:r>
              <a:rPr u="sng"/>
              <a:t>common national interests and collaborative action to advance those interests</a:t>
            </a:r>
            <a:r>
              <a:t>."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Asset</a:t>
            </a:r>
          </a:p>
        </p:txBody>
      </p:sp>
      <p:sp>
        <p:nvSpPr>
          <p:cNvPr id="130" name="Shape 13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7472" indent="-347472" defTabSz="443991">
              <a:spcBef>
                <a:spcPts val="3100"/>
              </a:spcBef>
              <a:defRPr sz="2888"/>
            </a:pPr>
            <a:r>
              <a:t>It is to America’s advantage to have in Israel an economy that is so closely associated with the USA. </a:t>
            </a:r>
          </a:p>
          <a:p>
            <a:pPr lvl="1" marL="694944" indent="-347472" defTabSz="443991">
              <a:spcBef>
                <a:spcPts val="3100"/>
              </a:spcBef>
              <a:defRPr sz="2888"/>
            </a:pPr>
            <a:r>
              <a:t>innovator in the information and technology field, </a:t>
            </a:r>
          </a:p>
          <a:p>
            <a:pPr lvl="1" marL="694944" indent="-347472" defTabSz="443991">
              <a:spcBef>
                <a:spcPts val="3100"/>
              </a:spcBef>
              <a:defRPr sz="2888"/>
            </a:pPr>
            <a:r>
              <a:t>high-tech medicine, and in </a:t>
            </a:r>
          </a:p>
          <a:p>
            <a:pPr lvl="1" marL="694944" indent="-347472" defTabSz="443991">
              <a:spcBef>
                <a:spcPts val="3100"/>
              </a:spcBef>
              <a:defRPr sz="2888"/>
            </a:pPr>
            <a:r>
              <a:t>green technologies like the electric car. </a:t>
            </a:r>
          </a:p>
          <a:p>
            <a:pPr marL="347472" indent="-347472" defTabSz="443991">
              <a:spcBef>
                <a:spcPts val="3100"/>
              </a:spcBef>
              <a:defRPr sz="2888"/>
            </a:pPr>
            <a:r>
              <a:t>The Obama administration made the economic health and well-being of the United States the pillar of its National Security Strategy.</a:t>
            </a:r>
          </a:p>
          <a:p>
            <a:pPr lvl="1" marL="694944" indent="-347472" defTabSz="443991">
              <a:spcBef>
                <a:spcPts val="3100"/>
              </a:spcBef>
              <a:defRPr sz="2888"/>
            </a:pPr>
            <a:r>
              <a:t>Clinton administration, James D. Boys </a:t>
            </a:r>
            <a:r>
              <a:rPr i="1"/>
              <a:t>Clinton Grand Strategy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Asset</a:t>
            </a:r>
          </a:p>
        </p:txBody>
      </p:sp>
      <p:sp>
        <p:nvSpPr>
          <p:cNvPr id="133" name="Shape 1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6052" indent="-416052" defTabSz="531622">
              <a:spcBef>
                <a:spcPts val="3800"/>
              </a:spcBef>
              <a:defRPr sz="3458"/>
            </a:pPr>
            <a:r>
              <a:t>The peace process has been a vehicle for American influence throughout the broad Middle Eastern region. </a:t>
            </a:r>
          </a:p>
          <a:p>
            <a:pPr marL="416052" indent="-416052" defTabSz="531622">
              <a:spcBef>
                <a:spcPts val="3800"/>
              </a:spcBef>
              <a:defRPr sz="3458"/>
            </a:pPr>
            <a:r>
              <a:t>An excuse for Arab declarations of friendship with the United States, </a:t>
            </a:r>
          </a:p>
          <a:p>
            <a:pPr lvl="2" marL="1248156" indent="-416052" defTabSz="531622">
              <a:spcBef>
                <a:spcPts val="3800"/>
              </a:spcBef>
              <a:defRPr sz="3458"/>
            </a:pPr>
            <a:r>
              <a:t>regardless if Americans remain devoted to Israel. </a:t>
            </a:r>
          </a:p>
          <a:p>
            <a:pPr lvl="2" marL="1248156" indent="-416052" defTabSz="531622">
              <a:spcBef>
                <a:spcPts val="3800"/>
              </a:spcBef>
              <a:defRPr sz="3458"/>
            </a:pPr>
            <a:r>
              <a:t>Helped eliminate what might be a zero-sum game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Asset</a:t>
            </a:r>
          </a:p>
        </p:txBody>
      </p:sp>
      <p:sp>
        <p:nvSpPr>
          <p:cNvPr id="136" name="Shape 1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78892" indent="-278892" defTabSz="356362">
              <a:spcBef>
                <a:spcPts val="2500"/>
              </a:spcBef>
              <a:defRPr sz="2318"/>
            </a:pPr>
            <a:r>
              <a:t>A long list of military-related advantages.</a:t>
            </a:r>
          </a:p>
          <a:p>
            <a:pPr marL="278892" indent="-278892" defTabSz="356362">
              <a:spcBef>
                <a:spcPts val="2500"/>
              </a:spcBef>
              <a:defRPr sz="2318"/>
            </a:pPr>
            <a:r>
              <a:t>Israel—through its intelligence, its technology, and the lessons learned from its own experience in counterterrorism and asymmetric warfare</a:t>
            </a:r>
          </a:p>
          <a:p>
            <a:pPr marL="278892" indent="-278892" defTabSz="356362">
              <a:spcBef>
                <a:spcPts val="2500"/>
              </a:spcBef>
              <a:defRPr sz="2318"/>
            </a:pPr>
            <a:r>
              <a:t>Israel’s unique counterproliferation efforts—destroying nuclear reactors in Iraq (1981) and Syria (2007) Israel’s contribution to Western security is greater.</a:t>
            </a:r>
          </a:p>
          <a:p>
            <a:pPr marL="278892" indent="-278892" defTabSz="356362">
              <a:spcBef>
                <a:spcPts val="2500"/>
              </a:spcBef>
              <a:defRPr sz="2318"/>
            </a:pPr>
            <a:r>
              <a:t>Bottom line: do a cost-benefit analysis of the U.S. relationship with Israel over the past thirty-plus years and the U.S. relationship with its Arab friends in the Gulf. </a:t>
            </a:r>
          </a:p>
          <a:p>
            <a:pPr lvl="1" marL="557784" indent="-278892" defTabSz="356362">
              <a:spcBef>
                <a:spcPts val="2500"/>
              </a:spcBef>
              <a:defRPr sz="2318"/>
            </a:pPr>
            <a:r>
              <a:t>To secure its interests in the Arab-Israeli arena, the United States has spent about $100 billion in military and economic assistance to Israel, plus another $30 billion to Egypt and relatively small amount to other Arab nations. </a:t>
            </a:r>
          </a:p>
          <a:p>
            <a:pPr lvl="1" marL="557784" indent="-278892" defTabSz="356362">
              <a:spcBef>
                <a:spcPts val="2500"/>
              </a:spcBef>
              <a:defRPr sz="2318"/>
            </a:pPr>
            <a:r>
              <a:t>On a state-to-state basis, investment in Israel has paid off in terms of regional stability. pre-2011.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Reversal</a:t>
            </a:r>
          </a:p>
        </p:txBody>
      </p:sp>
      <p:sp>
        <p:nvSpPr>
          <p:cNvPr id="139" name="Shape 1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6052" indent="-416052" defTabSz="531622">
              <a:spcBef>
                <a:spcPts val="3800"/>
              </a:spcBef>
              <a:defRPr sz="3458"/>
            </a:pPr>
            <a:r>
              <a:t>We had an arms embargo on Israel until Lyndon Johnson 1964. </a:t>
            </a:r>
          </a:p>
          <a:p>
            <a:pPr marL="416052" indent="-416052" defTabSz="531622">
              <a:spcBef>
                <a:spcPts val="3800"/>
              </a:spcBef>
              <a:defRPr sz="3458"/>
            </a:pPr>
            <a:r>
              <a:t>In 1973, for reasons of the Cold War, rescues Israel as it battled Egypt. </a:t>
            </a:r>
          </a:p>
          <a:p>
            <a:pPr lvl="1" marL="832104" indent="-416052" defTabSz="531622">
              <a:spcBef>
                <a:spcPts val="3800"/>
              </a:spcBef>
              <a:defRPr sz="3458"/>
            </a:pPr>
            <a:r>
              <a:t>values only to values + (strategic) relationship</a:t>
            </a:r>
          </a:p>
          <a:p>
            <a:pPr marL="416052" indent="-416052" defTabSz="531622">
              <a:spcBef>
                <a:spcPts val="3800"/>
              </a:spcBef>
              <a:defRPr sz="3458"/>
            </a:pPr>
            <a:r>
              <a:t>The resulting Arab oil embargo cost the U.S. And also there is all the time we’ve put into the perpetually ineffectual and now long defunct “peace process.”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Liability</a:t>
            </a:r>
          </a:p>
        </p:txBody>
      </p:sp>
      <p:sp>
        <p:nvSpPr>
          <p:cNvPr id="142" name="Shape 14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U.S. domestic partisan politics (2012, 2014)</a:t>
            </a:r>
          </a:p>
          <a:p>
            <a:pPr lvl="1"/>
            <a:r>
              <a:t>payback ? (1996, 2001, 2005)</a:t>
            </a:r>
          </a:p>
          <a:p>
            <a:pPr/>
            <a:r>
              <a:t>Strategic ally?</a:t>
            </a:r>
          </a:p>
          <a:p>
            <a:pPr lvl="1"/>
            <a:r>
              <a:t>Turkey (geopolitical ally)</a:t>
            </a:r>
          </a:p>
          <a:p>
            <a:pPr lvl="1"/>
            <a:r>
              <a:t>Saudi Arabia (U.S. Armed Forces)</a:t>
            </a:r>
          </a:p>
          <a:p>
            <a:pPr lvl="1"/>
            <a:r>
              <a:t>Bahrain (U.S. navy)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Liability</a:t>
            </a:r>
          </a:p>
        </p:txBody>
      </p:sp>
      <p:sp>
        <p:nvSpPr>
          <p:cNvPr id="145" name="Shape 145"/>
          <p:cNvSpPr/>
          <p:nvPr>
            <p:ph type="body" idx="1"/>
          </p:nvPr>
        </p:nvSpPr>
        <p:spPr>
          <a:xfrm>
            <a:off x="952500" y="2066825"/>
            <a:ext cx="11099800" cy="6810475"/>
          </a:xfrm>
          <a:prstGeom prst="rect">
            <a:avLst/>
          </a:prstGeom>
        </p:spPr>
        <p:txBody>
          <a:bodyPr/>
          <a:lstStyle/>
          <a:p>
            <a:pPr marL="361188" indent="-361188" defTabSz="461518">
              <a:spcBef>
                <a:spcPts val="3300"/>
              </a:spcBef>
              <a:defRPr sz="3002"/>
            </a:pPr>
            <a:r>
              <a:t>Political costs to the U.S. internationally of having to spend our political capital this way are huge.</a:t>
            </a:r>
          </a:p>
          <a:p>
            <a:pPr marL="361188" indent="-361188" defTabSz="461518">
              <a:spcBef>
                <a:spcPts val="3300"/>
              </a:spcBef>
              <a:defRPr sz="3002"/>
            </a:pPr>
            <a:r>
              <a:t>Protecting ally (Israel) from continual and increased international indignation about Israel’s behavior </a:t>
            </a:r>
          </a:p>
          <a:p>
            <a:pPr lvl="1" marL="722376" indent="-361188" defTabSz="461518">
              <a:spcBef>
                <a:spcPts val="3300"/>
              </a:spcBef>
              <a:defRPr sz="3002"/>
            </a:pPr>
            <a:r>
              <a:t>grave damage to U.S. global and regional standing. </a:t>
            </a:r>
          </a:p>
          <a:p>
            <a:pPr marL="361188" indent="-361188" defTabSz="461518">
              <a:spcBef>
                <a:spcPts val="3300"/>
              </a:spcBef>
              <a:defRPr sz="3002"/>
            </a:pPr>
            <a:r>
              <a:t>Severely impaired U.S. ties with the world’s 1.6 billion Muslims not only in the Middle East. </a:t>
            </a:r>
          </a:p>
          <a:p>
            <a:pPr marL="361188" indent="-361188" defTabSz="461518">
              <a:spcBef>
                <a:spcPts val="3300"/>
              </a:spcBef>
              <a:defRPr sz="3002"/>
            </a:pPr>
            <a:r>
              <a:t>But it has also cost us much of our followership in international organizations.</a:t>
            </a:r>
          </a:p>
          <a:p>
            <a:pPr lvl="1" marL="722376" indent="-361188" defTabSz="461518">
              <a:spcBef>
                <a:spcPts val="3300"/>
              </a:spcBef>
              <a:defRPr sz="3002"/>
            </a:pPr>
            <a:r>
              <a:t>U.N.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