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F5F0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87CED4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254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5DC123">
              <a:alpha val="19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632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105381"/>
              <a:satOff val="14341"/>
              <a:lumOff val="10801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BCBCB"/>
              </a:solidFill>
              <a:prstDash val="solid"/>
              <a:miter lim="400000"/>
            </a:ln>
          </a:left>
          <a:right>
            <a:ln w="12700" cap="flat">
              <a:solidFill>
                <a:srgbClr val="CBCBCB"/>
              </a:solidFill>
              <a:prstDash val="solid"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45761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CBCBCB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CBCBCB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77C8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FFFF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5334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b="1" sz="2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54500"/>
            <a:ext cx="10464800" cy="7112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SzTx/>
              <a:buNone/>
              <a:defRPr sz="4000"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020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219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762000"/>
            <a:ext cx="5334000" cy="8242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762000"/>
            <a:ext cx="5334000" cy="40005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5003800"/>
            <a:ext cx="5334000" cy="400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3800"/>
              </a:spcBef>
              <a:defRPr sz="2800"/>
            </a:lvl1pPr>
            <a:lvl2pPr marL="762000" indent="-381000">
              <a:spcBef>
                <a:spcPts val="3800"/>
              </a:spcBef>
              <a:defRPr sz="2800"/>
            </a:lvl2pPr>
            <a:lvl3pPr marL="1143000" indent="-381000">
              <a:spcBef>
                <a:spcPts val="3800"/>
              </a:spcBef>
              <a:defRPr sz="2800"/>
            </a:lvl3pPr>
            <a:lvl4pPr marL="1524000" indent="-381000">
              <a:spcBef>
                <a:spcPts val="3800"/>
              </a:spcBef>
              <a:defRPr sz="2800"/>
            </a:lvl4pPr>
            <a:lvl5pPr marL="1905000" indent="-381000">
              <a:spcBef>
                <a:spcPts val="38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18300" y="762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762884"/>
            <a:ext cx="5334000" cy="8229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06400"/>
            <a:ext cx="11099800" cy="2120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57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1pPr>
      <a:lvl2pPr marL="914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2pPr>
      <a:lvl3pPr marL="1371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3pPr>
      <a:lvl4pPr marL="1828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4pPr>
      <a:lvl5pPr marL="22860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5pPr>
      <a:lvl6pPr marL="27432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6pPr>
      <a:lvl7pPr marL="32004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7pPr>
      <a:lvl8pPr marL="36576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8pPr>
      <a:lvl9pPr marL="4114800" marR="0" indent="-4572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Lobby</a:t>
            </a:r>
          </a:p>
        </p:txBody>
      </p:sp>
      <p:sp>
        <p:nvSpPr>
          <p:cNvPr id="120" name="Shape 120"/>
          <p:cNvSpPr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U.S. Foreign Policy and an Interest Group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Israel-US-flag-220x300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6785" r="0" b="6785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23" name="Shape 12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Influence?</a:t>
            </a:r>
          </a:p>
        </p:txBody>
      </p:sp>
      <p:sp>
        <p:nvSpPr>
          <p:cNvPr id="124" name="Shape 124"/>
          <p:cNvSpPr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323850" indent="-323850" defTabSz="496570">
              <a:spcBef>
                <a:spcPts val="3200"/>
              </a:spcBef>
              <a:defRPr sz="2380"/>
            </a:pPr>
            <a:r>
              <a:t>Foreign aid</a:t>
            </a:r>
          </a:p>
          <a:p>
            <a:pPr lvl="1" marL="647700" indent="-323850" defTabSz="496570">
              <a:spcBef>
                <a:spcPts val="3200"/>
              </a:spcBef>
              <a:defRPr sz="2380"/>
            </a:pPr>
            <a:r>
              <a:t>$3 billion to Israel</a:t>
            </a:r>
          </a:p>
          <a:p>
            <a:pPr marL="323850" indent="-323850" defTabSz="496570">
              <a:spcBef>
                <a:spcPts val="3200"/>
              </a:spcBef>
              <a:defRPr sz="2380"/>
            </a:pPr>
            <a:r>
              <a:t>Democracy promotion</a:t>
            </a:r>
          </a:p>
          <a:p>
            <a:pPr lvl="1" marL="647700" indent="-323850" defTabSz="496570">
              <a:spcBef>
                <a:spcPts val="3200"/>
              </a:spcBef>
              <a:defRPr sz="2380"/>
            </a:pPr>
            <a:r>
              <a:t>Support of Iraq war</a:t>
            </a:r>
          </a:p>
          <a:p>
            <a:pPr lvl="1" marL="647700" indent="-323850" defTabSz="496570">
              <a:spcBef>
                <a:spcPts val="3200"/>
              </a:spcBef>
              <a:defRPr sz="2380"/>
            </a:pPr>
            <a:r>
              <a:t>Anti-Iranian nuclear deal</a:t>
            </a:r>
          </a:p>
          <a:p>
            <a:pPr marL="323850" indent="-323850" defTabSz="496570">
              <a:spcBef>
                <a:spcPts val="3200"/>
              </a:spcBef>
              <a:defRPr sz="2380"/>
            </a:pPr>
            <a:r>
              <a:t>Peace process</a:t>
            </a:r>
          </a:p>
          <a:p>
            <a:pPr lvl="1" marL="647700" indent="-323850" defTabSz="496570">
              <a:spcBef>
                <a:spcPts val="3200"/>
              </a:spcBef>
              <a:defRPr sz="2380"/>
            </a:pPr>
            <a:r>
              <a:t>inflamed Arab and Islamic opinion</a:t>
            </a:r>
          </a:p>
          <a:p>
            <a:pPr lvl="1" marL="647700" indent="-323850" defTabSz="496570">
              <a:spcBef>
                <a:spcPts val="3200"/>
              </a:spcBef>
              <a:defRPr sz="2380"/>
            </a:pPr>
            <a:r>
              <a:t>jeopardized U.S. security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Balance?</a:t>
            </a:r>
          </a:p>
        </p:txBody>
      </p:sp>
      <p:sp>
        <p:nvSpPr>
          <p:cNvPr id="127" name="Shape 12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Debate within academia </a:t>
            </a:r>
          </a:p>
          <a:p>
            <a:pPr lvl="1"/>
            <a:r>
              <a:t>observe employment and prior published work</a:t>
            </a:r>
          </a:p>
          <a:p>
            <a:pPr/>
            <a:r>
              <a:t>Arguments supported by ideological preference</a:t>
            </a:r>
          </a:p>
          <a:p>
            <a:pPr lvl="1"/>
            <a:r>
              <a:t>neoClassical realism</a:t>
            </a:r>
          </a:p>
          <a:p>
            <a:pPr lvl="1"/>
            <a:r>
              <a:t>Zakaria (1998: 42) “principal actors and their perceptions are crucial.”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Real-time</a:t>
            </a:r>
          </a:p>
        </p:txBody>
      </p:sp>
      <p:sp>
        <p:nvSpPr>
          <p:cNvPr id="130" name="Shape 13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Paper from 2006.</a:t>
            </a:r>
          </a:p>
          <a:p>
            <a:pPr/>
            <a:r>
              <a:t>Book published in 2007.</a:t>
            </a:r>
          </a:p>
          <a:p>
            <a:pPr/>
            <a:r>
              <a:t>Sources from early 2000s or prior</a:t>
            </a:r>
          </a:p>
          <a:p>
            <a:pPr/>
            <a:r>
              <a:t>Discussion on regional events since 2011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israel-lobby-us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0" t="9653" r="0" b="9653"/>
          <a:stretch>
            <a:fillRect/>
          </a:stretch>
        </p:blipFill>
        <p:spPr>
          <a:prstGeom prst="rect">
            <a:avLst/>
          </a:prstGeom>
        </p:spPr>
      </p:pic>
      <p:sp>
        <p:nvSpPr>
          <p:cNvPr id="133" name="Shape 1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real lobby?</a:t>
            </a:r>
          </a:p>
        </p:txBody>
      </p:sp>
      <p:sp>
        <p:nvSpPr>
          <p:cNvPr id="134" name="Shape 13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Is argument sustainable when compared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12295445_869689083152765_9100551310899308070_n.jpg"/>
          <p:cNvPicPr>
            <a:picLocks noChangeAspect="1"/>
          </p:cNvPicPr>
          <p:nvPr>
            <p:ph type="pic" idx="13"/>
          </p:nvPr>
        </p:nvPicPr>
        <p:blipFill>
          <a:blip r:embed="rId2">
            <a:extLst/>
          </a:blip>
          <a:srcRect l="12500" t="0" r="12500" b="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FF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radient">
  <a:themeElements>
    <a:clrScheme name="Gradient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189B1A"/>
      </a:accent2>
      <a:accent3>
        <a:srgbClr val="008C91"/>
      </a:accent3>
      <a:accent4>
        <a:srgbClr val="5747C1"/>
      </a:accent4>
      <a:accent5>
        <a:srgbClr val="971817"/>
      </a:accent5>
      <a:accent6>
        <a:srgbClr val="BC8027"/>
      </a:accent6>
      <a:hlink>
        <a:srgbClr val="0000FF"/>
      </a:hlink>
      <a:folHlink>
        <a:srgbClr val="FF00FF"/>
      </a:folHlink>
    </a:clrScheme>
    <a:fontScheme name="Gradient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Gradi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  <a:effectStyle>
          <a:effectLst>
            <a:outerShdw sx="100000" sy="100000" kx="0" ky="0" algn="b" rotWithShape="0" blurRad="76200" dist="0" dir="18900000">
              <a:srgbClr val="000000">
                <a:alpha val="8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1"/>
            </a:gs>
            <a:gs pos="100000">
              <a:schemeClr val="accent1">
                <a:hueOff val="321133"/>
                <a:satOff val="-12043"/>
                <a:lumOff val="-7113"/>
              </a:schemeClr>
            </a:gs>
          </a:gsLst>
          <a:lin ang="5400000" scaled="0"/>
        </a:gradFill>
        <a:ln w="12700" cap="flat">
          <a:noFill/>
          <a:miter lim="400000"/>
        </a:ln>
        <a:effectLst>
          <a:outerShdw sx="100000" sy="100000" kx="0" ky="0" algn="b" rotWithShape="0" blurRad="76200" dist="0" dir="18900000">
            <a:srgbClr val="000000">
              <a:alpha val="8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23998" dir="2700000">
                <a:srgbClr val="000000">
                  <a:alpha val="31034"/>
                </a:srgbClr>
              </a:outerShdw>
            </a:effectLst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