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9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ADB"/>
          </a:solidFill>
        </a:fill>
      </a:tcStyle>
    </a:wholeTbl>
    <a:band2H>
      <a:tcTxStyle b="def" i="def"/>
      <a:tcStyle>
        <a:tcBdr/>
        <a:fill>
          <a:solidFill>
            <a:srgbClr val="E6ED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D7CB"/>
          </a:solidFill>
        </a:fill>
      </a:tcStyle>
    </a:wholeTbl>
    <a:band2H>
      <a:tcTxStyle b="def" i="def"/>
      <a:tcStyle>
        <a:tcBdr/>
        <a:fill>
          <a:solidFill>
            <a:srgbClr val="F3EC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+mn-lt"/>
                <a:ea typeface="+mn-ea"/>
                <a:cs typeface="+mn-cs"/>
                <a:sym typeface="Helvetica"/>
              </a:defRPr>
            </a:lvl1pPr>
            <a:lvl2pPr marL="7940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2pPr>
            <a:lvl3pPr marL="12512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3pPr>
            <a:lvl4pPr marL="17084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4pPr>
            <a:lvl5pPr marL="21656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body" sz="quarter" idx="21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21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21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21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21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22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23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2.jpeg" descr="image2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8690" t="0" r="8690" b="0"/>
          <a:stretch>
            <a:fillRect/>
          </a:stretch>
        </p:blipFill>
        <p:spPr>
          <a:xfrm>
            <a:off x="1600200" y="635000"/>
            <a:ext cx="9779000" cy="5918200"/>
          </a:xfrm>
          <a:prstGeom prst="rect">
            <a:avLst/>
          </a:prstGeom>
        </p:spPr>
      </p:pic>
      <p:sp>
        <p:nvSpPr>
          <p:cNvPr id="120" name="Shape 12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MVZ291</a:t>
            </a:r>
          </a:p>
        </p:txBody>
      </p:sp>
      <p:sp>
        <p:nvSpPr>
          <p:cNvPr id="121" name="Shape 121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274320">
              <a:defRPr b="1" sz="2500">
                <a:uFill>
                  <a:solidFill>
                    <a:srgbClr val="222222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The Politics of Decision-making: American Presidents, and Israeli Prime Ministers in Crisis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Grading</a:t>
            </a:r>
          </a:p>
        </p:txBody>
      </p:sp>
      <p:sp>
        <p:nvSpPr>
          <p:cNvPr id="148" name="Shape 148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20 percent on participation.</a:t>
            </a:r>
          </a:p>
          <a:p>
            <a:pPr/>
            <a:r>
              <a:t>20 percent for each of the two short papers.</a:t>
            </a:r>
          </a:p>
          <a:p>
            <a:pPr/>
            <a:r>
              <a:t>3</a:t>
            </a:r>
            <a:r>
              <a:rPr>
                <a:uFill>
                  <a:solidFill>
                    <a:srgbClr val="000000"/>
                  </a:solidFill>
                </a:uFill>
              </a:rPr>
              <a:t>0 percent on the final examination.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Readings</a:t>
            </a:r>
          </a:p>
        </p:txBody>
      </p:sp>
      <p:sp>
        <p:nvSpPr>
          <p:cNvPr id="151" name="Shape 151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Links are in syllabus to websites and PDF files.</a:t>
            </a:r>
          </a:p>
          <a:p>
            <a:pPr lvl="1"/>
            <a:r>
              <a:t>Instructor will decide from readings</a:t>
            </a:r>
          </a:p>
          <a:p>
            <a:pPr lvl="1"/>
            <a:r>
              <a:t>Not all readings listed will be used</a:t>
            </a:r>
          </a:p>
          <a:p>
            <a:pPr/>
            <a:r>
              <a:t>Uploaded to IS are chapters to read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Decision-Making</a:t>
            </a:r>
          </a:p>
        </p:txBody>
      </p:sp>
      <p:sp>
        <p:nvSpPr>
          <p:cNvPr id="154" name="Shape 154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Models</a:t>
            </a:r>
          </a:p>
          <a:p>
            <a:pPr lvl="1"/>
            <a:r>
              <a:t>rational actor</a:t>
            </a:r>
          </a:p>
          <a:p>
            <a:pPr lvl="1"/>
            <a:r>
              <a:t>bounded rationality cybernetic</a:t>
            </a:r>
          </a:p>
          <a:p>
            <a:pPr lvl="1"/>
            <a:r>
              <a:t>poliheuristic </a:t>
            </a:r>
          </a:p>
          <a:p>
            <a:pPr lvl="1"/>
            <a:r>
              <a:t>prospect</a:t>
            </a:r>
          </a:p>
          <a:p>
            <a:pPr lvl="1"/>
            <a:r>
              <a:t>bureaucratic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00"/>
            </a:lvl1pPr>
          </a:lstStyle>
          <a:p>
            <a:pPr/>
            <a:r>
              <a:t>Theme: Executive power</a:t>
            </a:r>
          </a:p>
        </p:txBody>
      </p:sp>
      <p:sp>
        <p:nvSpPr>
          <p:cNvPr id="157" name="Shape 157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1458" indent="-251458" defTabSz="321308">
              <a:spcBef>
                <a:spcPts val="2300"/>
              </a:spcBef>
              <a:defRPr sz="2000"/>
            </a:pPr>
            <a:r>
              <a:t>Nature of Executive power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Constitution of U.S.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Generally speaking, the role of the president as a true decision-maker in foreign policy and decision making regarding crisis has found in Article II.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Tradition in Israel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Generally speaking, the role of the full cabinet as a true decision-making body has declined, </a:t>
            </a:r>
          </a:p>
          <a:p>
            <a:pPr lvl="2" marL="754380" indent="-251458" defTabSz="321308">
              <a:spcBef>
                <a:spcPts val="2300"/>
              </a:spcBef>
              <a:defRPr sz="2000"/>
            </a:pPr>
            <a:r>
              <a:t>a marked tendency towards centralizing decision-making in the prime minister office.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Israel is a good example where the full cabinet has rarely been the true center of decision-making.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there is a “kitchen cabinet” which enjoys constitutional authority to make final decisions in lieu of the full cabinet on security issues.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Executive power</a:t>
            </a:r>
          </a:p>
        </p:txBody>
      </p:sp>
      <p:sp>
        <p:nvSpPr>
          <p:cNvPr id="160" name="Shape 16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3190" indent="-393190" defTabSz="502412">
              <a:spcBef>
                <a:spcPts val="3600"/>
              </a:spcBef>
              <a:defRPr sz="3200"/>
            </a:pPr>
            <a:r>
              <a:t>The chief executive's position within the executive branch and in relation to parties and other political players in the wider political process has been upgraded as a result of the effects of the modern mass media, which favor a high degree of personalization of politics.</a:t>
            </a:r>
          </a:p>
          <a:p>
            <a:pPr marL="393190" indent="-393190" defTabSz="502412">
              <a:spcBef>
                <a:spcPts val="3600"/>
              </a:spcBef>
              <a:defRPr sz="3200"/>
            </a:pPr>
            <a:r>
              <a:t>In addition to the legal and institutional structures, the personal style also affects executive power. </a:t>
            </a:r>
          </a:p>
          <a:p>
            <a:pPr lvl="1" marL="786383" indent="-393190" defTabSz="502412">
              <a:spcBef>
                <a:spcPts val="3600"/>
              </a:spcBef>
              <a:defRPr sz="3200"/>
            </a:pPr>
            <a:r>
              <a:t>static</a:t>
            </a:r>
          </a:p>
          <a:p>
            <a:pPr lvl="1" marL="786383" indent="-393190" defTabSz="502412">
              <a:spcBef>
                <a:spcPts val="3600"/>
              </a:spcBef>
              <a:defRPr sz="3200"/>
            </a:pPr>
            <a:r>
              <a:t>innovative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1.png" descr="image1.png"/>
          <p:cNvPicPr>
            <a:picLocks noChangeAspect="1"/>
          </p:cNvPicPr>
          <p:nvPr>
            <p:ph type="pic" idx="22"/>
          </p:nvPr>
        </p:nvPicPr>
        <p:blipFill>
          <a:blip r:embed="rId2">
            <a:extLst/>
          </a:blip>
          <a:srcRect l="0" t="7064" r="0" b="7064"/>
          <a:stretch>
            <a:fillRect/>
          </a:stretch>
        </p:blipFill>
        <p:spPr>
          <a:xfrm>
            <a:off x="6718300" y="761999"/>
            <a:ext cx="5334000" cy="3898902"/>
          </a:xfrm>
          <a:prstGeom prst="rect">
            <a:avLst/>
          </a:prstGeom>
        </p:spPr>
      </p:pic>
      <p:pic>
        <p:nvPicPr>
          <p:cNvPr id="163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3192" y="2300001"/>
            <a:ext cx="6020597" cy="53977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3.jpeg" descr="image3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2758" t="0" r="2758" b="0"/>
          <a:stretch>
            <a:fillRect/>
          </a:stretch>
        </p:blipFill>
        <p:spPr>
          <a:xfrm>
            <a:off x="6718299" y="5092700"/>
            <a:ext cx="5334003" cy="3898900"/>
          </a:xfrm>
          <a:prstGeom prst="rect">
            <a:avLst/>
          </a:prstGeom>
        </p:spPr>
      </p:pic>
      <p:pic>
        <p:nvPicPr>
          <p:cNvPr id="166" name="image4.jpeg" descr="image4.jpeg"/>
          <p:cNvPicPr>
            <a:picLocks noChangeAspect="1"/>
          </p:cNvPicPr>
          <p:nvPr>
            <p:ph type="pic" idx="22"/>
          </p:nvPr>
        </p:nvPicPr>
        <p:blipFill>
          <a:blip r:embed="rId3">
            <a:extLst/>
          </a:blip>
          <a:srcRect l="3559" t="0" r="3559" b="0"/>
          <a:stretch>
            <a:fillRect/>
          </a:stretch>
        </p:blipFill>
        <p:spPr>
          <a:xfrm>
            <a:off x="6718300" y="762000"/>
            <a:ext cx="5334000" cy="3898900"/>
          </a:xfrm>
          <a:prstGeom prst="rect">
            <a:avLst/>
          </a:prstGeom>
        </p:spPr>
      </p:pic>
      <p:pic>
        <p:nvPicPr>
          <p:cNvPr id="167" name="image5.jpeg" descr="image5.jpeg"/>
          <p:cNvPicPr>
            <a:picLocks noChangeAspect="1"/>
          </p:cNvPicPr>
          <p:nvPr>
            <p:ph type="pic" idx="23"/>
          </p:nvPr>
        </p:nvPicPr>
        <p:blipFill>
          <a:blip r:embed="rId4">
            <a:extLst/>
          </a:blip>
          <a:srcRect l="29218" t="0" r="29218" b="0"/>
          <a:stretch>
            <a:fillRect/>
          </a:stretch>
        </p:blipFill>
        <p:spPr>
          <a:xfrm>
            <a:off x="952498" y="762884"/>
            <a:ext cx="5334004" cy="822960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Sources</a:t>
            </a:r>
          </a:p>
        </p:txBody>
      </p:sp>
      <p:sp>
        <p:nvSpPr>
          <p:cNvPr id="170" name="Shape 17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Dan Korn: “The Presidentialization of Politics: the Power and Constraints of the Israeli Prime Minister”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Overview</a:t>
            </a:r>
          </a:p>
        </p:txBody>
      </p:sp>
      <p:sp>
        <p:nvSpPr>
          <p:cNvPr id="124" name="Shape 124"/>
          <p:cNvSpPr txBox="1"/>
          <p:nvPr>
            <p:ph type="body" idx="1"/>
          </p:nvPr>
        </p:nvSpPr>
        <p:spPr>
          <a:xfrm>
            <a:off x="952500" y="2120849"/>
            <a:ext cx="11099800" cy="6756453"/>
          </a:xfrm>
          <a:prstGeom prst="rect">
            <a:avLst/>
          </a:prstGeom>
        </p:spPr>
        <p:txBody>
          <a:bodyPr/>
          <a:lstStyle/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This course will focus on the connections between </a:t>
            </a:r>
          </a:p>
          <a:p>
            <a:pPr lvl="1" marL="731519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dynamics of foreign policy decisions and </a:t>
            </a:r>
          </a:p>
          <a:p>
            <a:pPr lvl="1" marL="731519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substance of specific foreign policy crisis.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We will learn the relationships among the various decision types,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How they are and how they were chosen,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constraints that work for or against effective decisions, the environmental influences affecting said decisions, and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substance of actual, historical foreign policy decisions.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Overview</a:t>
            </a:r>
          </a:p>
        </p:txBody>
      </p:sp>
      <p:sp>
        <p:nvSpPr>
          <p:cNvPr id="127" name="Shape 127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There will be case studies.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Each case study is a crisis.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Those that have been chosen have been done either for their decision type and how the leader with or without other policymakers concluded the crisis.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While some case studies are well known others may not be.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Objectives</a:t>
            </a:r>
          </a:p>
        </p:txBody>
      </p:sp>
      <p:sp>
        <p:nvSpPr>
          <p:cNvPr id="130" name="Shape 13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u</a:t>
            </a:r>
            <a:r>
              <a:rPr>
                <a:latin typeface="Arial"/>
                <a:ea typeface="Arial"/>
                <a:cs typeface="Arial"/>
                <a:sym typeface="Arial"/>
              </a:rPr>
              <a:t>nderstanding of decision types and how </a:t>
            </a:r>
            <a:r>
              <a: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rPr>
              <a:t>political, psychological, cultural, social, and organizational factors</a:t>
            </a:r>
            <a:r>
              <a:rPr>
                <a:latin typeface="Arial"/>
                <a:ea typeface="Arial"/>
                <a:cs typeface="Arial"/>
                <a:sym typeface="Arial"/>
              </a:rPr>
              <a:t> influence said decision during crisis.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Providing comprehension on various themes, historical events, and personalities of American and Israeli leaders.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Learning Objectives</a:t>
            </a:r>
          </a:p>
        </p:txBody>
      </p:sp>
      <p:sp>
        <p:nvSpPr>
          <p:cNvPr id="133" name="Shape 13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Describe the development of both the American presidency and Israeli premiership to evaluate the consequences and outcomes of the decision making process during crisis;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Explain the formal and informal mechanisms that leaders can use to achieve objectives in a crisis when interacting with other branches of government, the bureaucracy, and the public;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 Identify institutional and political constraints that limit the leaders ability to achieve decision making;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Analyze the major factors affecting the successful outcome of crisis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</a:defRPr>
            </a:pPr>
            <a:r>
              <a:t>Evaluate the strengths and weaknesses of different decision making type approaches.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Requirements</a:t>
            </a:r>
          </a:p>
        </p:txBody>
      </p:sp>
      <p:sp>
        <p:nvSpPr>
          <p:cNvPr id="136" name="Shape 136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assigned readings;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class attendance and appropriate contributions to section discussions;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two short-essay analysis papers;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 mid-term examination; and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 final examination or research paper.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Structure of class</a:t>
            </a:r>
          </a:p>
        </p:txBody>
      </p:sp>
      <p:sp>
        <p:nvSpPr>
          <p:cNvPr id="139" name="Shape 139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 of topic</a:t>
            </a:r>
          </a:p>
          <a:p>
            <a:pPr/>
            <a:r>
              <a:t>Case study</a:t>
            </a:r>
          </a:p>
          <a:p>
            <a:pPr/>
            <a:r>
              <a:t>Review and commentary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Expectations</a:t>
            </a:r>
          </a:p>
        </p:txBody>
      </p:sp>
      <p:sp>
        <p:nvSpPr>
          <p:cNvPr id="142" name="Shape 14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Arrive prepared and ready to participate</a:t>
            </a:r>
          </a:p>
          <a:p>
            <a:pPr lvl="1"/>
            <a:r>
              <a:t>weekly readings </a:t>
            </a:r>
          </a:p>
          <a:p>
            <a:pPr lvl="1"/>
            <a:r>
              <a:t>awake</a:t>
            </a:r>
          </a:p>
          <a:p>
            <a:pPr lvl="1"/>
            <a:r>
              <a:t>not preoccupied</a:t>
            </a:r>
          </a:p>
          <a:p>
            <a:pPr/>
            <a:r>
              <a:t>Ask questions</a:t>
            </a:r>
          </a:p>
          <a:p>
            <a:pPr/>
            <a:r>
              <a:t>Respect to classmates and instructor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 Schedule</a:t>
            </a:r>
          </a:p>
        </p:txBody>
      </p:sp>
      <p:sp>
        <p:nvSpPr>
          <p:cNvPr id="145" name="Shape 145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short-essay paper #1 (Week4)</a:t>
            </a:r>
          </a:p>
          <a:p>
            <a:pPr/>
            <a:r>
              <a:t>short-essay paper #2 (Week8)</a:t>
            </a:r>
          </a:p>
          <a:p>
            <a:pPr/>
            <a:r>
              <a:t>final exam (final week)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