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j-lt"/>
        <a:ea typeface="+mj-ea"/>
        <a:cs typeface="+mj-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j-lt"/>
        <a:ea typeface="+mj-ea"/>
        <a:cs typeface="+mj-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j-lt"/>
        <a:ea typeface="+mj-ea"/>
        <a:cs typeface="+mj-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j-lt"/>
        <a:ea typeface="+mj-ea"/>
        <a:cs typeface="+mj-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j-lt"/>
        <a:ea typeface="+mj-ea"/>
        <a:cs typeface="+mj-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j-lt"/>
        <a:ea typeface="+mj-ea"/>
        <a:cs typeface="+mj-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j-lt"/>
        <a:ea typeface="+mj-ea"/>
        <a:cs typeface="+mj-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j-lt"/>
        <a:ea typeface="+mj-ea"/>
        <a:cs typeface="+mj-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9"/>
          </a:solidFill>
        </a:fill>
      </a:tcStyle>
    </a:wholeTbl>
    <a:band2H>
      <a:tcTxStyle b="def" i="def"/>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ADB"/>
          </a:solidFill>
        </a:fill>
      </a:tcStyle>
    </a:wholeTbl>
    <a:band2H>
      <a:tcTxStyle b="def" i="def"/>
      <a:tcStyle>
        <a:tcBdr/>
        <a:fill>
          <a:solidFill>
            <a:srgbClr val="E6ED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D7CB"/>
          </a:solidFill>
        </a:fill>
      </a:tcStyle>
    </a:wholeTbl>
    <a:band2H>
      <a:tcTxStyle b="def" i="def"/>
      <a:tcStyle>
        <a:tcBdr/>
        <a:fill>
          <a:solidFill>
            <a:srgbClr val="F3EC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
          </p:nvPr>
        </p:nvSpPr>
        <p:spPr>
          <a:xfrm>
            <a:off x="1270000" y="6362700"/>
            <a:ext cx="10464800" cy="533400"/>
          </a:xfrm>
          <a:prstGeom prst="rect">
            <a:avLst/>
          </a:prstGeom>
        </p:spPr>
        <p:txBody>
          <a:bodyPr anchor="t"/>
          <a:lstStyle>
            <a:lvl1pPr marL="0" indent="0" algn="ctr">
              <a:spcBef>
                <a:spcPts val="0"/>
              </a:spcBef>
              <a:buSzTx/>
              <a:buNone/>
              <a:defRPr b="1" sz="2800">
                <a:latin typeface="+mj-lt"/>
                <a:ea typeface="+mj-ea"/>
                <a:cs typeface="+mj-cs"/>
                <a:sym typeface="Helvetica"/>
              </a:defRPr>
            </a:lvl1pPr>
          </a:lstStyle>
          <a:p>
            <a:pPr/>
            <a:r>
              <a:t>–Johnny Appleseed</a:t>
            </a:r>
          </a:p>
        </p:txBody>
      </p:sp>
      <p:sp>
        <p:nvSpPr>
          <p:cNvPr id="94" name="Shape 94"/>
          <p:cNvSpPr/>
          <p:nvPr>
            <p:ph type="body" sz="quarter" idx="13"/>
          </p:nvPr>
        </p:nvSpPr>
        <p:spPr>
          <a:xfrm>
            <a:off x="1270000" y="4254500"/>
            <a:ext cx="10464800" cy="711200"/>
          </a:xfrm>
          <a:prstGeom prst="rect">
            <a:avLst/>
          </a:prstGeom>
        </p:spPr>
        <p:txBody>
          <a:bodyPr/>
          <a:lstStyle/>
          <a:p>
            <a:pP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Shape 117"/>
          <p:cNvSpPr/>
          <p:nvPr>
            <p:ph type="title"/>
          </p:nvPr>
        </p:nvSpPr>
        <p:spPr>
          <a:prstGeom prst="rect">
            <a:avLst/>
          </a:prstGeom>
        </p:spPr>
        <p:txBody>
          <a:bodyPr lIns="0" tIns="0" rIns="0" bIns="0"/>
          <a:lstStyle/>
          <a:p>
            <a:pPr/>
            <a:r>
              <a:t>Title Text</a:t>
            </a:r>
          </a:p>
        </p:txBody>
      </p:sp>
      <p:sp>
        <p:nvSpPr>
          <p:cNvPr id="118" name="Shape 118"/>
          <p:cNvSpPr/>
          <p:nvPr>
            <p:ph type="body" idx="1"/>
          </p:nvPr>
        </p:nvSpPr>
        <p:spPr>
          <a:prstGeom prst="rect">
            <a:avLst/>
          </a:prstGeom>
        </p:spPr>
        <p:txBody>
          <a:bodyPr lIns="0" tIns="0" rIns="0" bIns="0"/>
          <a:lstStyle/>
          <a:p>
            <a:pPr/>
            <a:r>
              <a:t>Body Level One</a:t>
            </a:r>
          </a:p>
          <a:p>
            <a:pPr lvl="1"/>
            <a:r>
              <a:t>Body Level Two</a:t>
            </a:r>
          </a:p>
          <a:p>
            <a:pPr lvl="2"/>
            <a:r>
              <a:t>Body Level Three</a:t>
            </a:r>
          </a:p>
          <a:p>
            <a:pPr lvl="3"/>
            <a:r>
              <a:t>Body Level Four</a:t>
            </a:r>
          </a:p>
          <a:p>
            <a:pPr lvl="4"/>
            <a:r>
              <a:t>Body Level Five</a:t>
            </a:r>
          </a:p>
        </p:txBody>
      </p:sp>
      <p:sp>
        <p:nvSpPr>
          <p:cNvPr id="119" name="Shape 119"/>
          <p:cNvSpPr/>
          <p:nvPr>
            <p:ph type="sldNum" sz="quarter" idx="2"/>
          </p:nvPr>
        </p:nvSpPr>
        <p:spPr>
          <a:xfrm>
            <a:off x="9046502" y="8905523"/>
            <a:ext cx="273606" cy="269237"/>
          </a:xfrm>
          <a:prstGeom prst="rect">
            <a:avLst/>
          </a:prstGeom>
        </p:spPr>
        <p:txBody>
          <a:bodyPr lIns="45718" tIns="45718" rIns="45718" bIns="45718" anchor="ctr"/>
          <a:lstStyle>
            <a:lvl1pPr algn="r">
              <a:defRPr sz="1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020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762000"/>
            <a:ext cx="5334000" cy="8242300"/>
          </a:xfrm>
          <a:prstGeom prst="rect">
            <a:avLst/>
          </a:prstGeom>
        </p:spPr>
        <p:txBody>
          <a:bodyPr lIns="91439" tIns="45719" rIns="91439" bIns="45719" anchor="t">
            <a:noAutofit/>
          </a:bodyPr>
          <a:lstStyle/>
          <a:p>
            <a:pPr/>
          </a:p>
        </p:txBody>
      </p:sp>
      <p:sp>
        <p:nvSpPr>
          <p:cNvPr id="39" name="Shape 39"/>
          <p:cNvSpPr/>
          <p:nvPr>
            <p:ph type="title"/>
          </p:nvPr>
        </p:nvSpPr>
        <p:spPr>
          <a:xfrm>
            <a:off x="952500" y="762000"/>
            <a:ext cx="5334000" cy="40005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898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18300" y="762000"/>
            <a:ext cx="5334000" cy="3898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762884"/>
            <a:ext cx="5334000" cy="8229601"/>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45600"/>
            <a:ext cx="368504" cy="381000"/>
          </a:xfrm>
          <a:prstGeom prst="rect">
            <a:avLst/>
          </a:prstGeom>
          <a:ln w="12700">
            <a:miter lim="400000"/>
          </a:ln>
        </p:spPr>
        <p:txBody>
          <a:bodyPr wrap="none" lIns="50800" tIns="50800" rIns="50800" bIns="50800">
            <a:spAutoFit/>
          </a:bodyPr>
          <a:lstStyle>
            <a:lvl1pPr>
              <a:defRPr sz="1800">
                <a:solidFill>
                  <a:srgbClr val="FFFFFF"/>
                </a:solidFill>
                <a:latin typeface="Helvetica Light"/>
                <a:ea typeface="Helvetica Light"/>
                <a:cs typeface="Helvetica Light"/>
                <a:sym typeface="Helvetica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0.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ctrTitle"/>
          </p:nvPr>
        </p:nvSpPr>
        <p:spPr>
          <a:prstGeom prst="rect">
            <a:avLst/>
          </a:prstGeom>
        </p:spPr>
        <p:txBody>
          <a:bodyPr/>
          <a:lstStyle/>
          <a:p>
            <a:pPr/>
            <a:r>
              <a:t>1967 &amp; 1973</a:t>
            </a:r>
          </a:p>
        </p:txBody>
      </p:sp>
      <p:sp>
        <p:nvSpPr>
          <p:cNvPr id="129" name="Shape 129"/>
          <p:cNvSpPr/>
          <p:nvPr>
            <p:ph type="subTitle" sz="quarter" idx="1"/>
          </p:nvPr>
        </p:nvSpPr>
        <p:spPr>
          <a:prstGeom prst="rect">
            <a:avLst/>
          </a:prstGeom>
        </p:spPr>
        <p:txBody>
          <a:bodyPr/>
          <a:lstStyle/>
          <a:p>
            <a:pPr/>
            <a:r>
              <a:t> Crisis of Their Own Making</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p:nvPr>
        </p:nvSpPr>
        <p:spPr>
          <a:prstGeom prst="rect">
            <a:avLst/>
          </a:prstGeom>
        </p:spPr>
        <p:txBody>
          <a:bodyPr/>
          <a:lstStyle/>
          <a:p>
            <a:pPr/>
            <a:r>
              <a:t>Choice</a:t>
            </a:r>
          </a:p>
        </p:txBody>
      </p:sp>
      <p:sp>
        <p:nvSpPr>
          <p:cNvPr id="156" name="Shape 156"/>
          <p:cNvSpPr/>
          <p:nvPr>
            <p:ph type="body" idx="1"/>
          </p:nvPr>
        </p:nvSpPr>
        <p:spPr>
          <a:prstGeom prst="rect">
            <a:avLst/>
          </a:prstGeom>
        </p:spPr>
        <p:txBody>
          <a:bodyPr/>
          <a:lstStyle/>
          <a:p>
            <a:pPr/>
            <a:r>
              <a:t>Surrounded by enemies.</a:t>
            </a:r>
          </a:p>
          <a:p>
            <a:pPr/>
            <a:r>
              <a:t>Recommendations by ‘expert’ advisors</a:t>
            </a:r>
          </a:p>
          <a:p>
            <a:pPr/>
            <a:r>
              <a:t>National security = nation at risk</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p:nvPr>
        </p:nvSpPr>
        <p:spPr>
          <a:prstGeom prst="rect">
            <a:avLst/>
          </a:prstGeom>
        </p:spPr>
        <p:txBody>
          <a:bodyPr/>
          <a:lstStyle/>
          <a:p>
            <a:pPr/>
            <a:r>
              <a:t>Pre-emption?</a:t>
            </a:r>
          </a:p>
        </p:txBody>
      </p:sp>
      <p:sp>
        <p:nvSpPr>
          <p:cNvPr id="159" name="Shape 159"/>
          <p:cNvSpPr/>
          <p:nvPr>
            <p:ph type="body" idx="1"/>
          </p:nvPr>
        </p:nvSpPr>
        <p:spPr>
          <a:prstGeom prst="rect">
            <a:avLst/>
          </a:prstGeom>
        </p:spPr>
        <p:txBody>
          <a:bodyPr/>
          <a:lstStyle/>
          <a:p>
            <a:pPr marL="288036" indent="-288036" defTabSz="368045">
              <a:spcBef>
                <a:spcPts val="2600"/>
              </a:spcBef>
              <a:defRPr sz="2300"/>
            </a:pPr>
            <a:r>
              <a:t>The conceptualization of the 1967 War as an “inadvertent war” (i.e. an unwanted war which is the outcome of miscalculations, misperceptions, and misunderstandings) is adopted by many scholars writing on the June 1967 War.</a:t>
            </a:r>
          </a:p>
          <a:p>
            <a:pPr marL="288036" indent="-288036" defTabSz="368045">
              <a:spcBef>
                <a:spcPts val="2600"/>
              </a:spcBef>
              <a:defRPr sz="2300"/>
            </a:pPr>
            <a:r>
              <a:t>It is a “recurring theme in both revisionist and traditionalist accounts of Six Day War.” </a:t>
            </a:r>
          </a:p>
          <a:p>
            <a:pPr lvl="1" marL="576072" indent="-288036" defTabSz="368045">
              <a:spcBef>
                <a:spcPts val="2600"/>
              </a:spcBef>
              <a:defRPr sz="2300"/>
            </a:pPr>
            <a:r>
              <a:t>(Roland Popp, “Stumbling Decidedly into the Six Day War,” The Middle East Journal, Vol. 60, No. 2 (Spring 2006), pp. 282-.) </a:t>
            </a:r>
          </a:p>
          <a:p>
            <a:pPr marL="288036" indent="-288036" defTabSz="368045">
              <a:spcBef>
                <a:spcPts val="2600"/>
              </a:spcBef>
              <a:defRPr sz="2300"/>
            </a:pPr>
            <a:r>
              <a:t>Scholars writing on the nuclear strategic thinking of the Cold War era tend to regard pre-emptive war either as a sub-species of inadvertent war or they treat both terms as synonyms.</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p:nvPr>
        </p:nvSpPr>
        <p:spPr>
          <a:prstGeom prst="rect">
            <a:avLst/>
          </a:prstGeom>
        </p:spPr>
        <p:txBody>
          <a:bodyPr/>
          <a:lstStyle/>
          <a:p>
            <a:pPr/>
            <a:r>
              <a:t>Pre-emptive Types</a:t>
            </a:r>
          </a:p>
        </p:txBody>
      </p:sp>
      <p:sp>
        <p:nvSpPr>
          <p:cNvPr id="162" name="Shape 162"/>
          <p:cNvSpPr/>
          <p:nvPr>
            <p:ph type="body" idx="1"/>
          </p:nvPr>
        </p:nvSpPr>
        <p:spPr>
          <a:xfrm>
            <a:off x="952500" y="2048667"/>
            <a:ext cx="11099800" cy="6828633"/>
          </a:xfrm>
          <a:prstGeom prst="rect">
            <a:avLst/>
          </a:prstGeom>
        </p:spPr>
        <p:txBody>
          <a:bodyPr/>
          <a:lstStyle/>
          <a:p>
            <a:pPr marL="292606" indent="-292606" defTabSz="373885">
              <a:spcBef>
                <a:spcPts val="2600"/>
              </a:spcBef>
              <a:defRPr sz="2400"/>
            </a:pPr>
            <a:r>
              <a:t>Williams and Williams describe “pre- emptive attack” as “an attack provoked by an imminent and certain attack.”</a:t>
            </a:r>
          </a:p>
          <a:p>
            <a:pPr lvl="1" marL="585215" indent="-292606" defTabSz="373885">
              <a:spcBef>
                <a:spcPts val="2600"/>
              </a:spcBef>
              <a:defRPr sz="2400"/>
            </a:pPr>
            <a:r>
              <a:t>Geoffrey Lee Williams and Alan Lee Williams, Crisis in European Defence: The Next Ten Years (London: Charles Knight &amp; Co Ltd, 1974), p. 19.</a:t>
            </a:r>
          </a:p>
          <a:p>
            <a:pPr marL="292606" indent="-292606" defTabSz="373885">
              <a:spcBef>
                <a:spcPts val="2600"/>
              </a:spcBef>
              <a:defRPr sz="2400"/>
            </a:pPr>
            <a:r>
              <a:t> Betts maintains that there are three types of first strike: “preemptive;” “aggressive;” and “preventive;” and “a preemptive attack is one made in immediate anticipation of enemy attack.”</a:t>
            </a:r>
          </a:p>
          <a:p>
            <a:pPr lvl="1" marL="585215" indent="-292606" defTabSz="373885">
              <a:spcBef>
                <a:spcPts val="2600"/>
              </a:spcBef>
              <a:defRPr sz="2400"/>
            </a:pPr>
            <a:r>
              <a:t>Richard K. Betts, Nuclear Blackmail and Nuclear Balance (Washington, DC: The Brookings Institution, 1987), p. 161.</a:t>
            </a:r>
          </a:p>
          <a:p>
            <a:pPr marL="292606" indent="-292606" defTabSz="373885">
              <a:spcBef>
                <a:spcPts val="2600"/>
              </a:spcBef>
              <a:defRPr sz="2400"/>
            </a:pPr>
            <a:r>
              <a:t> Schelling and Halperin define pre-emptive war as a “war initiated in the expectation that attack is imminent.”</a:t>
            </a:r>
          </a:p>
          <a:p>
            <a:pPr lvl="1" marL="585215" indent="-292606" defTabSz="373885">
              <a:spcBef>
                <a:spcPts val="2600"/>
              </a:spcBef>
              <a:defRPr sz="2400"/>
            </a:pPr>
            <a:r>
              <a:t>Schelling and Halperin quoted in Daniel Frei, Risks of Unintentional Nuclear War (London: Croom Helm, 198), p.3.</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body" idx="1"/>
          </p:nvPr>
        </p:nvSpPr>
        <p:spPr>
          <a:prstGeom prst="rect">
            <a:avLst/>
          </a:prstGeom>
        </p:spPr>
        <p:txBody>
          <a:bodyPr/>
          <a:lstStyle/>
          <a:p>
            <a:pPr marL="210378" indent="-210378" defTabSz="268820">
              <a:spcBef>
                <a:spcPts val="1800"/>
              </a:spcBef>
              <a:defRPr sz="2200"/>
            </a:pPr>
            <a:r>
              <a:t>Certain conditions emanate, what Brecher calls “the external operative environment” function as “inputs” for decision-making. (Brecher, Decisions in Israel’ s Foreign Policy, pp. 6-7).</a:t>
            </a:r>
          </a:p>
          <a:p>
            <a:pPr marL="210378" indent="-210378" defTabSz="268820">
              <a:spcBef>
                <a:spcPts val="1800"/>
              </a:spcBef>
              <a:defRPr sz="2200"/>
            </a:pPr>
            <a:r>
              <a:t>It is possible to presume that in the case of a decision to strike pre-emptively, these conditions should give rationality to, or constitute the basis for, such a decision. </a:t>
            </a:r>
          </a:p>
          <a:p>
            <a:pPr marL="210378" indent="-210378" defTabSz="268820">
              <a:spcBef>
                <a:spcPts val="1800"/>
              </a:spcBef>
              <a:defRPr sz="2200"/>
            </a:pPr>
            <a:r>
              <a:t>If not, then the strike in question is, in the least aggressive case, an erroneous decision that starts “an unintentional war.” In such a situation, the inputs of the decision may be traced back to the “internal operative environment” or the “psychological environment.” (Brecher, Decisions in Israel’ s Foreign Policy, pp. 6-7).</a:t>
            </a:r>
          </a:p>
          <a:p>
            <a:pPr marL="210378" indent="-210378" defTabSz="268820">
              <a:spcBef>
                <a:spcPts val="1800"/>
              </a:spcBef>
              <a:defRPr sz="2200"/>
            </a:pPr>
            <a:r>
              <a:t>Second, and more importantly, pre-emption of an imminent attack is the outcome of a conjunction between decision-making and material circumstances. </a:t>
            </a:r>
          </a:p>
          <a:p>
            <a:pPr marL="210378" indent="-210378" defTabSz="268820">
              <a:spcBef>
                <a:spcPts val="1800"/>
              </a:spcBef>
              <a:defRPr sz="2200"/>
            </a:pPr>
            <a:r>
              <a:t>It is not possible to identify a pre-emptive strike only on the basis of decision-making, because this would blur the crucial distinction between a pre-emptive war, which is launched in order to neutralize a forthcoming attack, and an unintentional war, which is caused by an incorrect perception on the part of decision-makers that there is such an imminent attack.</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body" idx="1"/>
          </p:nvPr>
        </p:nvSpPr>
        <p:spPr>
          <a:prstGeom prst="rect">
            <a:avLst/>
          </a:prstGeom>
        </p:spPr>
        <p:txBody>
          <a:bodyPr/>
          <a:lstStyle/>
          <a:p>
            <a:pPr marL="212504" indent="-212504" defTabSz="271535">
              <a:spcBef>
                <a:spcPts val="1900"/>
              </a:spcBef>
              <a:defRPr sz="3200"/>
            </a:pPr>
            <a:r>
              <a:t>The difference between these two types of wars is by no means purely terminological: </a:t>
            </a:r>
          </a:p>
          <a:p>
            <a:pPr lvl="1" marL="591981" indent="-212505" defTabSz="271535">
              <a:spcBef>
                <a:spcPts val="1900"/>
              </a:spcBef>
              <a:defRPr sz="3200"/>
            </a:pPr>
            <a:r>
              <a:t>Good quality intelligence may precipitate a pre-emptive war while being a decisive factor in avoiding an unintentional war. </a:t>
            </a:r>
          </a:p>
          <a:p>
            <a:pPr lvl="1" marL="591981" indent="-212505" defTabSz="271535">
              <a:spcBef>
                <a:spcPts val="1900"/>
              </a:spcBef>
              <a:defRPr sz="3200"/>
            </a:pPr>
            <a:r>
              <a:t>Concentration on decision-making is also problematic due to the methodological difficulties mentioned above and because of the incentive on the part of decision-makers to resort to deception by exploiting the defensive connotations of the word “pre-emptive war.”</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8" name="image4.jpeg"/>
          <p:cNvPicPr>
            <a:picLocks noChangeAspect="1"/>
          </p:cNvPicPr>
          <p:nvPr>
            <p:ph type="pic" idx="13"/>
          </p:nvPr>
        </p:nvPicPr>
        <p:blipFill>
          <a:blip r:embed="rId2">
            <a:extLst/>
          </a:blip>
          <a:srcRect l="4188" t="0" r="4188" b="0"/>
          <a:stretch>
            <a:fillRect/>
          </a:stretch>
        </p:blipFill>
        <p:spPr>
          <a:xfrm>
            <a:off x="6718299" y="5092700"/>
            <a:ext cx="5334005" cy="3898900"/>
          </a:xfrm>
          <a:prstGeom prst="rect">
            <a:avLst/>
          </a:prstGeom>
        </p:spPr>
      </p:pic>
      <p:pic>
        <p:nvPicPr>
          <p:cNvPr id="169" name="image5.jpeg"/>
          <p:cNvPicPr>
            <a:picLocks noChangeAspect="1"/>
          </p:cNvPicPr>
          <p:nvPr>
            <p:ph type="pic" idx="14"/>
          </p:nvPr>
        </p:nvPicPr>
        <p:blipFill>
          <a:blip r:embed="rId3">
            <a:extLst/>
          </a:blip>
          <a:srcRect l="4173" t="0" r="4173" b="0"/>
          <a:stretch>
            <a:fillRect/>
          </a:stretch>
        </p:blipFill>
        <p:spPr>
          <a:xfrm>
            <a:off x="6718300" y="762000"/>
            <a:ext cx="5334000" cy="3898900"/>
          </a:xfrm>
          <a:prstGeom prst="rect">
            <a:avLst/>
          </a:prstGeom>
        </p:spPr>
      </p:pic>
      <p:pic>
        <p:nvPicPr>
          <p:cNvPr id="170" name="image6.jpeg"/>
          <p:cNvPicPr>
            <a:picLocks noChangeAspect="1"/>
          </p:cNvPicPr>
          <p:nvPr>
            <p:ph type="pic" idx="15"/>
          </p:nvPr>
        </p:nvPicPr>
        <p:blipFill>
          <a:blip r:embed="rId4">
            <a:extLst/>
          </a:blip>
          <a:srcRect l="7707" t="0" r="7707" b="0"/>
          <a:stretch>
            <a:fillRect/>
          </a:stretch>
        </p:blipFill>
        <p:spPr>
          <a:xfrm>
            <a:off x="952497" y="762884"/>
            <a:ext cx="5334005" cy="8229601"/>
          </a:xfrm>
          <a:prstGeom prst="rect">
            <a:avLst/>
          </a:prstGeom>
        </p:spPr>
      </p:pic>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2" name="image7.jpeg"/>
          <p:cNvPicPr>
            <a:picLocks noChangeAspect="1"/>
          </p:cNvPicPr>
          <p:nvPr>
            <p:ph type="pic" idx="13"/>
          </p:nvPr>
        </p:nvPicPr>
        <p:blipFill>
          <a:blip r:embed="rId2">
            <a:extLst/>
          </a:blip>
          <a:srcRect l="12369" t="0" r="12369" b="0"/>
          <a:stretch>
            <a:fillRect/>
          </a:stretch>
        </p:blipFill>
        <p:spPr>
          <a:xfrm>
            <a:off x="-1" y="0"/>
            <a:ext cx="13004802" cy="9753600"/>
          </a:xfrm>
          <a:prstGeom prst="rect">
            <a:avLst/>
          </a:prstGeom>
        </p:spPr>
      </p:pic>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title"/>
          </p:nvPr>
        </p:nvSpPr>
        <p:spPr>
          <a:prstGeom prst="rect">
            <a:avLst/>
          </a:prstGeom>
        </p:spPr>
        <p:txBody>
          <a:bodyPr/>
          <a:lstStyle/>
          <a:p>
            <a:pPr/>
            <a:r>
              <a:t>Background</a:t>
            </a:r>
          </a:p>
        </p:txBody>
      </p:sp>
      <p:sp>
        <p:nvSpPr>
          <p:cNvPr id="175" name="Shape 175"/>
          <p:cNvSpPr/>
          <p:nvPr>
            <p:ph type="body" idx="1"/>
          </p:nvPr>
        </p:nvSpPr>
        <p:spPr>
          <a:xfrm>
            <a:off x="952500" y="2590800"/>
            <a:ext cx="11099800" cy="6921252"/>
          </a:xfrm>
          <a:prstGeom prst="rect">
            <a:avLst/>
          </a:prstGeom>
        </p:spPr>
        <p:txBody>
          <a:bodyPr/>
          <a:lstStyle/>
          <a:p>
            <a:pPr marL="434340" indent="-434340" defTabSz="554990">
              <a:spcBef>
                <a:spcPts val="3900"/>
              </a:spcBef>
              <a:defRPr sz="3600"/>
            </a:pPr>
            <a:r>
              <a:t>Israel’s failure to detect the war plans in Cairo and Damascus was due to a combination of intelligence breakdown and political misperception. </a:t>
            </a:r>
          </a:p>
          <a:p>
            <a:pPr marL="434340" indent="-434340" defTabSz="554990">
              <a:spcBef>
                <a:spcPts val="3900"/>
              </a:spcBef>
              <a:defRPr sz="3600"/>
            </a:pPr>
            <a:r>
              <a:t>The roots of the Israeli psyche which led to the October 1973 surprise can be traced to a large extent to their victory in the 1967 Six Day War.</a:t>
            </a:r>
          </a:p>
          <a:p>
            <a:pPr marL="434340" indent="-434340" defTabSz="554990">
              <a:spcBef>
                <a:spcPts val="3900"/>
              </a:spcBef>
              <a:defRPr sz="3600"/>
            </a:pPr>
            <a:r>
              <a:t>Rhetoric coming from Arab capitals did not help to alter Israeli’s perception of isolation and rejection in the Middle East.</a:t>
            </a:r>
          </a:p>
          <a:p>
            <a:pPr marL="0" indent="0" defTabSz="434340">
              <a:spcBef>
                <a:spcPts val="0"/>
              </a:spcBef>
              <a:buSzTx/>
              <a:buNone/>
              <a:defRPr sz="1300">
                <a:solidFill>
                  <a:srgbClr val="666666"/>
                </a:solidFill>
                <a:latin typeface="Arial"/>
                <a:ea typeface="Arial"/>
                <a:cs typeface="Arial"/>
                <a:sym typeface="Arial"/>
              </a:defRPr>
            </a:pPr>
            <a:r>
              <a:t>If Israel thought strategically in terms of defending herself from an absolute war aimed at her destruction, President Sadat planed with his Syrian allies a much more limited war in order to shake Israeli complacency and intransigence.</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title"/>
          </p:nvPr>
        </p:nvSpPr>
        <p:spPr>
          <a:prstGeom prst="rect">
            <a:avLst/>
          </a:prstGeom>
        </p:spPr>
        <p:txBody>
          <a:bodyPr/>
          <a:lstStyle/>
          <a:p>
            <a:pPr/>
            <a:r>
              <a:t>Background</a:t>
            </a:r>
          </a:p>
        </p:txBody>
      </p:sp>
      <p:sp>
        <p:nvSpPr>
          <p:cNvPr id="178" name="Shape 178"/>
          <p:cNvSpPr/>
          <p:nvPr>
            <p:ph type="body" idx="1"/>
          </p:nvPr>
        </p:nvSpPr>
        <p:spPr>
          <a:prstGeom prst="rect">
            <a:avLst/>
          </a:prstGeom>
        </p:spPr>
        <p:txBody>
          <a:bodyPr/>
          <a:lstStyle/>
          <a:p>
            <a:pPr marL="402336" indent="-402336" defTabSz="514094">
              <a:spcBef>
                <a:spcPts val="3600"/>
              </a:spcBef>
              <a:defRPr sz="3300"/>
            </a:pPr>
            <a:r>
              <a:t>A feeling of Israeli vulnerability and a dominant ‘Ben-Gurionist’ view of the Arabs created a climate of suspicion and, crucially, of fear in Israel in 1967. </a:t>
            </a:r>
          </a:p>
          <a:p>
            <a:pPr marL="402336" indent="-402336" defTabSz="514094">
              <a:spcBef>
                <a:spcPts val="3600"/>
              </a:spcBef>
              <a:defRPr sz="3300"/>
            </a:pPr>
            <a:r>
              <a:t>Dan Reiter puts forward that this climate of fear was a key element in Israel’s decision to launch a pre-emptive strike: “the essence of preemption […] is that is motivated by fear, not by greed”</a:t>
            </a:r>
          </a:p>
          <a:p>
            <a:pPr lvl="1" marL="804672" indent="-402336" defTabSz="514094">
              <a:spcBef>
                <a:spcPts val="3600"/>
              </a:spcBef>
              <a:defRPr sz="3300"/>
            </a:pPr>
            <a:r>
              <a:t>Dan Reiter, ’Exploding the Powder Keg Myth: Preemptive Wars Almost Never Happen’, </a:t>
            </a:r>
            <a:r>
              <a:rPr i="1"/>
              <a:t>International Security</a:t>
            </a:r>
            <a:r>
              <a:t>, Vol. 20, No. 2 (1995), pp. 5-34.</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title"/>
          </p:nvPr>
        </p:nvSpPr>
        <p:spPr>
          <a:prstGeom prst="rect">
            <a:avLst/>
          </a:prstGeom>
        </p:spPr>
        <p:txBody>
          <a:bodyPr/>
          <a:lstStyle/>
          <a:p>
            <a:pPr/>
            <a:r>
              <a:t>Background</a:t>
            </a:r>
          </a:p>
        </p:txBody>
      </p:sp>
      <p:sp>
        <p:nvSpPr>
          <p:cNvPr id="181" name="Shape 181"/>
          <p:cNvSpPr/>
          <p:nvPr>
            <p:ph type="body" idx="1"/>
          </p:nvPr>
        </p:nvSpPr>
        <p:spPr>
          <a:prstGeom prst="rect">
            <a:avLst/>
          </a:prstGeom>
        </p:spPr>
        <p:txBody>
          <a:bodyPr/>
          <a:lstStyle/>
          <a:p>
            <a:pPr marL="303717" indent="-303717" defTabSz="388084">
              <a:spcBef>
                <a:spcPts val="2700"/>
              </a:spcBef>
              <a:defRPr sz="2457"/>
            </a:pPr>
            <a:r>
              <a:t>By October 1973, Israel’s perception of itself and its neighbors was different. </a:t>
            </a:r>
          </a:p>
          <a:p>
            <a:pPr lvl="1" marL="607435" indent="-303717" defTabSz="388084">
              <a:spcBef>
                <a:spcPts val="2700"/>
              </a:spcBef>
              <a:defRPr sz="2457"/>
            </a:pPr>
            <a:r>
              <a:t>The rapid, decisive military victory of 1967 led to an overwhelming feeling of confidence in Israel’s military capability. </a:t>
            </a:r>
          </a:p>
          <a:p>
            <a:pPr marL="303717" indent="-303717" defTabSz="388084">
              <a:spcBef>
                <a:spcPts val="2700"/>
              </a:spcBef>
              <a:defRPr sz="2457"/>
            </a:pPr>
            <a:r>
              <a:t>Micheal Brecher and Mordechai Raz stress the feeling of invulnerability in Israeli society at the time, </a:t>
            </a:r>
          </a:p>
          <a:p>
            <a:pPr lvl="1" marL="607435" indent="-303717" defTabSz="388084">
              <a:spcBef>
                <a:spcPts val="2700"/>
              </a:spcBef>
              <a:defRPr sz="2457"/>
            </a:pPr>
            <a:r>
              <a:t>the “unshakeable self confidence that, even if by some remote contingency, the Arabs attempted to attack, Israel’s second strike capacity and its post-1967 hinterland would ensure a quick military victory”.</a:t>
            </a:r>
          </a:p>
          <a:p>
            <a:pPr lvl="2" marL="1135821" indent="-303717" defTabSz="388084">
              <a:spcBef>
                <a:spcPts val="2700"/>
              </a:spcBef>
              <a:defRPr sz="2457"/>
            </a:pPr>
            <a:r>
              <a:t>Beecher and Raz, ’Images and Behaviour: Israel’s Yom Kippur Crisis 1973’, </a:t>
            </a:r>
            <a:r>
              <a:rPr i="1"/>
              <a:t>International Journal</a:t>
            </a:r>
            <a:r>
              <a:t>, Vol. 32, No. 3 (Summer 1977), pp. 475-500.</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1" name="image3.jpeg"/>
          <p:cNvPicPr>
            <a:picLocks noChangeAspect="1"/>
          </p:cNvPicPr>
          <p:nvPr>
            <p:ph type="pic" idx="13"/>
          </p:nvPr>
        </p:nvPicPr>
        <p:blipFill>
          <a:blip r:embed="rId2">
            <a:extLst/>
          </a:blip>
          <a:srcRect l="21613" t="0" r="21613" b="0"/>
          <a:stretch>
            <a:fillRect/>
          </a:stretch>
        </p:blipFill>
        <p:spPr>
          <a:xfrm>
            <a:off x="6718299" y="2590800"/>
            <a:ext cx="5334003" cy="6286500"/>
          </a:xfrm>
          <a:prstGeom prst="rect">
            <a:avLst/>
          </a:prstGeom>
        </p:spPr>
      </p:pic>
      <p:sp>
        <p:nvSpPr>
          <p:cNvPr id="132" name="Shape 132"/>
          <p:cNvSpPr/>
          <p:nvPr>
            <p:ph type="title"/>
          </p:nvPr>
        </p:nvSpPr>
        <p:spPr>
          <a:prstGeom prst="rect">
            <a:avLst/>
          </a:prstGeom>
        </p:spPr>
        <p:txBody>
          <a:bodyPr/>
          <a:lstStyle/>
          <a:p>
            <a:pPr/>
            <a:r>
              <a:t>A National Crisis</a:t>
            </a:r>
          </a:p>
        </p:txBody>
      </p:sp>
      <p:sp>
        <p:nvSpPr>
          <p:cNvPr id="133" name="Shape 133"/>
          <p:cNvSpPr/>
          <p:nvPr>
            <p:ph type="body" sz="half" idx="1"/>
          </p:nvPr>
        </p:nvSpPr>
        <p:spPr>
          <a:prstGeom prst="rect">
            <a:avLst/>
          </a:prstGeom>
        </p:spPr>
        <p:txBody>
          <a:bodyPr/>
          <a:lstStyle/>
          <a:p>
            <a:pPr/>
            <a:r>
              <a:t>Victory brought invincibility complex (1967)</a:t>
            </a:r>
          </a:p>
          <a:p>
            <a:pPr/>
            <a:r>
              <a:t>Invincibility complex brought surprise attack (1973)</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ph type="title"/>
          </p:nvPr>
        </p:nvSpPr>
        <p:spPr>
          <a:prstGeom prst="rect">
            <a:avLst/>
          </a:prstGeom>
        </p:spPr>
        <p:txBody>
          <a:bodyPr/>
          <a:lstStyle/>
          <a:p>
            <a:pPr/>
            <a:r>
              <a:t>(Mis)calculation?</a:t>
            </a:r>
          </a:p>
        </p:txBody>
      </p:sp>
      <p:sp>
        <p:nvSpPr>
          <p:cNvPr id="184" name="Shape 184"/>
          <p:cNvSpPr/>
          <p:nvPr>
            <p:ph type="body" idx="1"/>
          </p:nvPr>
        </p:nvSpPr>
        <p:spPr>
          <a:prstGeom prst="rect">
            <a:avLst/>
          </a:prstGeom>
        </p:spPr>
        <p:txBody>
          <a:bodyPr/>
          <a:lstStyle/>
          <a:p>
            <a:pPr marL="310895" indent="-310895" defTabSz="397256">
              <a:spcBef>
                <a:spcPts val="2800"/>
              </a:spcBef>
              <a:defRPr sz="2500"/>
            </a:pPr>
            <a:r>
              <a:t>The fact that Israel no longer felt its survival threatened due to its vulnerable borders allowed Israeli policy makers to redefine defense priorities. </a:t>
            </a:r>
          </a:p>
          <a:p>
            <a:pPr marL="310895" indent="-310895" defTabSz="397256">
              <a:spcBef>
                <a:spcPts val="2800"/>
              </a:spcBef>
              <a:defRPr sz="2500"/>
            </a:pPr>
            <a:r>
              <a:t>Deciding whether to accept General El-Azar’s proposition to strike pre-emptively, PM Meir outlined her prioritys – First, Israel’s survival. </a:t>
            </a:r>
          </a:p>
          <a:p>
            <a:pPr lvl="1" marL="621791" indent="-310895" defTabSz="397256">
              <a:spcBef>
                <a:spcPts val="2800"/>
              </a:spcBef>
              <a:defRPr sz="2500"/>
            </a:pPr>
            <a:r>
              <a:t>It was decided that Israel could easily absorb an attack without hampering its security in the long run. </a:t>
            </a:r>
          </a:p>
          <a:p>
            <a:pPr lvl="1" marL="621791" indent="-310895" defTabSz="397256">
              <a:spcBef>
                <a:spcPts val="2800"/>
              </a:spcBef>
              <a:defRPr sz="2500"/>
            </a:pPr>
            <a:r>
              <a:t>A predominant idea that any land lost to the Arabs would be quickly regained. </a:t>
            </a:r>
          </a:p>
          <a:p>
            <a:pPr marL="310895" indent="-310895" defTabSz="397256">
              <a:spcBef>
                <a:spcPts val="2800"/>
              </a:spcBef>
              <a:defRPr sz="2500"/>
            </a:pPr>
            <a:r>
              <a:t>Second PM Meir turned to second and third priorities – world public opinion, and the compelling need not to alienate the US – which ultimately led her to opt against a pre-emptive attack.</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title"/>
          </p:nvPr>
        </p:nvSpPr>
        <p:spPr>
          <a:prstGeom prst="rect">
            <a:avLst/>
          </a:prstGeom>
        </p:spPr>
        <p:txBody>
          <a:bodyPr/>
          <a:lstStyle/>
          <a:p>
            <a:pPr/>
            <a:r>
              <a:t>No pre-emption</a:t>
            </a:r>
          </a:p>
        </p:txBody>
      </p:sp>
      <p:sp>
        <p:nvSpPr>
          <p:cNvPr id="187" name="Shape 187"/>
          <p:cNvSpPr/>
          <p:nvPr>
            <p:ph type="body" idx="1"/>
          </p:nvPr>
        </p:nvSpPr>
        <p:spPr>
          <a:prstGeom prst="rect">
            <a:avLst/>
          </a:prstGeom>
        </p:spPr>
        <p:txBody>
          <a:bodyPr/>
          <a:lstStyle/>
          <a:p>
            <a:pPr marL="438911" indent="-438911" defTabSz="560830">
              <a:spcBef>
                <a:spcPts val="4000"/>
              </a:spcBef>
              <a:defRPr sz="3600"/>
            </a:pPr>
            <a:r>
              <a:t>The re-definition of Israeli borders and prevailing sense of Israeli strength changed the strategic reality of Israel.</a:t>
            </a:r>
          </a:p>
          <a:p>
            <a:pPr marL="438911" indent="-438911" defTabSz="560830">
              <a:spcBef>
                <a:spcPts val="4000"/>
              </a:spcBef>
              <a:defRPr sz="3600"/>
            </a:pPr>
            <a:r>
              <a:t>With its survival no longer at stake, Israeli leaders considered the longer-term, political impacts of a pre-emptive strike. </a:t>
            </a:r>
          </a:p>
          <a:p>
            <a:pPr marL="438911" indent="-438911" defTabSz="560830">
              <a:spcBef>
                <a:spcPts val="4000"/>
              </a:spcBef>
              <a:defRPr sz="3600"/>
            </a:pPr>
            <a:r>
              <a:t>Sacrifice a short-term, fleeting military advantage in favor of a long-term strategy aimed at protecting Israel’s international reputation and alliances.</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title"/>
          </p:nvPr>
        </p:nvSpPr>
        <p:spPr>
          <a:prstGeom prst="rect">
            <a:avLst/>
          </a:prstGeom>
        </p:spPr>
        <p:txBody>
          <a:bodyPr/>
          <a:lstStyle/>
          <a:p>
            <a:pPr/>
            <a:r>
              <a:t>The War</a:t>
            </a:r>
          </a:p>
        </p:txBody>
      </p:sp>
      <p:sp>
        <p:nvSpPr>
          <p:cNvPr id="190" name="Shape 190"/>
          <p:cNvSpPr/>
          <p:nvPr>
            <p:ph type="body" idx="1"/>
          </p:nvPr>
        </p:nvSpPr>
        <p:spPr>
          <a:prstGeom prst="rect">
            <a:avLst/>
          </a:prstGeom>
        </p:spPr>
        <p:txBody>
          <a:bodyPr/>
          <a:lstStyle/>
          <a:p>
            <a:pPr marL="347472" indent="-347472" defTabSz="443991">
              <a:spcBef>
                <a:spcPts val="3100"/>
              </a:spcBef>
              <a:defRPr sz="2800"/>
            </a:pPr>
            <a:r>
              <a:t>Massive and successful Egyptian crossing the Suez Canal. After crossing the 1967 cease-fire lines, Egyptian forces advanced into the Sinai Peninsula . </a:t>
            </a:r>
          </a:p>
          <a:p>
            <a:pPr lvl="1" marL="694944" indent="-347472" defTabSz="443991">
              <a:spcBef>
                <a:spcPts val="3100"/>
              </a:spcBef>
              <a:defRPr sz="2800"/>
            </a:pPr>
            <a:r>
              <a:t>After three days, Israel had mobilized most of its forces and managed to halt the Egyptian offensive, settling into a stalemate. </a:t>
            </a:r>
          </a:p>
          <a:p>
            <a:pPr marL="347472" indent="-347472" defTabSz="443991">
              <a:spcBef>
                <a:spcPts val="3100"/>
              </a:spcBef>
              <a:defRPr sz="2800"/>
            </a:pPr>
            <a:r>
              <a:t>The Syrians coordinated their attack on the Golan Heights to coincide with the Egyptian offensive and initially made threatening gains into Israeli-held territory. </a:t>
            </a:r>
          </a:p>
          <a:p>
            <a:pPr lvl="1" marL="694944" indent="-347472" defTabSz="443991">
              <a:spcBef>
                <a:spcPts val="3100"/>
              </a:spcBef>
              <a:defRPr sz="2800"/>
            </a:pPr>
            <a:r>
              <a:t>Within three days, Israeli forces had managed to push the Syrians back to the pre-war ceasefire lines.</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title"/>
          </p:nvPr>
        </p:nvSpPr>
        <p:spPr>
          <a:prstGeom prst="rect">
            <a:avLst/>
          </a:prstGeom>
        </p:spPr>
        <p:txBody>
          <a:bodyPr/>
          <a:lstStyle/>
          <a:p>
            <a:pPr/>
            <a:r>
              <a:t>Outcome</a:t>
            </a:r>
          </a:p>
        </p:txBody>
      </p:sp>
      <p:sp>
        <p:nvSpPr>
          <p:cNvPr id="193" name="Shape 193"/>
          <p:cNvSpPr/>
          <p:nvPr>
            <p:ph type="body" idx="1"/>
          </p:nvPr>
        </p:nvSpPr>
        <p:spPr>
          <a:xfrm>
            <a:off x="952500" y="2590800"/>
            <a:ext cx="11099800" cy="6940451"/>
          </a:xfrm>
          <a:prstGeom prst="rect">
            <a:avLst/>
          </a:prstGeom>
        </p:spPr>
        <p:txBody>
          <a:bodyPr/>
          <a:lstStyle/>
          <a:p>
            <a:pPr marL="320037" indent="-320037" defTabSz="408940">
              <a:spcBef>
                <a:spcPts val="2900"/>
              </a:spcBef>
              <a:defRPr sz="2600"/>
            </a:pPr>
            <a:r>
              <a:t>No war left the Israeli society more traumatized and in search of leadership and guidance than the October War</a:t>
            </a:r>
          </a:p>
          <a:p>
            <a:pPr lvl="1" marL="640079" indent="-320037" defTabSz="408940">
              <a:spcBef>
                <a:spcPts val="2900"/>
              </a:spcBef>
              <a:defRPr sz="2600"/>
            </a:pPr>
            <a:r>
              <a:t>resignation of Golda Meir = Yitzhak Rabin</a:t>
            </a:r>
          </a:p>
          <a:p>
            <a:pPr marL="320037" indent="-320037" defTabSz="408940">
              <a:spcBef>
                <a:spcPts val="2900"/>
              </a:spcBef>
              <a:defRPr sz="2600"/>
            </a:pPr>
            <a:r>
              <a:t>Israel was caught by complete surprise, the lead up to this became known is as the “fiasco”.</a:t>
            </a:r>
          </a:p>
          <a:p>
            <a:pPr marL="320037" indent="-320037" defTabSz="408940">
              <a:spcBef>
                <a:spcPts val="2900"/>
              </a:spcBef>
              <a:defRPr sz="2600"/>
            </a:pPr>
            <a:r>
              <a:t>The war shattered the perceptions of the Israeli decision making elite regarding their neighbors’ intentions and capabilities, and led to question of how to best guarantee the long term security of the country. </a:t>
            </a:r>
          </a:p>
          <a:p>
            <a:pPr marL="320037" indent="-320037" defTabSz="408940">
              <a:spcBef>
                <a:spcPts val="2900"/>
              </a:spcBef>
              <a:defRPr sz="2600"/>
            </a:pPr>
            <a:r>
              <a:t>Israeli society lost its confidence in her leadership, and this loss would eventually end the dominance of the Labor party in Israeli politics.</a:t>
            </a:r>
          </a:p>
          <a:p>
            <a:pPr lvl="1" marL="640079" indent="-320037" defTabSz="408940">
              <a:spcBef>
                <a:spcPts val="2900"/>
              </a:spcBef>
              <a:defRPr sz="2600"/>
            </a:pPr>
            <a:r>
              <a:t>Likud electoral victory 1977</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ph type="title"/>
          </p:nvPr>
        </p:nvSpPr>
        <p:spPr>
          <a:prstGeom prst="rect">
            <a:avLst/>
          </a:prstGeom>
        </p:spPr>
        <p:txBody>
          <a:bodyPr/>
          <a:lstStyle/>
          <a:p>
            <a:pPr/>
            <a:r>
              <a:t>The U.S. Response</a:t>
            </a:r>
          </a:p>
        </p:txBody>
      </p:sp>
      <p:sp>
        <p:nvSpPr>
          <p:cNvPr id="196" name="Shape 196"/>
          <p:cNvSpPr/>
          <p:nvPr>
            <p:ph type="body" idx="1"/>
          </p:nvPr>
        </p:nvSpPr>
        <p:spPr>
          <a:prstGeom prst="rect">
            <a:avLst/>
          </a:prstGeom>
        </p:spPr>
        <p:txBody>
          <a:bodyPr/>
          <a:lstStyle/>
          <a:p>
            <a:pPr marL="352042" indent="-352042" defTabSz="449833">
              <a:spcBef>
                <a:spcPts val="3200"/>
              </a:spcBef>
              <a:defRPr sz="2900"/>
            </a:pPr>
            <a:r>
              <a:t>In 1967, U.S. sent missiles and 6th Fleet. </a:t>
            </a:r>
          </a:p>
          <a:p>
            <a:pPr lvl="1" marL="704087" indent="-352042" defTabSz="449833">
              <a:spcBef>
                <a:spcPts val="3200"/>
              </a:spcBef>
              <a:defRPr sz="2900"/>
            </a:pPr>
            <a:r>
              <a:t>despite </a:t>
            </a:r>
            <a:r>
              <a:rPr i="1"/>
              <a:t>USS Liberty</a:t>
            </a:r>
            <a:r>
              <a:t> incident. </a:t>
            </a:r>
          </a:p>
          <a:p>
            <a:pPr lvl="1" marL="704087" indent="-352042" defTabSz="449833">
              <a:spcBef>
                <a:spcPts val="3200"/>
              </a:spcBef>
              <a:defRPr sz="2900"/>
            </a:pPr>
            <a:r>
              <a:t>USSR threatened war. </a:t>
            </a:r>
          </a:p>
          <a:p>
            <a:pPr marL="352042" indent="-352042" defTabSz="449833">
              <a:spcBef>
                <a:spcPts val="3200"/>
              </a:spcBef>
              <a:defRPr sz="2900"/>
            </a:pPr>
            <a:r>
              <a:t>In 1973, major airlift over 32 days (Operation Nickel Grass) deliver weapons and supplies, over 22,325 tons. The U.S. support helped Israel survive the coordinated and surprise attack by Egypt and Syria.</a:t>
            </a:r>
          </a:p>
          <a:p>
            <a:pPr lvl="1" marL="704087" indent="-352042" defTabSz="449833">
              <a:spcBef>
                <a:spcPts val="3200"/>
              </a:spcBef>
              <a:defRPr sz="2900"/>
            </a:pPr>
            <a:r>
              <a:t>Cold War considerations</a:t>
            </a:r>
          </a:p>
          <a:p>
            <a:pPr marL="352042" indent="-352042" defTabSz="449833">
              <a:spcBef>
                <a:spcPts val="3200"/>
              </a:spcBef>
              <a:defRPr sz="2900"/>
            </a:pPr>
            <a:r>
              <a:t>Staunch ally.</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8" name="image8.jpeg"/>
          <p:cNvPicPr>
            <a:picLocks noChangeAspect="1"/>
          </p:cNvPicPr>
          <p:nvPr>
            <p:ph type="pic" idx="13"/>
          </p:nvPr>
        </p:nvPicPr>
        <p:blipFill>
          <a:blip r:embed="rId2">
            <a:extLst/>
          </a:blip>
          <a:srcRect l="11529" t="0" r="11529" b="0"/>
          <a:stretch>
            <a:fillRect/>
          </a:stretch>
        </p:blipFill>
        <p:spPr>
          <a:xfrm>
            <a:off x="6718299" y="5092700"/>
            <a:ext cx="5334003" cy="3898900"/>
          </a:xfrm>
          <a:prstGeom prst="rect">
            <a:avLst/>
          </a:prstGeom>
        </p:spPr>
      </p:pic>
      <p:pic>
        <p:nvPicPr>
          <p:cNvPr id="199" name="image9.jpeg"/>
          <p:cNvPicPr>
            <a:picLocks noChangeAspect="1"/>
          </p:cNvPicPr>
          <p:nvPr>
            <p:ph type="pic" idx="14"/>
          </p:nvPr>
        </p:nvPicPr>
        <p:blipFill>
          <a:blip r:embed="rId3">
            <a:extLst/>
          </a:blip>
          <a:srcRect l="0" t="2287" r="0" b="2287"/>
          <a:stretch>
            <a:fillRect/>
          </a:stretch>
        </p:blipFill>
        <p:spPr>
          <a:xfrm>
            <a:off x="6718300" y="761998"/>
            <a:ext cx="5334000" cy="3898903"/>
          </a:xfrm>
          <a:prstGeom prst="rect">
            <a:avLst/>
          </a:prstGeom>
        </p:spPr>
      </p:pic>
      <p:pic>
        <p:nvPicPr>
          <p:cNvPr id="200" name="image10.jpeg"/>
          <p:cNvPicPr>
            <a:picLocks noChangeAspect="1"/>
          </p:cNvPicPr>
          <p:nvPr>
            <p:ph type="pic" idx="15"/>
          </p:nvPr>
        </p:nvPicPr>
        <p:blipFill>
          <a:blip r:embed="rId4">
            <a:extLst/>
          </a:blip>
          <a:srcRect l="28395" t="0" r="28395" b="0"/>
          <a:stretch>
            <a:fillRect/>
          </a:stretch>
        </p:blipFill>
        <p:spPr>
          <a:xfrm>
            <a:off x="952499" y="762884"/>
            <a:ext cx="5334002" cy="8229601"/>
          </a:xfrm>
          <a:prstGeom prst="rect">
            <a:avLst/>
          </a:prstGeom>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prstGeom prst="rect">
            <a:avLst/>
          </a:prstGeom>
        </p:spPr>
        <p:txBody>
          <a:bodyPr/>
          <a:lstStyle/>
          <a:p>
            <a:pPr/>
            <a:r>
              <a:t>Background</a:t>
            </a:r>
          </a:p>
        </p:txBody>
      </p:sp>
      <p:sp>
        <p:nvSpPr>
          <p:cNvPr id="136" name="Shape 136"/>
          <p:cNvSpPr/>
          <p:nvPr>
            <p:ph type="body" idx="1"/>
          </p:nvPr>
        </p:nvSpPr>
        <p:spPr>
          <a:prstGeom prst="rect">
            <a:avLst/>
          </a:prstGeom>
        </p:spPr>
        <p:txBody>
          <a:bodyPr/>
          <a:lstStyle/>
          <a:p>
            <a:pPr/>
            <a:r>
              <a:t>Israeli national security policy has been predicated on a broad national consensus, which holds that Israel faces a realistic threat of genocide, or at a minimum, of politicide.</a:t>
            </a:r>
          </a:p>
          <a:p>
            <a:pPr/>
            <a:r>
              <a:t>Israel faces numerous and complex national security “environments” — diplomatic, political, economic, technological, and military.</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body" idx="1"/>
          </p:nvPr>
        </p:nvSpPr>
        <p:spPr>
          <a:prstGeom prst="rect">
            <a:avLst/>
          </a:prstGeom>
        </p:spPr>
        <p:txBody>
          <a:bodyPr/>
          <a:lstStyle/>
          <a:p>
            <a:pPr/>
            <a:r>
              <a:t>Experience has demonstrated that national security decisions contain the potential for transforming the nation’s </a:t>
            </a:r>
          </a:p>
          <a:p>
            <a:pPr lvl="1"/>
            <a:r>
              <a:t>future course and </a:t>
            </a:r>
          </a:p>
          <a:p>
            <a:pPr lvl="1"/>
            <a:r>
              <a:t>fundamental character, </a:t>
            </a:r>
          </a:p>
          <a:p>
            <a:pPr lvl="2"/>
            <a:r>
              <a:t>This was the case following the 1967 Six Day War and 1973 Yom Kipper War</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prstGeom prst="rect">
            <a:avLst/>
          </a:prstGeom>
        </p:spPr>
        <p:txBody>
          <a:bodyPr/>
          <a:lstStyle/>
          <a:p>
            <a:pPr/>
            <a:r>
              <a:t>Background</a:t>
            </a:r>
          </a:p>
        </p:txBody>
      </p:sp>
      <p:sp>
        <p:nvSpPr>
          <p:cNvPr id="141" name="Shape 141"/>
          <p:cNvSpPr/>
          <p:nvPr>
            <p:ph type="body" idx="1"/>
          </p:nvPr>
        </p:nvSpPr>
        <p:spPr>
          <a:prstGeom prst="rect">
            <a:avLst/>
          </a:prstGeom>
        </p:spPr>
        <p:txBody>
          <a:bodyPr/>
          <a:lstStyle/>
          <a:p>
            <a:pPr/>
            <a:r>
              <a:t>On June 5, 1967, after three weeks of tension, the Israeli Air Force attacked air bases in Egypt, Syria, and Jordan, and destroyed approximately 80% of the warplanes of these states on the ground. </a:t>
            </a:r>
          </a:p>
          <a:p>
            <a:pPr/>
            <a:r>
              <a:t>During the military operations Israeli troops swiftly occupied the Sinai peninsula, the Gaza Strip, the West Bank of Jordan, and the Golan Heights.</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p:nvPr>
        </p:nvSpPr>
        <p:spPr>
          <a:prstGeom prst="rect">
            <a:avLst/>
          </a:prstGeom>
        </p:spPr>
        <p:txBody>
          <a:bodyPr/>
          <a:lstStyle/>
          <a:p>
            <a:pPr/>
            <a:r>
              <a:t>Justification</a:t>
            </a:r>
          </a:p>
        </p:txBody>
      </p:sp>
      <p:sp>
        <p:nvSpPr>
          <p:cNvPr id="144" name="Shape 144"/>
          <p:cNvSpPr/>
          <p:nvPr>
            <p:ph type="body" idx="1"/>
          </p:nvPr>
        </p:nvSpPr>
        <p:spPr>
          <a:prstGeom prst="rect">
            <a:avLst/>
          </a:prstGeom>
        </p:spPr>
        <p:txBody>
          <a:bodyPr/>
          <a:lstStyle/>
          <a:p>
            <a:pPr marL="360501" indent="-360501" defTabSz="460641">
              <a:spcBef>
                <a:spcPts val="3200"/>
              </a:spcBef>
              <a:defRPr sz="2900"/>
            </a:pPr>
            <a:r>
              <a:t>The official Israeli government decision was drafted by Defense Minister Moshe Dayan and gave the outlines of pre-emption: </a:t>
            </a:r>
          </a:p>
          <a:p>
            <a:pPr lvl="1" marL="721002" indent="-360501" defTabSz="460641">
              <a:spcBef>
                <a:spcPts val="3200"/>
              </a:spcBef>
              <a:defRPr sz="2900"/>
            </a:pPr>
            <a:r>
              <a:t>“After hearing reports on the military and diplomatic situation from the prime minister, the defense minister, the chief of staff and the head of IDF, the government has determined that the armies of Egypt, Syria, and Jordan are deployed for a multi-front attack that threatens Israel’s existence. It is therefore decided to launch a military strike aimed at liberating Israel from encirclement and preventing assault by the United Arab Command.” </a:t>
            </a:r>
          </a:p>
          <a:p>
            <a:pPr lvl="1" marL="721002" indent="-360501" defTabSz="460641">
              <a:spcBef>
                <a:spcPts val="3200"/>
              </a:spcBef>
              <a:defRPr sz="2900"/>
            </a:pPr>
            <a:r>
              <a:t> (Oren, Six Days of War, p. 158)</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p:nvPr>
        </p:nvSpPr>
        <p:spPr>
          <a:prstGeom prst="rect">
            <a:avLst/>
          </a:prstGeom>
        </p:spPr>
        <p:txBody>
          <a:bodyPr/>
          <a:lstStyle/>
          <a:p>
            <a:pPr/>
            <a:r>
              <a:t>Background</a:t>
            </a:r>
          </a:p>
        </p:txBody>
      </p:sp>
      <p:sp>
        <p:nvSpPr>
          <p:cNvPr id="147" name="Shape 147"/>
          <p:cNvSpPr/>
          <p:nvPr>
            <p:ph type="body" idx="1"/>
          </p:nvPr>
        </p:nvSpPr>
        <p:spPr>
          <a:prstGeom prst="rect">
            <a:avLst/>
          </a:prstGeom>
        </p:spPr>
        <p:txBody>
          <a:bodyPr/>
          <a:lstStyle/>
          <a:p>
            <a:pPr marL="310895" indent="-310895" defTabSz="397256">
              <a:spcBef>
                <a:spcPts val="2800"/>
              </a:spcBef>
              <a:defRPr sz="2500"/>
            </a:pPr>
            <a:r>
              <a:t>“locus classicus of the right of self-defense”</a:t>
            </a:r>
          </a:p>
          <a:p>
            <a:pPr marL="310895" indent="-310895" defTabSz="397256">
              <a:spcBef>
                <a:spcPts val="2800"/>
              </a:spcBef>
              <a:defRPr sz="2500"/>
            </a:pPr>
            <a:r>
              <a:t>Factors point to support the view that the June 1967 War was a pre-emptive war. </a:t>
            </a:r>
          </a:p>
          <a:p>
            <a:pPr marL="310895" indent="-310895" defTabSz="397256">
              <a:spcBef>
                <a:spcPts val="2800"/>
              </a:spcBef>
              <a:defRPr sz="2500"/>
            </a:pPr>
            <a:r>
              <a:t>Deployment of some 80,000 Egyptian troops on the Sinai peninsula, agitation of the Arab opinion with calls for the destruction of Israel, the ensuing fear and alarm among the Israeli public, and</a:t>
            </a:r>
          </a:p>
          <a:p>
            <a:pPr marL="310895" indent="-310895" defTabSz="397256">
              <a:spcBef>
                <a:spcPts val="2800"/>
              </a:spcBef>
              <a:defRPr sz="2500"/>
            </a:pPr>
            <a:r>
              <a:t>Also most importantly, conclusion of a defense treaty that comprised all of Israel’s neighbors with the exception of Lebanon just before the war, </a:t>
            </a:r>
          </a:p>
          <a:p>
            <a:pPr marL="310895" indent="-310895" defTabSz="397256">
              <a:spcBef>
                <a:spcPts val="2800"/>
              </a:spcBef>
              <a:defRPr sz="2500"/>
            </a:pPr>
            <a:r>
              <a:t>All this easily gave the impression of an imminent attack by the Arab states and thus open up the way for the interpretation of the Israeli first strike as a pre-emption of that attack.</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title"/>
          </p:nvPr>
        </p:nvSpPr>
        <p:spPr>
          <a:prstGeom prst="rect">
            <a:avLst/>
          </a:prstGeom>
        </p:spPr>
        <p:txBody>
          <a:bodyPr/>
          <a:lstStyle/>
          <a:p>
            <a:pPr/>
            <a:r>
              <a:t>Decision-type</a:t>
            </a:r>
          </a:p>
        </p:txBody>
      </p:sp>
      <p:sp>
        <p:nvSpPr>
          <p:cNvPr id="150" name="Shape 150"/>
          <p:cNvSpPr/>
          <p:nvPr>
            <p:ph type="body" idx="1"/>
          </p:nvPr>
        </p:nvSpPr>
        <p:spPr>
          <a:prstGeom prst="rect">
            <a:avLst/>
          </a:prstGeom>
        </p:spPr>
        <p:txBody>
          <a:bodyPr/>
          <a:lstStyle/>
          <a:p>
            <a:pPr marL="315468" indent="-315468" defTabSz="403097">
              <a:spcBef>
                <a:spcPts val="2800"/>
              </a:spcBef>
              <a:defRPr sz="2600" u="sng"/>
            </a:pPr>
            <a:r>
              <a:t>Bureaucratic</a:t>
            </a:r>
          </a:p>
          <a:p>
            <a:pPr lvl="1" marL="630936" indent="-315468" defTabSz="403097">
              <a:spcBef>
                <a:spcPts val="2800"/>
              </a:spcBef>
              <a:defRPr sz="2600"/>
            </a:pPr>
            <a:r>
              <a:t>Bureaucratic politics is often offered as a counterpoint to realist or rationalist conceptions of policy decision making. </a:t>
            </a:r>
          </a:p>
          <a:p>
            <a:pPr lvl="1" marL="630936" indent="-315468" defTabSz="403097">
              <a:spcBef>
                <a:spcPts val="2800"/>
              </a:spcBef>
              <a:defRPr sz="2600"/>
            </a:pPr>
            <a:r>
              <a:t>Also, policies are guided by, even resulting from, previously established bureaucratic procedures. This leaves little room for autonomous action by high-level decision makers. (pre-emption?)</a:t>
            </a:r>
          </a:p>
          <a:p>
            <a:pPr lvl="1" marL="630936" indent="-315468" defTabSz="403097">
              <a:spcBef>
                <a:spcPts val="2800"/>
              </a:spcBef>
              <a:defRPr sz="2600"/>
            </a:pPr>
            <a:r>
              <a:t>In comparison the bureaucratic politics model represents a significant and distinctive strain of organization- and state-level theory in international relations.</a:t>
            </a:r>
          </a:p>
          <a:p>
            <a:pPr lvl="2" marL="946402" indent="-315468" defTabSz="403097">
              <a:spcBef>
                <a:spcPts val="2800"/>
              </a:spcBef>
              <a:defRPr sz="2600"/>
            </a:pPr>
            <a:r>
              <a:t>Graham T. Allison’s 1969 article in </a:t>
            </a:r>
            <a:r>
              <a:rPr i="1"/>
              <a:t>The American Political Science Review</a:t>
            </a:r>
            <a:r>
              <a:t>, “Conceptual Models and the Cuban Missile Crisis,”</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p:nvPr>
        </p:nvSpPr>
        <p:spPr>
          <a:prstGeom prst="rect">
            <a:avLst/>
          </a:prstGeom>
        </p:spPr>
        <p:txBody>
          <a:bodyPr/>
          <a:lstStyle/>
          <a:p>
            <a:pPr/>
            <a:r>
              <a:t>Decision-type</a:t>
            </a:r>
          </a:p>
        </p:txBody>
      </p:sp>
      <p:sp>
        <p:nvSpPr>
          <p:cNvPr id="153" name="Shape 153"/>
          <p:cNvSpPr/>
          <p:nvPr>
            <p:ph type="body" idx="1"/>
          </p:nvPr>
        </p:nvSpPr>
        <p:spPr>
          <a:prstGeom prst="rect">
            <a:avLst/>
          </a:prstGeom>
        </p:spPr>
        <p:txBody>
          <a:bodyPr/>
          <a:lstStyle/>
          <a:p>
            <a:pPr marL="315468" indent="-315468" defTabSz="403097">
              <a:spcBef>
                <a:spcPts val="2800"/>
              </a:spcBef>
              <a:defRPr sz="2600"/>
            </a:pPr>
            <a:r>
              <a:t>Poliheuristic</a:t>
            </a:r>
          </a:p>
          <a:p>
            <a:pPr marL="315468" indent="-315468" defTabSz="403097">
              <a:spcBef>
                <a:spcPts val="2800"/>
              </a:spcBef>
              <a:defRPr sz="2600"/>
            </a:pPr>
            <a:r>
              <a:t>PH postulates a two-stage decision process. </a:t>
            </a:r>
          </a:p>
          <a:p>
            <a:pPr marL="315468" indent="-315468" defTabSz="403097">
              <a:spcBef>
                <a:spcPts val="2800"/>
              </a:spcBef>
              <a:defRPr sz="2600"/>
            </a:pPr>
            <a:r>
              <a:t>First, a set of possible options is reduced by applying a "noncompensatory principle" to eliminate any alternative with an unacceptable return on a critical, typically political, decision dimension. </a:t>
            </a:r>
          </a:p>
          <a:p>
            <a:pPr marL="315468" indent="-315468" defTabSz="403097">
              <a:spcBef>
                <a:spcPts val="2800"/>
              </a:spcBef>
              <a:defRPr sz="2600"/>
            </a:pPr>
            <a:r>
              <a:t>Once the choice set has been reduced to alternatives that are acceptable to the decision maker, the process moves to a second stage, where the decision maker uses more analytic processing in an attempt to minimize risks and maximize benefits.</a:t>
            </a:r>
          </a:p>
          <a:p>
            <a:pPr lvl="1" marL="630936" indent="-315468" defTabSz="403097">
              <a:spcBef>
                <a:spcPts val="2800"/>
              </a:spcBef>
              <a:defRPr sz="2600"/>
            </a:pPr>
            <a:r>
              <a:t>Alex Mintz 1999 article in The Journal of Conflict Resolution, </a:t>
            </a:r>
            <a:r>
              <a:rPr i="1"/>
              <a:t>How Do Leaders Make Decisions?: A Poliheuristic Perspective.</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A7A7A7"/>
      </a:dk2>
      <a:lt2>
        <a:srgbClr val="535353"/>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Neue"/>
        <a:ea typeface="Helvetica Neue"/>
        <a:cs typeface="Helvetica Neue"/>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A7A7A7"/>
      </a:dk2>
      <a:lt2>
        <a:srgbClr val="535353"/>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Neue"/>
        <a:ea typeface="Helvetica Neue"/>
        <a:cs typeface="Helvetica Neue"/>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