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0000"/>
        </a:solidFill>
        <a:effectLst/>
        <a:uFillTx/>
        <a:latin typeface="Helvetica Light"/>
        <a:ea typeface="Helvetica Light"/>
        <a:cs typeface="Helvetica Light"/>
        <a:sym typeface="Helvetica Light"/>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0000"/>
        </a:solidFill>
        <a:effectLst/>
        <a:uFillTx/>
        <a:latin typeface="Helvetica Light"/>
        <a:ea typeface="Helvetica Light"/>
        <a:cs typeface="Helvetica Light"/>
        <a:sym typeface="Helvetica Light"/>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0000"/>
        </a:solidFill>
        <a:effectLst/>
        <a:uFillTx/>
        <a:latin typeface="Helvetica Light"/>
        <a:ea typeface="Helvetica Light"/>
        <a:cs typeface="Helvetica Light"/>
        <a:sym typeface="Helvetica Light"/>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0000"/>
        </a:solidFill>
        <a:effectLst/>
        <a:uFillTx/>
        <a:latin typeface="Helvetica Light"/>
        <a:ea typeface="Helvetica Light"/>
        <a:cs typeface="Helvetica Light"/>
        <a:sym typeface="Helvetica Light"/>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0000"/>
        </a:solidFill>
        <a:effectLst/>
        <a:uFillTx/>
        <a:latin typeface="Helvetica Light"/>
        <a:ea typeface="Helvetica Light"/>
        <a:cs typeface="Helvetica Light"/>
        <a:sym typeface="Helvetica Light"/>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0000"/>
        </a:solidFill>
        <a:effectLst/>
        <a:uFillTx/>
        <a:latin typeface="Helvetica Light"/>
        <a:ea typeface="Helvetica Light"/>
        <a:cs typeface="Helvetica Light"/>
        <a:sym typeface="Helvetica Light"/>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0000"/>
        </a:solidFill>
        <a:effectLst/>
        <a:uFillTx/>
        <a:latin typeface="Helvetica Light"/>
        <a:ea typeface="Helvetica Light"/>
        <a:cs typeface="Helvetica Light"/>
        <a:sym typeface="Helvetica Light"/>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0000"/>
        </a:solidFill>
        <a:effectLst/>
        <a:uFillTx/>
        <a:latin typeface="Helvetica Light"/>
        <a:ea typeface="Helvetica Light"/>
        <a:cs typeface="Helvetica Light"/>
        <a:sym typeface="Helvetica Light"/>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0000"/>
        </a:solidFill>
        <a:effectLst/>
        <a:uFillTx/>
        <a:latin typeface="Helvetica Light"/>
        <a:ea typeface="Helvetica Light"/>
        <a:cs typeface="Helvetica Light"/>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Light"/>
          <a:ea typeface="Helvetica Light"/>
          <a:cs typeface="Helvetica Light"/>
        </a:font>
        <a:srgbClr val="FF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9"/>
          </a:solidFill>
        </a:fill>
      </a:tcStyle>
    </a:wholeTbl>
    <a:band2H>
      <a:tcTxStyle b="def" i="def"/>
      <a:tcStyle>
        <a:tcBdr/>
        <a:fill>
          <a:solidFill>
            <a:srgbClr val="E6EA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FF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ADB"/>
          </a:solidFill>
        </a:fill>
      </a:tcStyle>
    </a:wholeTbl>
    <a:band2H>
      <a:tcTxStyle b="def" i="def"/>
      <a:tcStyle>
        <a:tcBdr/>
        <a:fill>
          <a:solidFill>
            <a:srgbClr val="E6EDEE"/>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Light"/>
          <a:ea typeface="Helvetica Light"/>
          <a:cs typeface="Helvetica Light"/>
        </a:font>
        <a:srgbClr val="FF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D7CB"/>
          </a:solidFill>
        </a:fill>
      </a:tcStyle>
    </a:wholeTbl>
    <a:band2H>
      <a:tcTxStyle b="def" i="def"/>
      <a:tcStyle>
        <a:tcBdr/>
        <a:fill>
          <a:solidFill>
            <a:srgbClr val="F3EC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Light"/>
          <a:ea typeface="Helvetica Light"/>
          <a:cs typeface="Helvetica Light"/>
        </a:font>
        <a:srgbClr val="FF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FF0000"/>
        </a:fontRef>
        <a:srgbClr val="FF0000"/>
      </a:tcTxStyle>
      <a:tcStyle>
        <a:tcBdr>
          <a:left>
            <a:ln w="12700" cap="flat">
              <a:noFill/>
              <a:miter lim="400000"/>
            </a:ln>
          </a:left>
          <a:right>
            <a:ln w="12700" cap="flat">
              <a:noFill/>
              <a:miter lim="400000"/>
            </a:ln>
          </a:right>
          <a:top>
            <a:ln w="50800" cap="flat">
              <a:solidFill>
                <a:srgbClr val="FF0000"/>
              </a:solidFill>
              <a:prstDash val="solid"/>
              <a:round/>
            </a:ln>
          </a:top>
          <a:bottom>
            <a:ln w="25400" cap="flat">
              <a:solidFill>
                <a:srgbClr val="FF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FF0000"/>
              </a:solidFill>
              <a:prstDash val="solid"/>
              <a:round/>
            </a:ln>
          </a:top>
          <a:bottom>
            <a:ln w="25400" cap="flat">
              <a:solidFill>
                <a:srgbClr val="FF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Light"/>
          <a:ea typeface="Helvetica Light"/>
          <a:cs typeface="Helvetica Light"/>
        </a:font>
        <a:srgbClr val="FF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ACA"/>
          </a:solidFill>
        </a:fill>
      </a:tcStyle>
    </a:wholeTbl>
    <a:band2H>
      <a:tcTxStyle b="def" i="def"/>
      <a:tcStyle>
        <a:tcBdr/>
        <a:fill>
          <a:solidFill>
            <a:srgbClr val="FF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0000"/>
          </a:solidFill>
        </a:fill>
      </a:tcStyle>
    </a:firstRow>
  </a:tblStyle>
  <a:tblStyle styleId="{2708684C-4D16-4618-839F-0558EEFCDFE6}" styleName="">
    <a:tblBg/>
    <a:wholeTbl>
      <a:tcTxStyle b="off" i="off">
        <a:font>
          <a:latin typeface="Helvetica Light"/>
          <a:ea typeface="Helvetica Light"/>
          <a:cs typeface="Helvetica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p:nvPr>
            <p:ph type="sldImg"/>
          </p:nvPr>
        </p:nvSpPr>
        <p:spPr>
          <a:xfrm>
            <a:off x="1143000" y="685800"/>
            <a:ext cx="4572000" cy="3429000"/>
          </a:xfrm>
          <a:prstGeom prst="rect">
            <a:avLst/>
          </a:prstGeom>
        </p:spPr>
        <p:txBody>
          <a:bodyPr/>
          <a:lstStyle/>
          <a:p>
            <a:pPr/>
          </a:p>
        </p:txBody>
      </p:sp>
      <p:sp>
        <p:nvSpPr>
          <p:cNvPr id="108" name="Shape 10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Title Text</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87" name="Shape 8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94" name="Shape 9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01" name="Shape 10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title"/>
          </p:nvPr>
        </p:nvSpPr>
        <p:spPr>
          <a:xfrm>
            <a:off x="1270000" y="6718300"/>
            <a:ext cx="10464800" cy="1422400"/>
          </a:xfrm>
          <a:prstGeom prst="rect">
            <a:avLst/>
          </a:prstGeom>
        </p:spPr>
        <p:txBody>
          <a:bodyPr anchor="b"/>
          <a:lstStyle/>
          <a:p>
            <a:pPr/>
            <a:r>
              <a:t>Title Text</a:t>
            </a:r>
          </a:p>
        </p:txBody>
      </p:sp>
      <p:sp>
        <p:nvSpPr>
          <p:cNvPr id="21" name="Shape 21"/>
          <p:cNvSpPr/>
          <p:nvPr>
            <p:ph type="body" sz="quarter" idx="1"/>
          </p:nvPr>
        </p:nvSpPr>
        <p:spPr>
          <a:xfrm>
            <a:off x="1270000" y="8191500"/>
            <a:ext cx="10464800" cy="12192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2" name="Shape 2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29" name="Shape 29"/>
          <p:cNvSpPr/>
          <p:nvPr>
            <p:ph type="title"/>
          </p:nvPr>
        </p:nvSpPr>
        <p:spPr>
          <a:xfrm>
            <a:off x="1270000" y="3225800"/>
            <a:ext cx="10464800" cy="3302000"/>
          </a:xfrm>
          <a:prstGeom prst="rect">
            <a:avLst/>
          </a:prstGeom>
        </p:spPr>
        <p:txBody>
          <a:bodyPr/>
          <a:lstStyle/>
          <a:p>
            <a:pPr/>
            <a:r>
              <a:t>Title Text</a:t>
            </a:r>
          </a:p>
        </p:txBody>
      </p:sp>
      <p:sp>
        <p:nvSpPr>
          <p:cNvPr id="30" name="Shape 3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7" name="Shape 37"/>
          <p:cNvSpPr/>
          <p:nvPr>
            <p:ph type="title"/>
          </p:nvPr>
        </p:nvSpPr>
        <p:spPr>
          <a:xfrm>
            <a:off x="952500" y="762000"/>
            <a:ext cx="5334000" cy="4000500"/>
          </a:xfrm>
          <a:prstGeom prst="rect">
            <a:avLst/>
          </a:prstGeom>
        </p:spPr>
        <p:txBody>
          <a:bodyPr anchor="b"/>
          <a:lstStyle>
            <a:lvl1pPr>
              <a:defRPr sz="6000"/>
            </a:lvl1pPr>
          </a:lstStyle>
          <a:p>
            <a:pPr/>
            <a:r>
              <a:t>Title Text</a:t>
            </a:r>
          </a:p>
        </p:txBody>
      </p:sp>
      <p:sp>
        <p:nvSpPr>
          <p:cNvPr id="38" name="Shape 38"/>
          <p:cNvSpPr/>
          <p:nvPr>
            <p:ph type="body" sz="quarter" idx="1"/>
          </p:nvPr>
        </p:nvSpPr>
        <p:spPr>
          <a:xfrm>
            <a:off x="952500" y="5003800"/>
            <a:ext cx="5334000" cy="40005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39" name="Shape 3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6" name="Shape 46"/>
          <p:cNvSpPr/>
          <p:nvPr>
            <p:ph type="title"/>
          </p:nvPr>
        </p:nvSpPr>
        <p:spPr>
          <a:prstGeom prst="rect">
            <a:avLst/>
          </a:prstGeom>
        </p:spPr>
        <p:txBody>
          <a:bodyPr/>
          <a:lstStyle/>
          <a:p>
            <a:pPr/>
            <a:r>
              <a:t>Title Text</a:t>
            </a:r>
          </a:p>
        </p:txBody>
      </p:sp>
      <p:sp>
        <p:nvSpPr>
          <p:cNvPr id="47" name="Shape 4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4" name="Shape 54"/>
          <p:cNvSpPr/>
          <p:nvPr>
            <p:ph type="title"/>
          </p:nvPr>
        </p:nvSpPr>
        <p:spPr>
          <a:prstGeom prst="rect">
            <a:avLst/>
          </a:prstGeom>
        </p:spPr>
        <p:txBody>
          <a:bodyPr/>
          <a:lstStyle/>
          <a:p>
            <a:pPr/>
            <a:r>
              <a:t>Title Text</a:t>
            </a:r>
          </a:p>
        </p:txBody>
      </p:sp>
      <p:sp>
        <p:nvSpPr>
          <p:cNvPr id="55" name="Shape 55"/>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6" name="Shape 5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3" name="Shape 63"/>
          <p:cNvSpPr/>
          <p:nvPr>
            <p:ph type="title"/>
          </p:nvPr>
        </p:nvSpPr>
        <p:spPr>
          <a:prstGeom prst="rect">
            <a:avLst/>
          </a:prstGeom>
        </p:spPr>
        <p:txBody>
          <a:bodyPr/>
          <a:lstStyle/>
          <a:p>
            <a:pPr/>
            <a:r>
              <a:t>Title Text</a:t>
            </a:r>
          </a:p>
        </p:txBody>
      </p:sp>
      <p:sp>
        <p:nvSpPr>
          <p:cNvPr id="64" name="Shape 64"/>
          <p:cNvSpPr/>
          <p:nvPr>
            <p:ph type="body" sz="half" idx="1"/>
          </p:nvPr>
        </p:nvSpPr>
        <p:spPr>
          <a:xfrm>
            <a:off x="952500" y="2590800"/>
            <a:ext cx="5334000" cy="6286500"/>
          </a:xfrm>
          <a:prstGeom prst="rect">
            <a:avLst/>
          </a:prstGeom>
        </p:spPr>
        <p:txBody>
          <a:bodyPr/>
          <a:lstStyle>
            <a:lvl1pPr marL="381000" indent="-381000">
              <a:spcBef>
                <a:spcPts val="3800"/>
              </a:spcBef>
              <a:defRPr sz="2800"/>
            </a:lvl1pPr>
            <a:lvl2pPr marL="762000" indent="-381000">
              <a:spcBef>
                <a:spcPts val="3800"/>
              </a:spcBef>
              <a:defRPr sz="2800"/>
            </a:lvl2pPr>
            <a:lvl3pPr marL="1143000" indent="-381000">
              <a:spcBef>
                <a:spcPts val="3800"/>
              </a:spcBef>
              <a:defRPr sz="2800"/>
            </a:lvl3pPr>
            <a:lvl4pPr marL="1524000" indent="-381000">
              <a:spcBef>
                <a:spcPts val="3800"/>
              </a:spcBef>
              <a:defRPr sz="2800"/>
            </a:lvl4pPr>
            <a:lvl5pPr marL="1905000" indent="-381000">
              <a:spcBef>
                <a:spcPts val="38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5" name="Shape 6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2" name="Shape 72"/>
          <p:cNvSpPr/>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3" name="Shape 7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0" name="Shape 8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952500" y="406400"/>
            <a:ext cx="11099800" cy="21209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a:r>
              <a:t>Title Text</a:t>
            </a:r>
          </a:p>
        </p:txBody>
      </p:sp>
      <p:sp>
        <p:nvSpPr>
          <p:cNvPr id="3" name="Shape 3"/>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285653" y="8779792"/>
            <a:ext cx="3034454" cy="520701"/>
          </a:xfrm>
          <a:prstGeom prst="rect">
            <a:avLst/>
          </a:prstGeom>
          <a:ln w="12700">
            <a:miter lim="400000"/>
          </a:ln>
        </p:spPr>
        <p:txBody>
          <a:bodyPr wrap="none" lIns="45719" rIns="45719" anchor="ctr">
            <a:spAutoFit/>
          </a:bodyPr>
          <a:lstStyle>
            <a:lvl1pPr algn="r">
              <a:defRPr sz="1200">
                <a:solidFill>
                  <a:srgbClr val="FFFFFF"/>
                </a:solidFill>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9pPr>
    </p:titleStyle>
    <p:bodyStyle>
      <a:lvl1pPr marL="4572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1pPr>
      <a:lvl2pPr marL="9144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2pPr>
      <a:lvl3pPr marL="13716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3pPr>
      <a:lvl4pPr marL="18288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4pPr>
      <a:lvl5pPr marL="22860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5pPr>
      <a:lvl6pPr marL="27432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6pPr>
      <a:lvl7pPr marL="32004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7pPr>
      <a:lvl8pPr marL="36576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8pPr>
      <a:lvl9pPr marL="41148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9pPr>
    </p:bodyStyle>
    <p:otherStyle>
      <a:lvl1pPr marL="0" marR="0" indent="0" algn="r" defTabSz="584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Helvetica Light"/>
        </a:defRPr>
      </a:lvl1pPr>
      <a:lvl2pPr marL="0" marR="0" indent="0" algn="r" defTabSz="584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Helvetica Light"/>
        </a:defRPr>
      </a:lvl2pPr>
      <a:lvl3pPr marL="0" marR="0" indent="0" algn="r" defTabSz="584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Helvetica Light"/>
        </a:defRPr>
      </a:lvl3pPr>
      <a:lvl4pPr marL="0" marR="0" indent="0" algn="r" defTabSz="584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Helvetica Light"/>
        </a:defRPr>
      </a:lvl4pPr>
      <a:lvl5pPr marL="0" marR="0" indent="0" algn="r" defTabSz="584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Helvetica Light"/>
        </a:defRPr>
      </a:lvl5pPr>
      <a:lvl6pPr marL="0" marR="0" indent="0" algn="r" defTabSz="584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Helvetica Light"/>
        </a:defRPr>
      </a:lvl6pPr>
      <a:lvl7pPr marL="0" marR="0" indent="0" algn="r" defTabSz="584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Helvetica Light"/>
        </a:defRPr>
      </a:lvl7pPr>
      <a:lvl8pPr marL="0" marR="0" indent="0" algn="r" defTabSz="584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Helvetica Light"/>
        </a:defRPr>
      </a:lvl8pPr>
      <a:lvl9pPr marL="0" marR="0" indent="0" algn="r" defTabSz="584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 Id="rId3" Type="http://schemas.openxmlformats.org/officeDocument/2006/relationships/hyperlink" Target="https://en.wikipedia.org/wiki/United_States_foreign_policy" TargetMode="Externa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jpe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gif"/><Relationship Id="rId3" Type="http://schemas.openxmlformats.org/officeDocument/2006/relationships/image" Target="../media/image7.jpeg"/><Relationship Id="rId4" Type="http://schemas.openxmlformats.org/officeDocument/2006/relationships/image" Target="../media/image16.jpe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commentarymagazine.com/article/israel-america-the-eternal-return/" TargetMode="External"/><Relationship Id="rId3" Type="http://schemas.openxmlformats.org/officeDocument/2006/relationships/hyperlink" Target="http://www.haaretz.com/print-edition/news/gerald-ford-the-u-s-president-who-reassessed-policy-toward-israel-dies-at-93-1.208477" TargetMode="Externa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jpeg"/><Relationship Id="rId3" Type="http://schemas.openxmlformats.org/officeDocument/2006/relationships/image" Target="../media/image5.jpeg"/><Relationship Id="rId4" Type="http://schemas.openxmlformats.org/officeDocument/2006/relationships/image" Target="../media/image6.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jpeg"/><Relationship Id="rId3" Type="http://schemas.openxmlformats.org/officeDocument/2006/relationships/image" Target="../media/image11.jpeg"/><Relationship Id="rId4" Type="http://schemas.openxmlformats.org/officeDocument/2006/relationships/image" Target="../media/image12.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0" name="image2.jpeg"/>
          <p:cNvPicPr>
            <a:picLocks noChangeAspect="1"/>
          </p:cNvPicPr>
          <p:nvPr/>
        </p:nvPicPr>
        <p:blipFill>
          <a:blip r:embed="rId2">
            <a:extLst/>
          </a:blip>
          <a:srcRect l="0" t="4582" r="0" b="4582"/>
          <a:stretch>
            <a:fillRect/>
          </a:stretch>
        </p:blipFill>
        <p:spPr>
          <a:xfrm>
            <a:off x="1600200" y="635000"/>
            <a:ext cx="9779000" cy="5918200"/>
          </a:xfrm>
          <a:prstGeom prst="rect">
            <a:avLst/>
          </a:prstGeom>
          <a:ln w="12700">
            <a:miter lim="400000"/>
          </a:ln>
        </p:spPr>
      </p:pic>
      <p:sp>
        <p:nvSpPr>
          <p:cNvPr id="111" name="Shape 111"/>
          <p:cNvSpPr/>
          <p:nvPr>
            <p:ph type="title"/>
          </p:nvPr>
        </p:nvSpPr>
        <p:spPr>
          <a:prstGeom prst="rect">
            <a:avLst/>
          </a:prstGeom>
        </p:spPr>
        <p:txBody>
          <a:bodyPr/>
          <a:lstStyle/>
          <a:p>
            <a:pPr/>
            <a:r>
              <a:t>Limits of Influence</a:t>
            </a:r>
          </a:p>
        </p:txBody>
      </p:sp>
      <p:sp>
        <p:nvSpPr>
          <p:cNvPr id="112" name="Shape 112"/>
          <p:cNvSpPr/>
          <p:nvPr>
            <p:ph type="body" sz="quarter" idx="1"/>
          </p:nvPr>
        </p:nvSpPr>
        <p:spPr>
          <a:prstGeom prst="rect">
            <a:avLst/>
          </a:prstGeom>
        </p:spPr>
        <p:txBody>
          <a:bodyPr/>
          <a:lstStyle/>
          <a:p>
            <a:pPr/>
            <a:r>
              <a:t>The Reassessment Crisis of 1975</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9" name="image13.jpeg"/>
          <p:cNvPicPr>
            <a:picLocks noChangeAspect="1"/>
          </p:cNvPicPr>
          <p:nvPr/>
        </p:nvPicPr>
        <p:blipFill>
          <a:blip r:embed="rId2">
            <a:extLst/>
          </a:blip>
          <a:srcRect l="1463" t="0" r="1463" b="0"/>
          <a:stretch>
            <a:fillRect/>
          </a:stretch>
        </p:blipFill>
        <p:spPr>
          <a:xfrm>
            <a:off x="6718300" y="762000"/>
            <a:ext cx="5334002" cy="8242300"/>
          </a:xfrm>
          <a:prstGeom prst="rect">
            <a:avLst/>
          </a:prstGeom>
          <a:ln w="12700">
            <a:miter lim="400000"/>
          </a:ln>
        </p:spPr>
      </p:pic>
      <p:sp>
        <p:nvSpPr>
          <p:cNvPr id="140" name="Shape 140"/>
          <p:cNvSpPr/>
          <p:nvPr>
            <p:ph type="title"/>
          </p:nvPr>
        </p:nvSpPr>
        <p:spPr>
          <a:prstGeom prst="rect">
            <a:avLst/>
          </a:prstGeom>
        </p:spPr>
        <p:txBody>
          <a:bodyPr/>
          <a:lstStyle/>
          <a:p>
            <a:pPr/>
            <a:r>
              <a:t>Y. Rabin</a:t>
            </a:r>
          </a:p>
        </p:txBody>
      </p:sp>
      <p:sp>
        <p:nvSpPr>
          <p:cNvPr id="141" name="Shape 141"/>
          <p:cNvSpPr/>
          <p:nvPr>
            <p:ph type="body" sz="quarter" idx="1"/>
          </p:nvPr>
        </p:nvSpPr>
        <p:spPr>
          <a:prstGeom prst="rect">
            <a:avLst/>
          </a:prstGeom>
        </p:spPr>
        <p:txBody>
          <a:bodyPr/>
          <a:lstStyle/>
          <a:p>
            <a:pPr defTabSz="566673">
              <a:defRPr sz="3100"/>
            </a:pPr>
            <a:r>
              <a:t>Fmr. Haganah and IDF officer</a:t>
            </a:r>
          </a:p>
          <a:p>
            <a:pPr defTabSz="566673">
              <a:defRPr sz="3100"/>
            </a:pPr>
          </a:p>
          <a:p>
            <a:pPr defTabSz="566673">
              <a:defRPr sz="3100"/>
            </a:pPr>
            <a:r>
              <a:t>Fmr. U.S. Ambassador</a:t>
            </a:r>
          </a:p>
          <a:p>
            <a:pPr defTabSz="566673">
              <a:defRPr sz="3100"/>
            </a:pPr>
          </a:p>
          <a:p>
            <a:pPr defTabSz="566673">
              <a:defRPr sz="3100"/>
            </a:pPr>
            <a:r>
              <a:t>Fmr. Israeli General (1967)</a:t>
            </a:r>
          </a:p>
          <a:p>
            <a:pPr defTabSz="566673">
              <a:defRPr sz="3100"/>
            </a:pPr>
          </a:p>
          <a:p>
            <a:pPr defTabSz="566673">
              <a:defRPr sz="3100"/>
            </a:pPr>
            <a:r>
              <a:t>Israeli PM from 3 June 1974 – 22 April 1977</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3" name="image14-small.jpg"/>
          <p:cNvPicPr>
            <a:picLocks noChangeAspect="1"/>
          </p:cNvPicPr>
          <p:nvPr/>
        </p:nvPicPr>
        <p:blipFill>
          <a:blip r:embed="rId2">
            <a:extLst/>
          </a:blip>
          <a:srcRect l="1962" t="0" r="1962" b="0"/>
          <a:stretch>
            <a:fillRect/>
          </a:stretch>
        </p:blipFill>
        <p:spPr>
          <a:xfrm>
            <a:off x="6718299" y="762000"/>
            <a:ext cx="5334002" cy="8242300"/>
          </a:xfrm>
          <a:prstGeom prst="rect">
            <a:avLst/>
          </a:prstGeom>
          <a:ln w="12700">
            <a:miter lim="400000"/>
          </a:ln>
        </p:spPr>
      </p:pic>
      <p:sp>
        <p:nvSpPr>
          <p:cNvPr id="144" name="Shape 144"/>
          <p:cNvSpPr/>
          <p:nvPr>
            <p:ph type="title"/>
          </p:nvPr>
        </p:nvSpPr>
        <p:spPr>
          <a:prstGeom prst="rect">
            <a:avLst/>
          </a:prstGeom>
        </p:spPr>
        <p:txBody>
          <a:bodyPr/>
          <a:lstStyle/>
          <a:p>
            <a:pPr/>
            <a:r>
              <a:t>H. Kissinger</a:t>
            </a:r>
          </a:p>
        </p:txBody>
      </p:sp>
      <p:sp>
        <p:nvSpPr>
          <p:cNvPr id="145" name="Shape 145"/>
          <p:cNvSpPr/>
          <p:nvPr>
            <p:ph type="body" sz="quarter" idx="1"/>
          </p:nvPr>
        </p:nvSpPr>
        <p:spPr>
          <a:prstGeom prst="rect">
            <a:avLst/>
          </a:prstGeom>
        </p:spPr>
        <p:txBody>
          <a:bodyPr/>
          <a:lstStyle/>
          <a:p>
            <a:pPr/>
            <a:r>
              <a:t>Prominent person in </a:t>
            </a:r>
            <a:r>
              <a:rPr u="sng">
                <a:solidFill>
                  <a:srgbClr val="0000FF"/>
                </a:solidFill>
                <a:uFill>
                  <a:solidFill>
                    <a:srgbClr val="0000FF"/>
                  </a:solidFill>
                </a:uFill>
                <a:hlinkClick r:id="rId3" invalidUrl="" action="" tgtFrame="" tooltip="" history="1" highlightClick="0" endSnd="0"/>
              </a:rPr>
              <a:t>United States foreign policy</a:t>
            </a:r>
            <a:r>
              <a:t> between 1969 and 1977.</a:t>
            </a:r>
          </a:p>
          <a:p>
            <a:pPr/>
          </a:p>
          <a:p>
            <a:pPr/>
            <a:r>
              <a:t>Strategist-Realist</a:t>
            </a:r>
          </a:p>
          <a:p>
            <a:pPr/>
          </a:p>
          <a:p>
            <a:pPr/>
            <a:r>
              <a:t>Diplomat, respected statesman</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7" name="image15.jpeg"/>
          <p:cNvPicPr>
            <a:picLocks noChangeAspect="1"/>
          </p:cNvPicPr>
          <p:nvPr/>
        </p:nvPicPr>
        <p:blipFill>
          <a:blip r:embed="rId2">
            <a:extLst/>
          </a:blip>
          <a:srcRect l="28373" t="0" r="28373" b="0"/>
          <a:stretch>
            <a:fillRect/>
          </a:stretch>
        </p:blipFill>
        <p:spPr>
          <a:xfrm>
            <a:off x="6718299" y="762000"/>
            <a:ext cx="5334002" cy="8242300"/>
          </a:xfrm>
          <a:prstGeom prst="rect">
            <a:avLst/>
          </a:prstGeom>
          <a:ln w="12700">
            <a:miter lim="400000"/>
          </a:ln>
        </p:spPr>
      </p:pic>
      <p:sp>
        <p:nvSpPr>
          <p:cNvPr id="148" name="Shape 148"/>
          <p:cNvSpPr/>
          <p:nvPr>
            <p:ph type="title"/>
          </p:nvPr>
        </p:nvSpPr>
        <p:spPr>
          <a:prstGeom prst="rect">
            <a:avLst/>
          </a:prstGeom>
        </p:spPr>
        <p:txBody>
          <a:bodyPr/>
          <a:lstStyle/>
          <a:p>
            <a:pPr/>
            <a:r>
              <a:t>G. Ford</a:t>
            </a:r>
          </a:p>
        </p:txBody>
      </p:sp>
      <p:sp>
        <p:nvSpPr>
          <p:cNvPr id="149" name="Shape 149"/>
          <p:cNvSpPr/>
          <p:nvPr>
            <p:ph type="body" sz="quarter" idx="1"/>
          </p:nvPr>
        </p:nvSpPr>
        <p:spPr>
          <a:prstGeom prst="rect">
            <a:avLst/>
          </a:prstGeom>
        </p:spPr>
        <p:txBody>
          <a:bodyPr/>
          <a:lstStyle/>
          <a:p>
            <a:pPr/>
            <a:r>
              <a:t>38th President (1974-1977)</a:t>
            </a:r>
          </a:p>
          <a:p>
            <a:pPr/>
          </a:p>
          <a:p>
            <a:pPr/>
            <a:r>
              <a:t>Fmr. Vice-President</a:t>
            </a:r>
          </a:p>
          <a:p>
            <a:pPr/>
          </a:p>
          <a:p>
            <a:pPr/>
            <a:r>
              <a:t>Fmr. Majority Leader</a:t>
            </a:r>
          </a:p>
          <a:p>
            <a:pPr/>
          </a:p>
          <a:p>
            <a:pPr/>
            <a:r>
              <a:t>Fmr. Michigan Congressman</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Shape 151"/>
          <p:cNvSpPr/>
          <p:nvPr>
            <p:ph type="title"/>
          </p:nvPr>
        </p:nvSpPr>
        <p:spPr>
          <a:prstGeom prst="rect">
            <a:avLst/>
          </a:prstGeom>
        </p:spPr>
        <p:txBody>
          <a:bodyPr/>
          <a:lstStyle/>
          <a:p>
            <a:pPr/>
            <a:r>
              <a:t>Background</a:t>
            </a:r>
          </a:p>
        </p:txBody>
      </p:sp>
      <p:sp>
        <p:nvSpPr>
          <p:cNvPr id="152" name="Shape 152"/>
          <p:cNvSpPr/>
          <p:nvPr>
            <p:ph type="body" idx="1"/>
          </p:nvPr>
        </p:nvSpPr>
        <p:spPr>
          <a:prstGeom prst="rect">
            <a:avLst/>
          </a:prstGeom>
        </p:spPr>
        <p:txBody>
          <a:bodyPr/>
          <a:lstStyle/>
          <a:p>
            <a:pPr marL="452627" indent="-452627" defTabSz="578358">
              <a:spcBef>
                <a:spcPts val="4100"/>
              </a:spcBef>
              <a:defRPr sz="3300">
                <a:latin typeface="Times New Roman"/>
                <a:ea typeface="Times New Roman"/>
                <a:cs typeface="Times New Roman"/>
                <a:sym typeface="Times New Roman"/>
              </a:defRPr>
            </a:pPr>
            <a:r>
              <a:t>Much of the 1975 reassessment period rests in the basic misunderstandings of personality and interpretation of national politics</a:t>
            </a:r>
          </a:p>
          <a:p>
            <a:pPr marL="452627" indent="-452627" defTabSz="578358">
              <a:spcBef>
                <a:spcPts val="4100"/>
              </a:spcBef>
              <a:defRPr sz="3300">
                <a:latin typeface="Times New Roman"/>
                <a:ea typeface="Times New Roman"/>
                <a:cs typeface="Times New Roman"/>
                <a:sym typeface="Times New Roman"/>
              </a:defRPr>
            </a:pPr>
            <a:r>
              <a:t>President Ford, his Secretary of State Henry Kissinger and Yitzhak Rabin each tried to mold the political culture and influence each other in the process. </a:t>
            </a:r>
          </a:p>
          <a:p>
            <a:pPr marL="452627" indent="-452627" defTabSz="578358">
              <a:spcBef>
                <a:spcPts val="4100"/>
              </a:spcBef>
              <a:defRPr sz="3300">
                <a:latin typeface="Times New Roman"/>
                <a:ea typeface="Times New Roman"/>
                <a:cs typeface="Times New Roman"/>
                <a:sym typeface="Times New Roman"/>
              </a:defRPr>
            </a:pPr>
            <a:r>
              <a:t>Besides the misunderstanding there is a sense that “reassessment” was an expression of frustration over Kissinger’s failure after his previous "diplomatic dialogues" were viewed as initial achievements in Arab-Israeli relations. </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Shape 154"/>
          <p:cNvSpPr/>
          <p:nvPr>
            <p:ph type="title"/>
          </p:nvPr>
        </p:nvSpPr>
        <p:spPr>
          <a:prstGeom prst="rect">
            <a:avLst/>
          </a:prstGeom>
        </p:spPr>
        <p:txBody>
          <a:bodyPr/>
          <a:lstStyle/>
          <a:p>
            <a:pPr/>
            <a:r>
              <a:t>Background 1974</a:t>
            </a:r>
          </a:p>
        </p:txBody>
      </p:sp>
      <p:sp>
        <p:nvSpPr>
          <p:cNvPr id="155" name="Shape 155"/>
          <p:cNvSpPr/>
          <p:nvPr>
            <p:ph type="body" idx="1"/>
          </p:nvPr>
        </p:nvSpPr>
        <p:spPr>
          <a:prstGeom prst="rect">
            <a:avLst/>
          </a:prstGeom>
        </p:spPr>
        <p:txBody>
          <a:bodyPr/>
          <a:lstStyle/>
          <a:p>
            <a:pPr marL="352042" indent="-352042" defTabSz="449833">
              <a:spcBef>
                <a:spcPts val="3200"/>
              </a:spcBef>
              <a:defRPr sz="2600">
                <a:latin typeface="Times New Roman"/>
                <a:ea typeface="Times New Roman"/>
                <a:cs typeface="Times New Roman"/>
                <a:sym typeface="Times New Roman"/>
              </a:defRPr>
            </a:pPr>
            <a:r>
              <a:t>By the beginning of 1974, after the October 1973 war, the Israelis and Egyptians had been engaged in negotiations over the Sinai where Israeli troops had remained. </a:t>
            </a:r>
          </a:p>
          <a:p>
            <a:pPr marL="352042" indent="-352042" defTabSz="449833">
              <a:spcBef>
                <a:spcPts val="3200"/>
              </a:spcBef>
              <a:defRPr sz="2600">
                <a:latin typeface="Times New Roman"/>
                <a:ea typeface="Times New Roman"/>
                <a:cs typeface="Times New Roman"/>
                <a:sym typeface="Times New Roman"/>
              </a:defRPr>
            </a:pPr>
            <a:r>
              <a:t>Egyptian President Sadat demanded that Israel withdraw from the critical Giddi and Mitla passes and the Um Hashiba alert station overlooking them in the Sinai. </a:t>
            </a:r>
          </a:p>
          <a:p>
            <a:pPr marL="352042" indent="-352042" defTabSz="449833">
              <a:spcBef>
                <a:spcPts val="3200"/>
              </a:spcBef>
              <a:defRPr sz="2600">
                <a:latin typeface="Times New Roman"/>
                <a:ea typeface="Times New Roman"/>
                <a:cs typeface="Times New Roman"/>
                <a:sym typeface="Times New Roman"/>
              </a:defRPr>
            </a:pPr>
            <a:r>
              <a:t>Rabin was willing to withdraw from significant portions of the Sinai won in 1967 and defended in 1973 in return for a non-belligerency agreement. But Sadat was willing to offer only “non-use of force,” not a peace treaty, and Rabin was unwilling to relinquish the strategic passes for such a tepid guarantee. </a:t>
            </a:r>
          </a:p>
          <a:p>
            <a:pPr marL="352042" indent="-352042" defTabSz="449833">
              <a:spcBef>
                <a:spcPts val="3200"/>
              </a:spcBef>
              <a:defRPr sz="2600">
                <a:latin typeface="Times New Roman"/>
                <a:ea typeface="Times New Roman"/>
                <a:cs typeface="Times New Roman"/>
                <a:sym typeface="Times New Roman"/>
              </a:defRPr>
            </a:pPr>
            <a:r>
              <a:t>Even so, he was ready to allow the Egyptians to advance to forward positions at the western entrances to the passes, and to give up the Abu Rodeis oil fields. </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Shape 157"/>
          <p:cNvSpPr/>
          <p:nvPr>
            <p:ph type="title"/>
          </p:nvPr>
        </p:nvSpPr>
        <p:spPr>
          <a:prstGeom prst="rect">
            <a:avLst/>
          </a:prstGeom>
        </p:spPr>
        <p:txBody>
          <a:bodyPr/>
          <a:lstStyle/>
          <a:p>
            <a:pPr/>
            <a:r>
              <a:t>Background 1974</a:t>
            </a:r>
          </a:p>
        </p:txBody>
      </p:sp>
      <p:sp>
        <p:nvSpPr>
          <p:cNvPr id="158" name="Shape 158"/>
          <p:cNvSpPr/>
          <p:nvPr>
            <p:ph type="body" idx="1"/>
          </p:nvPr>
        </p:nvSpPr>
        <p:spPr>
          <a:prstGeom prst="rect">
            <a:avLst/>
          </a:prstGeom>
        </p:spPr>
        <p:txBody>
          <a:bodyPr/>
          <a:lstStyle/>
          <a:p>
            <a:pPr marL="438911" indent="-438911" defTabSz="560830">
              <a:spcBef>
                <a:spcPts val="4000"/>
              </a:spcBef>
              <a:defRPr sz="3200">
                <a:latin typeface="Times New Roman"/>
                <a:ea typeface="Times New Roman"/>
                <a:cs typeface="Times New Roman"/>
                <a:sym typeface="Times New Roman"/>
              </a:defRPr>
            </a:pPr>
            <a:r>
              <a:t>The Americans, as records of discussions between Kissinger and Ford show, support Sadat’s position. </a:t>
            </a:r>
          </a:p>
          <a:p>
            <a:pPr marL="438911" indent="-438911" defTabSz="560830">
              <a:spcBef>
                <a:spcPts val="4000"/>
              </a:spcBef>
              <a:defRPr sz="3200">
                <a:latin typeface="Times New Roman"/>
                <a:ea typeface="Times New Roman"/>
                <a:cs typeface="Times New Roman"/>
                <a:sym typeface="Times New Roman"/>
              </a:defRPr>
            </a:pPr>
            <a:r>
              <a:t>That fact was what made the agreement in January 1974 so promising. It had assurances between the Israelis and Egyptians that if built upon, would demonstrate a corner had been turned in the Middle East in defiance of obstacles and was moving towards a final peace. </a:t>
            </a:r>
          </a:p>
          <a:p>
            <a:pPr marL="438911" indent="-438911" defTabSz="560830">
              <a:spcBef>
                <a:spcPts val="4000"/>
              </a:spcBef>
              <a:defRPr sz="3200">
                <a:latin typeface="Times New Roman"/>
                <a:ea typeface="Times New Roman"/>
                <a:cs typeface="Times New Roman"/>
                <a:sym typeface="Times New Roman"/>
              </a:defRPr>
            </a:pPr>
            <a:r>
              <a:t>Thus, when the diplomatic efforts collapsed in October of 1974 it was so disappointing and served as an opening footnote to the reassessment period between the U.S. and Israel. </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Shape 160"/>
          <p:cNvSpPr/>
          <p:nvPr>
            <p:ph type="title"/>
          </p:nvPr>
        </p:nvSpPr>
        <p:spPr>
          <a:prstGeom prst="rect">
            <a:avLst/>
          </a:prstGeom>
        </p:spPr>
        <p:txBody>
          <a:bodyPr/>
          <a:lstStyle/>
          <a:p>
            <a:pPr/>
            <a:r>
              <a:t>Background 1975</a:t>
            </a:r>
          </a:p>
        </p:txBody>
      </p:sp>
      <p:sp>
        <p:nvSpPr>
          <p:cNvPr id="161" name="Shape 161"/>
          <p:cNvSpPr/>
          <p:nvPr>
            <p:ph type="body" idx="1"/>
          </p:nvPr>
        </p:nvSpPr>
        <p:spPr>
          <a:prstGeom prst="rect">
            <a:avLst/>
          </a:prstGeom>
        </p:spPr>
        <p:txBody>
          <a:bodyPr/>
          <a:lstStyle/>
          <a:p>
            <a:pPr marL="384047" indent="-384047" defTabSz="490727">
              <a:spcBef>
                <a:spcPts val="3500"/>
              </a:spcBef>
              <a:defRPr sz="2800">
                <a:latin typeface="Cambria"/>
                <a:ea typeface="Cambria"/>
                <a:cs typeface="Cambria"/>
                <a:sym typeface="Cambria"/>
              </a:defRPr>
            </a:pPr>
            <a:r>
              <a:t>During March, 1975 the attempt to create a Sinai II with Egypt by convincing Rabin to withdraw from the Sinai mountain passes of Gidi and Mitla, was rejected. </a:t>
            </a:r>
          </a:p>
          <a:p>
            <a:pPr marL="384047" indent="-384047" defTabSz="490727">
              <a:spcBef>
                <a:spcPts val="3500"/>
              </a:spcBef>
              <a:defRPr sz="2800">
                <a:latin typeface="Cambria"/>
                <a:ea typeface="Cambria"/>
                <a:cs typeface="Cambria"/>
                <a:sym typeface="Cambria"/>
              </a:defRPr>
            </a:pPr>
            <a:r>
              <a:t>The Middle East shuttle diplomacy that was so famed in producing the Egyptian-Israeli accord of 1974 and had potential for peace with other neighbors such as Jordan and Syria, hit a roadblock in the new Israeli government. </a:t>
            </a:r>
          </a:p>
          <a:p>
            <a:pPr marL="384047" indent="-384047" defTabSz="490727">
              <a:spcBef>
                <a:spcPts val="3500"/>
              </a:spcBef>
              <a:defRPr sz="2800">
                <a:latin typeface="Cambria"/>
                <a:ea typeface="Cambria"/>
                <a:cs typeface="Cambria"/>
                <a:sym typeface="Cambria"/>
              </a:defRPr>
            </a:pPr>
            <a:r>
              <a:t>Prime Minister Yitzhak Rabin, according to a condescending Kissinger “went shivering in fear” every time Jordan was mentioned during previous meetings. Now, according to Kissinger, “Israeli actions had imposed on us a risk to our entire Middle East strategy making reassessment unavoidable.”  The term, according to Kissinger, was part of a leak after Rabin had shared a letter written from Ford, to his cabinet. </a:t>
            </a: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Shape 163"/>
          <p:cNvSpPr/>
          <p:nvPr>
            <p:ph type="title"/>
          </p:nvPr>
        </p:nvSpPr>
        <p:spPr>
          <a:prstGeom prst="rect">
            <a:avLst/>
          </a:prstGeom>
        </p:spPr>
        <p:txBody>
          <a:bodyPr/>
          <a:lstStyle/>
          <a:p>
            <a:pPr/>
            <a:r>
              <a:t>National Security</a:t>
            </a:r>
          </a:p>
        </p:txBody>
      </p:sp>
      <p:sp>
        <p:nvSpPr>
          <p:cNvPr id="164" name="Shape 164"/>
          <p:cNvSpPr/>
          <p:nvPr>
            <p:ph type="body" idx="1"/>
          </p:nvPr>
        </p:nvSpPr>
        <p:spPr>
          <a:prstGeom prst="rect">
            <a:avLst/>
          </a:prstGeom>
        </p:spPr>
        <p:txBody>
          <a:bodyPr/>
          <a:lstStyle/>
          <a:p>
            <a:pPr>
              <a:defRPr sz="3400">
                <a:latin typeface="Cambria"/>
                <a:ea typeface="Cambria"/>
                <a:cs typeface="Cambria"/>
                <a:sym typeface="Cambria"/>
              </a:defRPr>
            </a:pPr>
            <a:r>
              <a:t>To Prime Minister Rabin, and consequently to Israeli leaders since 1975, the dilemma is one not of absolutes, but rather balance “between security conceived as a military balance and security including a political and psychological component” (Kissinger)</a:t>
            </a:r>
          </a:p>
          <a:p>
            <a:pPr>
              <a:defRPr sz="3400">
                <a:latin typeface="Cambria"/>
                <a:ea typeface="Cambria"/>
                <a:cs typeface="Cambria"/>
                <a:sym typeface="Cambria"/>
              </a:defRPr>
            </a:pPr>
            <a:r>
              <a:t>national security is based upon defensible borders (Walter)</a:t>
            </a:r>
          </a:p>
          <a:p>
            <a:pPr lvl="1">
              <a:defRPr sz="3400">
                <a:latin typeface="Cambria"/>
                <a:ea typeface="Cambria"/>
                <a:cs typeface="Cambria"/>
                <a:sym typeface="Cambria"/>
              </a:defRPr>
            </a:pPr>
            <a:r>
              <a:t>buffer zones (Sinai, Golan) aka defensible borders</a:t>
            </a:r>
          </a:p>
          <a:p>
            <a:pPr lvl="1">
              <a:defRPr sz="3400">
                <a:latin typeface="Cambria"/>
                <a:ea typeface="Cambria"/>
                <a:cs typeface="Cambria"/>
                <a:sym typeface="Cambria"/>
              </a:defRPr>
            </a:pPr>
            <a:r>
              <a:t>peace treaties (Egypt and Jordan) recognized Israeli borders and most important ‘right’ to exist</a:t>
            </a: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6" name="Shape 166"/>
          <p:cNvSpPr/>
          <p:nvPr>
            <p:ph type="title"/>
          </p:nvPr>
        </p:nvSpPr>
        <p:spPr>
          <a:prstGeom prst="rect">
            <a:avLst/>
          </a:prstGeom>
        </p:spPr>
        <p:txBody>
          <a:bodyPr/>
          <a:lstStyle/>
          <a:p>
            <a:pPr/>
            <a:r>
              <a:t>Reassessment </a:t>
            </a:r>
          </a:p>
        </p:txBody>
      </p:sp>
      <p:sp>
        <p:nvSpPr>
          <p:cNvPr id="167" name="Shape 167"/>
          <p:cNvSpPr/>
          <p:nvPr>
            <p:ph type="body" idx="1"/>
          </p:nvPr>
        </p:nvSpPr>
        <p:spPr>
          <a:prstGeom prst="rect">
            <a:avLst/>
          </a:prstGeom>
        </p:spPr>
        <p:txBody>
          <a:bodyPr/>
          <a:lstStyle/>
          <a:p>
            <a:pPr/>
            <a:r>
              <a:t>Kissinger indicates Israeli’s used term first</a:t>
            </a:r>
          </a:p>
          <a:p>
            <a:pPr/>
            <a:r>
              <a:t>Public records have President Ford using word first</a:t>
            </a:r>
          </a:p>
          <a:p>
            <a:pPr/>
            <a:r>
              <a:t>Kissinger’s own biographers and autography indicates a mixed answer. </a:t>
            </a:r>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Shape 169"/>
          <p:cNvSpPr/>
          <p:nvPr>
            <p:ph type="title"/>
          </p:nvPr>
        </p:nvSpPr>
        <p:spPr>
          <a:prstGeom prst="rect">
            <a:avLst/>
          </a:prstGeom>
        </p:spPr>
        <p:txBody>
          <a:bodyPr/>
          <a:lstStyle/>
          <a:p>
            <a:pPr/>
            <a:r>
              <a:t>Opinion</a:t>
            </a:r>
          </a:p>
        </p:txBody>
      </p:sp>
      <p:sp>
        <p:nvSpPr>
          <p:cNvPr id="170" name="Shape 170"/>
          <p:cNvSpPr/>
          <p:nvPr>
            <p:ph type="body" idx="1"/>
          </p:nvPr>
        </p:nvSpPr>
        <p:spPr>
          <a:prstGeom prst="rect">
            <a:avLst/>
          </a:prstGeom>
        </p:spPr>
        <p:txBody>
          <a:bodyPr/>
          <a:lstStyle/>
          <a:p>
            <a:pPr marL="397763" indent="-397763" defTabSz="508254">
              <a:spcBef>
                <a:spcPts val="3600"/>
              </a:spcBef>
              <a:defRPr sz="3300"/>
            </a:pPr>
            <a:r>
              <a:t>“Rabin had, I many ways, the most difficult role to play. Rabin had more at stake than Ford and was far less in control of his domestic situation than Sadat, and above all, that his country’s margin of survival was by far the narrowest of any of the participants in the peace process. Battered by his domestic opposition, assailed by competitors for leadership within his cabinet, press by his American allies to move faster, Rabin held to his determination to bring about some progress toward peace and not simply a new military arrangement”</a:t>
            </a:r>
          </a:p>
          <a:p>
            <a:pPr marL="397763" indent="-397763" defTabSz="508254">
              <a:spcBef>
                <a:spcPts val="3600"/>
              </a:spcBef>
              <a:defRPr sz="3300"/>
            </a:pPr>
            <a:r>
              <a:t> Kissinger, </a:t>
            </a:r>
            <a:r>
              <a:rPr i="1">
                <a:latin typeface="Cambria"/>
                <a:ea typeface="Cambria"/>
                <a:cs typeface="Cambria"/>
                <a:sym typeface="Cambria"/>
              </a:rPr>
              <a:t>Years of Renewal</a:t>
            </a:r>
            <a:r>
              <a:t>, pg. 458. </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4" name="Shape 114"/>
          <p:cNvSpPr/>
          <p:nvPr>
            <p:ph type="title"/>
          </p:nvPr>
        </p:nvSpPr>
        <p:spPr>
          <a:prstGeom prst="rect">
            <a:avLst/>
          </a:prstGeom>
        </p:spPr>
        <p:txBody>
          <a:bodyPr/>
          <a:lstStyle/>
          <a:p>
            <a:pPr/>
            <a:r>
              <a:t>Background</a:t>
            </a:r>
          </a:p>
        </p:txBody>
      </p:sp>
      <p:sp>
        <p:nvSpPr>
          <p:cNvPr id="115" name="Shape 115"/>
          <p:cNvSpPr/>
          <p:nvPr>
            <p:ph type="body" idx="1"/>
          </p:nvPr>
        </p:nvSpPr>
        <p:spPr>
          <a:prstGeom prst="rect">
            <a:avLst/>
          </a:prstGeom>
        </p:spPr>
        <p:txBody>
          <a:bodyPr/>
          <a:lstStyle/>
          <a:p>
            <a:pPr/>
            <a:r>
              <a:t>From March 1975 until late autumn 1975, the US undertook a “reassessment” of its relationship with Israel, creating enormous tension between the executive branch and the Israeli government</a:t>
            </a:r>
          </a:p>
          <a:p>
            <a:pPr lvl="1"/>
            <a:r>
              <a:t>Struggle of personalities</a:t>
            </a:r>
          </a:p>
          <a:p>
            <a:pPr lvl="1"/>
            <a:r>
              <a:t>neoclassical realism</a:t>
            </a: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Shape 172"/>
          <p:cNvSpPr/>
          <p:nvPr>
            <p:ph type="title"/>
          </p:nvPr>
        </p:nvSpPr>
        <p:spPr>
          <a:prstGeom prst="rect">
            <a:avLst/>
          </a:prstGeom>
        </p:spPr>
        <p:txBody>
          <a:bodyPr/>
          <a:lstStyle/>
          <a:p>
            <a:pPr/>
            <a:r>
              <a:t>Opinion</a:t>
            </a:r>
          </a:p>
        </p:txBody>
      </p:sp>
      <p:sp>
        <p:nvSpPr>
          <p:cNvPr id="173" name="Shape 173"/>
          <p:cNvSpPr/>
          <p:nvPr>
            <p:ph type="body" idx="1"/>
          </p:nvPr>
        </p:nvSpPr>
        <p:spPr>
          <a:prstGeom prst="rect">
            <a:avLst/>
          </a:prstGeom>
        </p:spPr>
        <p:txBody>
          <a:bodyPr/>
          <a:lstStyle/>
          <a:p>
            <a:pPr/>
            <a:r>
              <a:t>As to Rabin’s sentiment toward Kissinger, Rabin said, “though personal feelings are not preferred tools for managing an international negotiation that is both rigid and demanding, I still had a special regard for this unusual man. He felt that he was working for the benefit of Israel, even when we had doubts about it.”</a:t>
            </a:r>
          </a:p>
          <a:p>
            <a:pPr/>
            <a:r>
              <a:t>Rabin, </a:t>
            </a:r>
            <a:r>
              <a:rPr i="1">
                <a:latin typeface="Cambria"/>
                <a:ea typeface="Cambria"/>
                <a:cs typeface="Cambria"/>
                <a:sym typeface="Cambria"/>
              </a:rPr>
              <a:t>Memoirs, </a:t>
            </a:r>
            <a:r>
              <a:t>pg. 258; Golan,</a:t>
            </a:r>
            <a:r>
              <a:rPr i="1"/>
              <a:t>Secret Conversations of Henry Kissinger,</a:t>
            </a:r>
            <a:r>
              <a:t> pg. 241.</a:t>
            </a:r>
          </a:p>
        </p:txBody>
      </p:sp>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5" name="Shape 175"/>
          <p:cNvSpPr/>
          <p:nvPr>
            <p:ph type="title"/>
          </p:nvPr>
        </p:nvSpPr>
        <p:spPr>
          <a:prstGeom prst="rect">
            <a:avLst/>
          </a:prstGeom>
        </p:spPr>
        <p:txBody>
          <a:bodyPr/>
          <a:lstStyle/>
          <a:p>
            <a:pPr/>
            <a:r>
              <a:t>Reassessment</a:t>
            </a:r>
          </a:p>
        </p:txBody>
      </p:sp>
      <p:sp>
        <p:nvSpPr>
          <p:cNvPr id="176" name="Shape 176"/>
          <p:cNvSpPr/>
          <p:nvPr>
            <p:ph type="body" idx="1"/>
          </p:nvPr>
        </p:nvSpPr>
        <p:spPr>
          <a:prstGeom prst="rect">
            <a:avLst/>
          </a:prstGeom>
        </p:spPr>
        <p:txBody>
          <a:bodyPr/>
          <a:lstStyle/>
          <a:p>
            <a:pPr marL="397763" indent="-397763" defTabSz="508254">
              <a:spcBef>
                <a:spcPts val="3600"/>
              </a:spcBef>
              <a:defRPr sz="2900">
                <a:latin typeface="Cambria"/>
                <a:ea typeface="Cambria"/>
                <a:cs typeface="Cambria"/>
                <a:sym typeface="Cambria"/>
              </a:defRPr>
            </a:pPr>
            <a:r>
              <a:t>Therefore, </a:t>
            </a:r>
            <a:r>
              <a:rPr i="1">
                <a:latin typeface="Helvetica Light"/>
                <a:ea typeface="Helvetica Light"/>
                <a:cs typeface="Helvetica Light"/>
                <a:sym typeface="Helvetica Light"/>
              </a:rPr>
              <a:t>Reassessment</a:t>
            </a:r>
            <a:r>
              <a:t> ushered in a tense phase in American-Israeli relations. </a:t>
            </a:r>
          </a:p>
          <a:p>
            <a:pPr marL="397763" indent="-397763" defTabSz="508254">
              <a:spcBef>
                <a:spcPts val="3600"/>
              </a:spcBef>
              <a:defRPr sz="2900">
                <a:latin typeface="Cambria"/>
                <a:ea typeface="Cambria"/>
                <a:cs typeface="Cambria"/>
                <a:sym typeface="Cambria"/>
              </a:defRPr>
            </a:pPr>
            <a:r>
              <a:t>On one level, it stated a truism: “whatever the label, the failure of the shuttle obliged us to take another look at our Middle East diplomacy”. </a:t>
            </a:r>
          </a:p>
          <a:p>
            <a:pPr marL="397763" indent="-397763" defTabSz="508254">
              <a:spcBef>
                <a:spcPts val="3600"/>
              </a:spcBef>
              <a:defRPr sz="2900">
                <a:latin typeface="Cambria"/>
                <a:ea typeface="Cambria"/>
                <a:cs typeface="Cambria"/>
                <a:sym typeface="Cambria"/>
              </a:defRPr>
            </a:pPr>
            <a:r>
              <a:t>At the same time, “the term could be read to imply that the basic relationship with Israel was up for review---which was not the American intention.” (Kissinger</a:t>
            </a:r>
            <a:r>
              <a:rPr>
                <a:latin typeface="Times New Roman"/>
                <a:ea typeface="Times New Roman"/>
                <a:cs typeface="Times New Roman"/>
                <a:sym typeface="Times New Roman"/>
              </a:rPr>
              <a:t>, </a:t>
            </a:r>
            <a:r>
              <a:rPr i="1"/>
              <a:t>Years of Renewal</a:t>
            </a:r>
            <a:r>
              <a:rPr>
                <a:latin typeface="Times New Roman"/>
                <a:ea typeface="Times New Roman"/>
                <a:cs typeface="Times New Roman"/>
                <a:sym typeface="Times New Roman"/>
              </a:rPr>
              <a:t>, pg. 424).</a:t>
            </a:r>
          </a:p>
          <a:p>
            <a:pPr marL="397763" indent="-397763" defTabSz="508254">
              <a:spcBef>
                <a:spcPts val="3600"/>
              </a:spcBef>
              <a:defRPr sz="2900">
                <a:latin typeface="Cambria"/>
                <a:ea typeface="Cambria"/>
                <a:cs typeface="Cambria"/>
                <a:sym typeface="Cambria"/>
              </a:defRPr>
            </a:pPr>
            <a:r>
              <a:t>Regardless of intention the ensuing row began in earnest in March, immediately following the time that Kissinger had visited with Rabin. When Kissinger talked to President Ford laying the blame on the Israelis. </a:t>
            </a:r>
          </a:p>
        </p:txBody>
      </p:sp>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8" name="Shape 178"/>
          <p:cNvSpPr/>
          <p:nvPr>
            <p:ph type="title"/>
          </p:nvPr>
        </p:nvSpPr>
        <p:spPr>
          <a:prstGeom prst="rect">
            <a:avLst/>
          </a:prstGeom>
        </p:spPr>
        <p:txBody>
          <a:bodyPr/>
          <a:lstStyle/>
          <a:p>
            <a:pPr/>
            <a:r>
              <a:t>Reassessment</a:t>
            </a:r>
          </a:p>
        </p:txBody>
      </p:sp>
      <p:sp>
        <p:nvSpPr>
          <p:cNvPr id="179" name="Shape 179"/>
          <p:cNvSpPr/>
          <p:nvPr>
            <p:ph type="body" idx="1"/>
          </p:nvPr>
        </p:nvSpPr>
        <p:spPr>
          <a:prstGeom prst="rect">
            <a:avLst/>
          </a:prstGeom>
        </p:spPr>
        <p:txBody>
          <a:bodyPr/>
          <a:lstStyle/>
          <a:p>
            <a:pPr marL="379474" indent="-379474" defTabSz="484886">
              <a:spcBef>
                <a:spcPts val="3400"/>
              </a:spcBef>
              <a:defRPr sz="2800">
                <a:latin typeface="Cambria"/>
                <a:ea typeface="Cambria"/>
                <a:cs typeface="Cambria"/>
                <a:sym typeface="Cambria"/>
              </a:defRPr>
            </a:pPr>
            <a:r>
              <a:t>Ford saw the negotiations as part of the final deal; meanwhile the approach by the Israeli Prime Minister was decidedly short term. </a:t>
            </a:r>
          </a:p>
          <a:p>
            <a:pPr marL="379474" indent="-379474" defTabSz="484886">
              <a:spcBef>
                <a:spcPts val="3400"/>
              </a:spcBef>
              <a:defRPr sz="2800">
                <a:latin typeface="Cambria"/>
                <a:ea typeface="Cambria"/>
                <a:cs typeface="Cambria"/>
                <a:sym typeface="Cambria"/>
              </a:defRPr>
            </a:pPr>
            <a:r>
              <a:t>The March negotiations were allowed to collapse, because of Rabin’s “belief that these could and would be picked up again before long without any undue damage and possibly with important benefits,” though the situation after March 22 showed the U.S. present a behavior that “castigated and penalized Israel and praised and supported” the Egyptian position causing the possibility of a further round of negotiations to be undercut, which meant that Rabin was give the position of seeking a limited agreement, “in favor another approach, or else of modifying what they wanted to achieve from a limited agreement in the light of what was possible.” (</a:t>
            </a:r>
            <a:r>
              <a:rPr>
                <a:latin typeface="Times New Roman"/>
                <a:ea typeface="Times New Roman"/>
                <a:cs typeface="Times New Roman"/>
                <a:sym typeface="Times New Roman"/>
              </a:rPr>
              <a:t>Safran, </a:t>
            </a:r>
            <a:r>
              <a:rPr i="1"/>
              <a:t>Israel: The Embattled Ally,</a:t>
            </a:r>
            <a:r>
              <a:rPr>
                <a:latin typeface="Times New Roman"/>
                <a:ea typeface="Times New Roman"/>
                <a:cs typeface="Times New Roman"/>
                <a:sym typeface="Times New Roman"/>
              </a:rPr>
              <a:t> pg. 552)</a:t>
            </a:r>
          </a:p>
          <a:p>
            <a:pPr marL="379474" indent="-379474" defTabSz="484886">
              <a:spcBef>
                <a:spcPts val="3400"/>
              </a:spcBef>
              <a:defRPr sz="2800">
                <a:latin typeface="Cambria"/>
                <a:ea typeface="Cambria"/>
                <a:cs typeface="Cambria"/>
                <a:sym typeface="Cambria"/>
              </a:defRPr>
            </a:pPr>
            <a:r>
              <a:t>Unable to find a compromise, stalemate ensued</a:t>
            </a:r>
          </a:p>
        </p:txBody>
      </p:sp>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1" name="Shape 181"/>
          <p:cNvSpPr/>
          <p:nvPr>
            <p:ph type="title"/>
          </p:nvPr>
        </p:nvSpPr>
        <p:spPr>
          <a:prstGeom prst="rect">
            <a:avLst/>
          </a:prstGeom>
        </p:spPr>
        <p:txBody>
          <a:bodyPr/>
          <a:lstStyle/>
          <a:p>
            <a:pPr/>
            <a:r>
              <a:t>Timeline</a:t>
            </a:r>
          </a:p>
        </p:txBody>
      </p:sp>
      <p:sp>
        <p:nvSpPr>
          <p:cNvPr id="182" name="Shape 182"/>
          <p:cNvSpPr/>
          <p:nvPr>
            <p:ph type="body" idx="1"/>
          </p:nvPr>
        </p:nvSpPr>
        <p:spPr>
          <a:prstGeom prst="rect">
            <a:avLst/>
          </a:prstGeom>
        </p:spPr>
        <p:txBody>
          <a:bodyPr/>
          <a:lstStyle/>
          <a:p>
            <a:pPr/>
            <a:r>
              <a:t>March</a:t>
            </a:r>
          </a:p>
          <a:p>
            <a:pPr/>
            <a:r>
              <a:t>April</a:t>
            </a:r>
          </a:p>
          <a:p>
            <a:pPr/>
            <a:r>
              <a:t>June</a:t>
            </a:r>
          </a:p>
          <a:p>
            <a:pPr/>
            <a:r>
              <a:t>July</a:t>
            </a:r>
          </a:p>
          <a:p>
            <a:pPr/>
            <a:r>
              <a:t>September</a:t>
            </a:r>
          </a:p>
        </p:txBody>
      </p:sp>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Shape 184"/>
          <p:cNvSpPr/>
          <p:nvPr>
            <p:ph type="title"/>
          </p:nvPr>
        </p:nvSpPr>
        <p:spPr>
          <a:prstGeom prst="rect">
            <a:avLst/>
          </a:prstGeom>
        </p:spPr>
        <p:txBody>
          <a:bodyPr/>
          <a:lstStyle/>
          <a:p>
            <a:pPr/>
            <a:r>
              <a:t>Conclusion</a:t>
            </a:r>
          </a:p>
        </p:txBody>
      </p:sp>
      <p:sp>
        <p:nvSpPr>
          <p:cNvPr id="185" name="Shape 185"/>
          <p:cNvSpPr/>
          <p:nvPr>
            <p:ph type="body" idx="1"/>
          </p:nvPr>
        </p:nvSpPr>
        <p:spPr>
          <a:prstGeom prst="rect">
            <a:avLst/>
          </a:prstGeom>
        </p:spPr>
        <p:txBody>
          <a:bodyPr/>
          <a:lstStyle/>
          <a:p>
            <a:pPr marL="333756" indent="-333756" defTabSz="426466">
              <a:spcBef>
                <a:spcPts val="3000"/>
              </a:spcBef>
              <a:defRPr sz="2700"/>
            </a:pPr>
            <a:r>
              <a:t>Reassessment often took several forms, the most important of which was restriction of arms supply and suspension of consideration of economic assistance. </a:t>
            </a:r>
          </a:p>
          <a:p>
            <a:pPr marL="333756" indent="-333756" defTabSz="426466">
              <a:spcBef>
                <a:spcPts val="3000"/>
              </a:spcBef>
              <a:defRPr sz="2700"/>
            </a:pPr>
            <a:r>
              <a:t>“The United States had often used this kind of informal sanction in the past to induce Israel to take some specific action; this time, however, the sanction appeared to be almost purely vindictive since it came after the fact. Moreover, the action was particularly painful and potentially damaging to American-Israeli relations because it came only a short time after Kissinger had committed the United States to </a:t>
            </a:r>
            <a:r>
              <a:rPr i="1"/>
              <a:t>increased</a:t>
            </a:r>
            <a:r>
              <a:t> and more regular military assistance to Israel in connection with the conclusion of the first Egyptian agreement…” </a:t>
            </a:r>
          </a:p>
          <a:p>
            <a:pPr marL="210792" indent="-210792" defTabSz="426466">
              <a:spcBef>
                <a:spcPts val="3000"/>
              </a:spcBef>
              <a:defRPr sz="1700">
                <a:latin typeface="Cambria"/>
                <a:ea typeface="Cambria"/>
                <a:cs typeface="Cambria"/>
                <a:sym typeface="Cambria"/>
              </a:defRPr>
            </a:pPr>
            <a:r>
              <a:t>Safran, N. (1981). </a:t>
            </a:r>
            <a:r>
              <a:rPr i="1"/>
              <a:t>Israel: The Embattled Ally</a:t>
            </a:r>
            <a:r>
              <a:t>, pgs. 548-549.</a:t>
            </a:r>
          </a:p>
        </p:txBody>
      </p:sp>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7" name="Shape 187"/>
          <p:cNvSpPr/>
          <p:nvPr>
            <p:ph type="title"/>
          </p:nvPr>
        </p:nvSpPr>
        <p:spPr>
          <a:prstGeom prst="rect">
            <a:avLst/>
          </a:prstGeom>
        </p:spPr>
        <p:txBody>
          <a:bodyPr/>
          <a:lstStyle/>
          <a:p>
            <a:pPr/>
            <a:r>
              <a:t>Conclusion</a:t>
            </a:r>
          </a:p>
        </p:txBody>
      </p:sp>
      <p:sp>
        <p:nvSpPr>
          <p:cNvPr id="188" name="Shape 188"/>
          <p:cNvSpPr/>
          <p:nvPr>
            <p:ph type="body" idx="1"/>
          </p:nvPr>
        </p:nvSpPr>
        <p:spPr>
          <a:prstGeom prst="rect">
            <a:avLst/>
          </a:prstGeom>
        </p:spPr>
        <p:txBody>
          <a:bodyPr/>
          <a:lstStyle/>
          <a:p>
            <a:pPr marL="397763" indent="-397763" defTabSz="508254">
              <a:spcBef>
                <a:spcPts val="3600"/>
              </a:spcBef>
              <a:defRPr sz="3300"/>
            </a:pPr>
            <a:r>
              <a:t>Since the review of concepts and policy was necessary, one may claim, normal, part of policy making (late 1974, early 1975) there then was little significance of declaring a </a:t>
            </a:r>
            <a:r>
              <a:rPr i="1"/>
              <a:t>reassessment</a:t>
            </a:r>
            <a:r>
              <a:t>. </a:t>
            </a:r>
          </a:p>
          <a:p>
            <a:pPr marL="397763" indent="-397763" defTabSz="508254">
              <a:spcBef>
                <a:spcPts val="3600"/>
              </a:spcBef>
              <a:defRPr sz="3300"/>
            </a:pPr>
            <a:r>
              <a:t>However, since Kissinger most likely needed time to reconsider available options and seek advice from President Ford, the unfolding “test of wills” as Ford mentions in his memoirs was meant to serve, “the purposes of gaining time and putting psychological pressure on Israel to soften it up for whatever next move might be made” </a:t>
            </a:r>
            <a:r>
              <a:rPr sz="2000">
                <a:latin typeface="Cambria"/>
                <a:ea typeface="Cambria"/>
                <a:cs typeface="Cambria"/>
                <a:sym typeface="Cambria"/>
              </a:rPr>
              <a:t>Safran, N. (1981). </a:t>
            </a:r>
            <a:r>
              <a:rPr i="1" sz="2000">
                <a:latin typeface="Cambria"/>
                <a:ea typeface="Cambria"/>
                <a:cs typeface="Cambria"/>
                <a:sym typeface="Cambria"/>
              </a:rPr>
              <a:t>Israel: The Embattled Ally</a:t>
            </a:r>
            <a:r>
              <a:rPr sz="2000">
                <a:latin typeface="Cambria"/>
                <a:ea typeface="Cambria"/>
                <a:cs typeface="Cambria"/>
                <a:sym typeface="Cambria"/>
              </a:rPr>
              <a:t>, pgs. 548-549.</a:t>
            </a:r>
          </a:p>
        </p:txBody>
      </p:sp>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0" name="Shape 190"/>
          <p:cNvSpPr/>
          <p:nvPr>
            <p:ph type="title"/>
          </p:nvPr>
        </p:nvSpPr>
        <p:spPr>
          <a:prstGeom prst="rect">
            <a:avLst/>
          </a:prstGeom>
        </p:spPr>
        <p:txBody>
          <a:bodyPr/>
          <a:lstStyle/>
          <a:p>
            <a:pPr/>
            <a:r>
              <a:t>Conclusion</a:t>
            </a:r>
          </a:p>
        </p:txBody>
      </p:sp>
      <p:sp>
        <p:nvSpPr>
          <p:cNvPr id="191" name="Shape 191"/>
          <p:cNvSpPr/>
          <p:nvPr>
            <p:ph type="body" idx="1"/>
          </p:nvPr>
        </p:nvSpPr>
        <p:spPr>
          <a:prstGeom prst="rect">
            <a:avLst/>
          </a:prstGeom>
        </p:spPr>
        <p:txBody>
          <a:bodyPr/>
          <a:lstStyle/>
          <a:p>
            <a:pPr marL="379474" indent="-379474" defTabSz="484886">
              <a:spcBef>
                <a:spcPts val="3400"/>
              </a:spcBef>
              <a:defRPr sz="3100"/>
            </a:pPr>
            <a:r>
              <a:t>It did not require the theatrics, leaked information, stories, the articles, and advice seeking of scholars. </a:t>
            </a:r>
          </a:p>
          <a:p>
            <a:pPr marL="379474" indent="-379474" defTabSz="484886">
              <a:spcBef>
                <a:spcPts val="3400"/>
              </a:spcBef>
              <a:defRPr sz="3100"/>
            </a:pPr>
            <a:r>
              <a:t>However, this episode offers a prologue to the kind of personal relationships Israeli and American leaders would experience in the decades since and nowadays the standard tactics utilized to influence each. </a:t>
            </a:r>
          </a:p>
          <a:p>
            <a:pPr marL="379474" indent="-379474" defTabSz="484886">
              <a:spcBef>
                <a:spcPts val="3400"/>
              </a:spcBef>
              <a:defRPr sz="3100"/>
            </a:pPr>
            <a:r>
              <a:t>In fact, involvement of partisan politicos, long-hours of negotiations often conducted to maximize personal strengths and egos at the detriment of other parties has become the standard operational procedures in the alliance between the United States and Israel.</a:t>
            </a:r>
          </a:p>
        </p:txBody>
      </p:sp>
    </p:spTree>
  </p:cSld>
  <p:clrMapOvr>
    <a:masterClrMapping/>
  </p:clrMapOvr>
  <p:transition xmlns:p14="http://schemas.microsoft.com/office/powerpoint/2010/main" spd="med" advClick="1" p14:dur="1000"/>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Shape 193"/>
          <p:cNvSpPr/>
          <p:nvPr>
            <p:ph type="title"/>
          </p:nvPr>
        </p:nvSpPr>
        <p:spPr>
          <a:prstGeom prst="rect">
            <a:avLst/>
          </a:prstGeom>
        </p:spPr>
        <p:txBody>
          <a:bodyPr/>
          <a:lstStyle/>
          <a:p>
            <a:pPr/>
            <a:r>
              <a:t>Conclusion</a:t>
            </a:r>
          </a:p>
        </p:txBody>
      </p:sp>
      <p:sp>
        <p:nvSpPr>
          <p:cNvPr id="194" name="Shape 194"/>
          <p:cNvSpPr/>
          <p:nvPr>
            <p:ph type="body" idx="1"/>
          </p:nvPr>
        </p:nvSpPr>
        <p:spPr>
          <a:prstGeom prst="rect">
            <a:avLst/>
          </a:prstGeom>
        </p:spPr>
        <p:txBody>
          <a:bodyPr/>
          <a:lstStyle/>
          <a:p>
            <a:pPr marL="402336" indent="-402336" defTabSz="514094">
              <a:spcBef>
                <a:spcPts val="3600"/>
              </a:spcBef>
              <a:defRPr sz="2900">
                <a:latin typeface="Cambria"/>
                <a:ea typeface="Cambria"/>
                <a:cs typeface="Cambria"/>
                <a:sym typeface="Cambria"/>
              </a:defRPr>
            </a:pPr>
            <a:r>
              <a:t>The Sinai II agreement was finally initialed on September 1, 1975. </a:t>
            </a:r>
          </a:p>
          <a:p>
            <a:pPr marL="402336" indent="-402336" defTabSz="514094">
              <a:spcBef>
                <a:spcPts val="3600"/>
              </a:spcBef>
              <a:defRPr sz="2900">
                <a:latin typeface="Cambria"/>
                <a:ea typeface="Cambria"/>
                <a:cs typeface="Cambria"/>
                <a:sym typeface="Cambria"/>
              </a:defRPr>
            </a:pPr>
            <a:r>
              <a:t>“Sadat promised not to join a war if Syria attacked Israel, while Israel assured Egypt that Israel would not attack Syria and the U.S. agreed to a commitment not to deal with the PLO until it recognized Israel’s right to exist and accepted Security Council Resolution 242 and 338.” </a:t>
            </a:r>
          </a:p>
          <a:p>
            <a:pPr marL="402336" indent="-402336" defTabSz="514094">
              <a:spcBef>
                <a:spcPts val="3600"/>
              </a:spcBef>
              <a:defRPr sz="2900">
                <a:latin typeface="Cambria"/>
                <a:ea typeface="Cambria"/>
                <a:cs typeface="Cambria"/>
                <a:sym typeface="Cambria"/>
              </a:defRPr>
            </a:pPr>
            <a:r>
              <a:t>Egypt turned towards a separate peace with Israel. When the historic Camp David Accords were signed between Egypt and Israel in 1979 the wars between Israel and an Arab neighbor since 1948 finally ended. The agreement also highlighted the importance of the Israeli-American relationship, in particular that between the chief executives. </a:t>
            </a:r>
          </a:p>
        </p:txBody>
      </p:sp>
    </p:spTree>
  </p:cSld>
  <p:clrMapOvr>
    <a:masterClrMapping/>
  </p:clrMapOvr>
  <p:transition xmlns:p14="http://schemas.microsoft.com/office/powerpoint/2010/main" spd="med" advClick="1" p14:dur="1000"/>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6" name="Shape 196"/>
          <p:cNvSpPr/>
          <p:nvPr>
            <p:ph type="title"/>
          </p:nvPr>
        </p:nvSpPr>
        <p:spPr>
          <a:prstGeom prst="rect">
            <a:avLst/>
          </a:prstGeom>
        </p:spPr>
        <p:txBody>
          <a:bodyPr/>
          <a:lstStyle/>
          <a:p>
            <a:pPr/>
            <a:r>
              <a:t>Legacy</a:t>
            </a:r>
          </a:p>
        </p:txBody>
      </p:sp>
      <p:sp>
        <p:nvSpPr>
          <p:cNvPr id="197" name="Shape 197"/>
          <p:cNvSpPr/>
          <p:nvPr>
            <p:ph type="body" idx="1"/>
          </p:nvPr>
        </p:nvSpPr>
        <p:spPr>
          <a:prstGeom prst="rect">
            <a:avLst/>
          </a:prstGeom>
        </p:spPr>
        <p:txBody>
          <a:bodyPr/>
          <a:lstStyle/>
          <a:p>
            <a:pPr marL="338326" indent="-338326" defTabSz="432308">
              <a:spcBef>
                <a:spcPts val="3100"/>
              </a:spcBef>
              <a:defRPr sz="2500">
                <a:latin typeface="Times New Roman"/>
                <a:ea typeface="Times New Roman"/>
                <a:cs typeface="Times New Roman"/>
                <a:sym typeface="Times New Roman"/>
              </a:defRPr>
            </a:pPr>
            <a:r>
              <a:t>Sinai II Agreement allowed several things to occur. </a:t>
            </a:r>
          </a:p>
          <a:p>
            <a:pPr marL="338326" indent="-338326" defTabSz="432308">
              <a:spcBef>
                <a:spcPts val="3100"/>
              </a:spcBef>
              <a:defRPr sz="2500">
                <a:latin typeface="Times New Roman"/>
                <a:ea typeface="Times New Roman"/>
                <a:cs typeface="Times New Roman"/>
                <a:sym typeface="Times New Roman"/>
              </a:defRPr>
            </a:pPr>
            <a:r>
              <a:t>Prime Minister </a:t>
            </a:r>
            <a:r>
              <a:rPr>
                <a:latin typeface="Cambria"/>
                <a:ea typeface="Cambria"/>
                <a:cs typeface="Cambria"/>
                <a:sym typeface="Cambria"/>
              </a:rPr>
              <a:t>Rabin closed “the hectic diplomatic movements triggered by the Yom Kipper War,” (</a:t>
            </a:r>
            <a:r>
              <a:t>Avner, </a:t>
            </a:r>
            <a:r>
              <a:rPr i="1">
                <a:latin typeface="Cambria"/>
                <a:ea typeface="Cambria"/>
                <a:cs typeface="Cambria"/>
                <a:sym typeface="Cambria"/>
              </a:rPr>
              <a:t>The Prime Ministers</a:t>
            </a:r>
            <a:r>
              <a:t> pg. 286) </a:t>
            </a:r>
            <a:r>
              <a:rPr>
                <a:latin typeface="Cambria"/>
                <a:ea typeface="Cambria"/>
                <a:cs typeface="Cambria"/>
                <a:sym typeface="Cambria"/>
              </a:rPr>
              <a:t>and touched upon Israeli yearning for peace in his telephone call with Ford, “we really hope that it will be the beginning of something which we have not yet experienced in this area, and we hope that the other side, the Egyptian side, feels the same.” </a:t>
            </a:r>
            <a:endParaRPr>
              <a:latin typeface="Cambria"/>
              <a:ea typeface="Cambria"/>
              <a:cs typeface="Cambria"/>
              <a:sym typeface="Cambria"/>
            </a:endParaRPr>
          </a:p>
          <a:p>
            <a:pPr marL="338326" indent="-338326" defTabSz="432308">
              <a:spcBef>
                <a:spcPts val="3100"/>
              </a:spcBef>
              <a:defRPr sz="2500">
                <a:latin typeface="Cambria"/>
                <a:ea typeface="Cambria"/>
                <a:cs typeface="Cambria"/>
                <a:sym typeface="Cambria"/>
              </a:defRPr>
            </a:pPr>
            <a:r>
              <a:t>Sadat generously spoke along similar nonbelligerent lines: “Let us create a  new atmosphere…and let us reach the state of non-belligerency officially and with guarantees” (</a:t>
            </a:r>
            <a:r>
              <a:rPr sz="800">
                <a:latin typeface="Times New Roman"/>
                <a:ea typeface="Times New Roman"/>
                <a:cs typeface="Times New Roman"/>
                <a:sym typeface="Times New Roman"/>
              </a:rPr>
              <a:t> </a:t>
            </a:r>
            <a:r>
              <a:rPr>
                <a:latin typeface="Times New Roman"/>
                <a:ea typeface="Times New Roman"/>
                <a:cs typeface="Times New Roman"/>
                <a:sym typeface="Times New Roman"/>
              </a:rPr>
              <a:t>Kissinger, </a:t>
            </a:r>
            <a:r>
              <a:rPr i="1"/>
              <a:t>Years of Renewal</a:t>
            </a:r>
            <a:r>
              <a:rPr>
                <a:latin typeface="Times New Roman"/>
                <a:ea typeface="Times New Roman"/>
                <a:cs typeface="Times New Roman"/>
                <a:sym typeface="Times New Roman"/>
              </a:rPr>
              <a:t>, pg. 454).</a:t>
            </a:r>
          </a:p>
          <a:p>
            <a:pPr marL="338326" indent="-338326" defTabSz="432308">
              <a:spcBef>
                <a:spcPts val="3100"/>
              </a:spcBef>
              <a:defRPr sz="2500">
                <a:latin typeface="Cambria"/>
                <a:ea typeface="Cambria"/>
                <a:cs typeface="Cambria"/>
                <a:sym typeface="Cambria"/>
              </a:defRPr>
            </a:pPr>
            <a:r>
              <a:t>And in the highest praise possible from an aged diplomat on a former Israeli leader, Kissinger wrote, </a:t>
            </a:r>
            <a:r>
              <a:rPr>
                <a:latin typeface="Times New Roman"/>
                <a:ea typeface="Times New Roman"/>
                <a:cs typeface="Times New Roman"/>
                <a:sym typeface="Times New Roman"/>
              </a:rPr>
              <a:t>“Rabin was a significant strategist. His gradualist approach moved his fractious cabinet and wary public to the breakthrough that made the Camp David Accords of 1978 possible.” (Kissinger, </a:t>
            </a:r>
            <a:r>
              <a:rPr i="1">
                <a:latin typeface="Times New Roman"/>
                <a:ea typeface="Times New Roman"/>
                <a:cs typeface="Times New Roman"/>
                <a:sym typeface="Times New Roman"/>
              </a:rPr>
              <a:t>Years of Renewal</a:t>
            </a:r>
            <a:r>
              <a:rPr>
                <a:latin typeface="Times New Roman"/>
                <a:ea typeface="Times New Roman"/>
                <a:cs typeface="Times New Roman"/>
                <a:sym typeface="Times New Roman"/>
              </a:rPr>
              <a:t>. pg. 458).</a:t>
            </a:r>
          </a:p>
        </p:txBody>
      </p:sp>
    </p:spTree>
  </p:cSld>
  <p:clrMapOvr>
    <a:masterClrMapping/>
  </p:clrMapOvr>
  <p:transition xmlns:p14="http://schemas.microsoft.com/office/powerpoint/2010/main" spd="med" advClick="1" p14:dur="1000"/>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9" name="Shape 199"/>
          <p:cNvSpPr/>
          <p:nvPr>
            <p:ph type="title"/>
          </p:nvPr>
        </p:nvSpPr>
        <p:spPr>
          <a:prstGeom prst="rect">
            <a:avLst/>
          </a:prstGeom>
        </p:spPr>
        <p:txBody>
          <a:bodyPr/>
          <a:lstStyle/>
          <a:p>
            <a:pPr/>
            <a:r>
              <a:t>Legacy</a:t>
            </a:r>
          </a:p>
        </p:txBody>
      </p:sp>
      <p:sp>
        <p:nvSpPr>
          <p:cNvPr id="200" name="Shape 200"/>
          <p:cNvSpPr/>
          <p:nvPr>
            <p:ph type="body" idx="1"/>
          </p:nvPr>
        </p:nvSpPr>
        <p:spPr>
          <a:prstGeom prst="rect">
            <a:avLst/>
          </a:prstGeom>
        </p:spPr>
        <p:txBody>
          <a:bodyPr/>
          <a:lstStyle/>
          <a:p>
            <a:pPr marL="269747" indent="-269747" defTabSz="344676">
              <a:spcBef>
                <a:spcPts val="2400"/>
              </a:spcBef>
              <a:defRPr sz="2200">
                <a:latin typeface="Cambria"/>
                <a:ea typeface="Cambria"/>
                <a:cs typeface="Cambria"/>
                <a:sym typeface="Cambria"/>
              </a:defRPr>
            </a:pPr>
            <a:r>
              <a:t>President Ford served as the moral guarantor of Egyptian and Israeli assurances to each other. </a:t>
            </a:r>
          </a:p>
          <a:p>
            <a:pPr marL="269747" indent="-269747" defTabSz="344676">
              <a:spcBef>
                <a:spcPts val="2400"/>
              </a:spcBef>
              <a:defRPr sz="2200">
                <a:latin typeface="Cambria"/>
                <a:ea typeface="Cambria"/>
                <a:cs typeface="Cambria"/>
                <a:sym typeface="Cambria"/>
              </a:defRPr>
            </a:pPr>
            <a:r>
              <a:t>Sadat took the decisive turn not only towards non-belligerency, but a turn away from the Soviet Union. Simply, he was tired of war and tired by Soviet promises. </a:t>
            </a:r>
          </a:p>
          <a:p>
            <a:pPr marL="269747" indent="-269747" defTabSz="344676">
              <a:spcBef>
                <a:spcPts val="2400"/>
              </a:spcBef>
              <a:defRPr sz="2200">
                <a:latin typeface="Cambria"/>
                <a:ea typeface="Cambria"/>
                <a:cs typeface="Cambria"/>
                <a:sym typeface="Cambria"/>
              </a:defRPr>
            </a:pPr>
            <a:r>
              <a:t>For Rabin, his role in the Sinai II agreement was possibly the most difficult. His abrasive style reflected the reality of his domestic situation. He had to “pace his own fragile political base” (</a:t>
            </a:r>
            <a:r>
              <a:rPr>
                <a:latin typeface="Helvetica Light"/>
                <a:ea typeface="Helvetica Light"/>
                <a:cs typeface="Helvetica Light"/>
                <a:sym typeface="Helvetica Light"/>
              </a:rPr>
              <a:t>Kissinger, </a:t>
            </a:r>
            <a:r>
              <a:rPr i="1">
                <a:latin typeface="Helvetica Light"/>
                <a:ea typeface="Helvetica Light"/>
                <a:cs typeface="Helvetica Light"/>
                <a:sym typeface="Helvetica Light"/>
              </a:rPr>
              <a:t>Years of Renewal</a:t>
            </a:r>
            <a:r>
              <a:rPr>
                <a:latin typeface="Helvetica Light"/>
                <a:ea typeface="Helvetica Light"/>
                <a:cs typeface="Helvetica Light"/>
                <a:sym typeface="Helvetica Light"/>
              </a:rPr>
              <a:t>. pg. 458</a:t>
            </a:r>
            <a:r>
              <a:t>) while holding onto his determination to bring progress towards peace. </a:t>
            </a:r>
          </a:p>
          <a:p>
            <a:pPr marL="269747" indent="-269747" defTabSz="344676">
              <a:spcBef>
                <a:spcPts val="2400"/>
              </a:spcBef>
              <a:defRPr sz="2200">
                <a:latin typeface="Cambria"/>
                <a:ea typeface="Cambria"/>
                <a:cs typeface="Cambria"/>
                <a:sym typeface="Cambria"/>
              </a:defRPr>
            </a:pPr>
            <a:r>
              <a:t>As Kissinger writes, “had he moved too quickly, his cabinet would have fallen apart, and new elections would have had to be held; had he moved more slowly, he would have risked the American alliance” (</a:t>
            </a:r>
            <a:r>
              <a:rPr>
                <a:latin typeface="Helvetica Light"/>
                <a:ea typeface="Helvetica Light"/>
                <a:cs typeface="Helvetica Light"/>
                <a:sym typeface="Helvetica Light"/>
              </a:rPr>
              <a:t>Kissinger, </a:t>
            </a:r>
            <a:r>
              <a:rPr i="1">
                <a:latin typeface="Helvetica Light"/>
                <a:ea typeface="Helvetica Light"/>
                <a:cs typeface="Helvetica Light"/>
                <a:sym typeface="Helvetica Light"/>
              </a:rPr>
              <a:t>Years of Renewal</a:t>
            </a:r>
            <a:r>
              <a:rPr>
                <a:latin typeface="Helvetica Light"/>
                <a:ea typeface="Helvetica Light"/>
                <a:cs typeface="Helvetica Light"/>
                <a:sym typeface="Helvetica Light"/>
              </a:rPr>
              <a:t>. pg. 458</a:t>
            </a:r>
            <a:r>
              <a:t>).</a:t>
            </a:r>
          </a:p>
          <a:p>
            <a:pPr marL="269747" indent="-269747" defTabSz="344676">
              <a:spcBef>
                <a:spcPts val="2400"/>
              </a:spcBef>
              <a:defRPr sz="2200">
                <a:latin typeface="Cambria"/>
                <a:ea typeface="Cambria"/>
                <a:cs typeface="Cambria"/>
                <a:sym typeface="Cambria"/>
              </a:defRPr>
            </a:pPr>
            <a:r>
              <a:t> Rabin was a strategist and was successful in moving, through his gradualist approach, his fractious cabinet and wary public to peace. </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7" name="image3.jpeg"/>
          <p:cNvPicPr>
            <a:picLocks noChangeAspect="1"/>
          </p:cNvPicPr>
          <p:nvPr/>
        </p:nvPicPr>
        <p:blipFill>
          <a:blip r:embed="rId2">
            <a:extLst/>
          </a:blip>
          <a:srcRect l="5166" t="0" r="5166" b="0"/>
          <a:stretch>
            <a:fillRect/>
          </a:stretch>
        </p:blipFill>
        <p:spPr>
          <a:xfrm>
            <a:off x="-1" y="0"/>
            <a:ext cx="13004802" cy="9753600"/>
          </a:xfrm>
          <a:prstGeom prst="rect">
            <a:avLst/>
          </a:prstGeom>
          <a:ln w="12700">
            <a:miter lim="400000"/>
          </a:ln>
        </p:spPr>
      </p:pic>
    </p:spTree>
  </p:cSld>
  <p:clrMapOvr>
    <a:masterClrMapping/>
  </p:clrMapOvr>
  <p:transition xmlns:p14="http://schemas.microsoft.com/office/powerpoint/2010/main" spd="med" advClick="1" p14:dur="1000"/>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2" name="Shape 202"/>
          <p:cNvSpPr/>
          <p:nvPr>
            <p:ph type="title"/>
          </p:nvPr>
        </p:nvSpPr>
        <p:spPr>
          <a:prstGeom prst="rect">
            <a:avLst/>
          </a:prstGeom>
        </p:spPr>
        <p:txBody>
          <a:bodyPr/>
          <a:lstStyle/>
          <a:p>
            <a:pPr/>
            <a:r>
              <a:t>Legacy</a:t>
            </a:r>
          </a:p>
        </p:txBody>
      </p:sp>
      <p:sp>
        <p:nvSpPr>
          <p:cNvPr id="203" name="Shape 203"/>
          <p:cNvSpPr/>
          <p:nvPr>
            <p:ph type="body" idx="1"/>
          </p:nvPr>
        </p:nvSpPr>
        <p:spPr>
          <a:prstGeom prst="rect">
            <a:avLst/>
          </a:prstGeom>
        </p:spPr>
        <p:txBody>
          <a:bodyPr/>
          <a:lstStyle/>
          <a:p>
            <a:pPr marL="329184" indent="-329184" defTabSz="420623">
              <a:spcBef>
                <a:spcPts val="3000"/>
              </a:spcBef>
              <a:defRPr sz="2400">
                <a:latin typeface="Times New Roman"/>
                <a:ea typeface="Times New Roman"/>
                <a:cs typeface="Times New Roman"/>
                <a:sym typeface="Times New Roman"/>
              </a:defRPr>
            </a:pPr>
            <a:r>
              <a:t>It was a security alliance in all but name, as Richard Valerian of NBC News quipped, “the best agreement money could buy” (Brinkley, </a:t>
            </a:r>
            <a:r>
              <a:rPr i="1">
                <a:latin typeface="Cambria"/>
                <a:ea typeface="Cambria"/>
                <a:cs typeface="Cambria"/>
                <a:sym typeface="Cambria"/>
              </a:rPr>
              <a:t>Gerald R. Ford</a:t>
            </a:r>
            <a:r>
              <a:t>, pg. 117).</a:t>
            </a:r>
          </a:p>
          <a:p>
            <a:pPr marL="329184" indent="-329184" defTabSz="420623">
              <a:spcBef>
                <a:spcPts val="3000"/>
              </a:spcBef>
              <a:defRPr sz="2400">
                <a:latin typeface="Times New Roman"/>
                <a:ea typeface="Times New Roman"/>
                <a:cs typeface="Times New Roman"/>
                <a:sym typeface="Times New Roman"/>
              </a:defRPr>
            </a:pPr>
            <a:r>
              <a:t>The Knesset ratified the Sinai II agreement on September 3, 1975, paving the way for the eventual peace treaty with Egypt in 1979—and transforming the U.S.-Israel relationship for all time. </a:t>
            </a:r>
          </a:p>
          <a:p>
            <a:pPr marL="329184" indent="-329184" defTabSz="420623">
              <a:spcBef>
                <a:spcPts val="3000"/>
              </a:spcBef>
              <a:defRPr sz="2400">
                <a:latin typeface="Times New Roman"/>
                <a:ea typeface="Times New Roman"/>
                <a:cs typeface="Times New Roman"/>
                <a:sym typeface="Times New Roman"/>
              </a:defRPr>
            </a:pPr>
            <a:r>
              <a:t>However, just how it has been transformed is still very much open to discussion. </a:t>
            </a:r>
          </a:p>
          <a:p>
            <a:pPr marL="329184" indent="-329184" defTabSz="420623">
              <a:spcBef>
                <a:spcPts val="3000"/>
              </a:spcBef>
              <a:defRPr sz="2400">
                <a:latin typeface="Times New Roman"/>
                <a:ea typeface="Times New Roman"/>
                <a:cs typeface="Times New Roman"/>
                <a:sym typeface="Times New Roman"/>
              </a:defRPr>
            </a:pPr>
            <a:r>
              <a:t>As </a:t>
            </a:r>
            <a:r>
              <a:rPr i="1">
                <a:latin typeface="Cambria"/>
                <a:ea typeface="Cambria"/>
                <a:cs typeface="Cambria"/>
                <a:sym typeface="Cambria"/>
              </a:rPr>
              <a:t>Haaretz</a:t>
            </a:r>
            <a:r>
              <a:t> reported then, Israel used American desire for peace to ‘squeeze’ further aid thereby achieving the strategic goals Rabin and his Cabinet had held before the reassessment period took place. </a:t>
            </a:r>
          </a:p>
          <a:p>
            <a:pPr marL="329184" indent="-329184" defTabSz="420623">
              <a:spcBef>
                <a:spcPts val="3000"/>
              </a:spcBef>
              <a:defRPr sz="2400">
                <a:latin typeface="Times New Roman"/>
                <a:ea typeface="Times New Roman"/>
                <a:cs typeface="Times New Roman"/>
                <a:sym typeface="Times New Roman"/>
              </a:defRPr>
            </a:pPr>
            <a:r>
              <a:t>The Americans used Israel and Egypt to block creeping influence of the Soviet Union in the region. And the reassessment period showed the cracks that have grown larger over the decades as American presidents and Israeli prime ministers have each tried to influence the other using public and private means. </a:t>
            </a:r>
          </a:p>
        </p:txBody>
      </p:sp>
    </p:spTree>
  </p:cSld>
  <p:clrMapOvr>
    <a:masterClrMapping/>
  </p:clrMapOvr>
  <p:transition xmlns:p14="http://schemas.microsoft.com/office/powerpoint/2010/main" spd="med" advClick="1" p14:dur="1000"/>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5" name="image1.gif"/>
          <p:cNvPicPr>
            <a:picLocks noChangeAspect="1"/>
          </p:cNvPicPr>
          <p:nvPr/>
        </p:nvPicPr>
        <p:blipFill>
          <a:blip r:embed="rId2">
            <a:extLst/>
          </a:blip>
          <a:srcRect l="6631" t="0" r="6631" b="0"/>
          <a:stretch>
            <a:fillRect/>
          </a:stretch>
        </p:blipFill>
        <p:spPr>
          <a:xfrm>
            <a:off x="6718300" y="5092700"/>
            <a:ext cx="5334000" cy="3898900"/>
          </a:xfrm>
          <a:prstGeom prst="rect">
            <a:avLst/>
          </a:prstGeom>
          <a:ln w="12700">
            <a:miter lim="400000"/>
          </a:ln>
        </p:spPr>
      </p:pic>
      <p:pic>
        <p:nvPicPr>
          <p:cNvPr id="206" name="image7.jpeg"/>
          <p:cNvPicPr>
            <a:picLocks noChangeAspect="1"/>
          </p:cNvPicPr>
          <p:nvPr/>
        </p:nvPicPr>
        <p:blipFill>
          <a:blip r:embed="rId3">
            <a:extLst/>
          </a:blip>
          <a:srcRect l="4214" t="0" r="4214" b="0"/>
          <a:stretch>
            <a:fillRect/>
          </a:stretch>
        </p:blipFill>
        <p:spPr>
          <a:xfrm>
            <a:off x="6718299" y="762000"/>
            <a:ext cx="5334002" cy="3898900"/>
          </a:xfrm>
          <a:prstGeom prst="rect">
            <a:avLst/>
          </a:prstGeom>
          <a:ln w="12700">
            <a:miter lim="400000"/>
          </a:ln>
        </p:spPr>
      </p:pic>
      <p:pic>
        <p:nvPicPr>
          <p:cNvPr id="207" name="image16.jpeg"/>
          <p:cNvPicPr>
            <a:picLocks noChangeAspect="1"/>
          </p:cNvPicPr>
          <p:nvPr/>
        </p:nvPicPr>
        <p:blipFill>
          <a:blip r:embed="rId4">
            <a:extLst/>
          </a:blip>
          <a:srcRect l="31739" t="0" r="31739" b="0"/>
          <a:stretch>
            <a:fillRect/>
          </a:stretch>
        </p:blipFill>
        <p:spPr>
          <a:xfrm>
            <a:off x="952500" y="762884"/>
            <a:ext cx="5334000" cy="8229601"/>
          </a:xfrm>
          <a:prstGeom prst="rect">
            <a:avLst/>
          </a:prstGeom>
          <a:ln w="12700">
            <a:miter lim="400000"/>
          </a:ln>
        </p:spPr>
      </p:pic>
    </p:spTree>
  </p:cSld>
  <p:clrMapOvr>
    <a:masterClrMapping/>
  </p:clrMapOvr>
  <p:transition xmlns:p14="http://schemas.microsoft.com/office/powerpoint/2010/main" spd="med" advClick="1" p14:dur="1000"/>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9" name="Shape 209"/>
          <p:cNvSpPr/>
          <p:nvPr>
            <p:ph type="title"/>
          </p:nvPr>
        </p:nvSpPr>
        <p:spPr>
          <a:prstGeom prst="rect">
            <a:avLst/>
          </a:prstGeom>
        </p:spPr>
        <p:txBody>
          <a:bodyPr/>
          <a:lstStyle/>
          <a:p>
            <a:pPr/>
            <a:r>
              <a:t>Readings</a:t>
            </a:r>
          </a:p>
        </p:txBody>
      </p:sp>
      <p:sp>
        <p:nvSpPr>
          <p:cNvPr id="210" name="Shape 210"/>
          <p:cNvSpPr/>
          <p:nvPr>
            <p:ph type="body" idx="1"/>
          </p:nvPr>
        </p:nvSpPr>
        <p:spPr>
          <a:prstGeom prst="rect">
            <a:avLst/>
          </a:prstGeom>
        </p:spPr>
        <p:txBody>
          <a:bodyPr/>
          <a:lstStyle/>
          <a:p>
            <a:pPr marL="434340" indent="-434340" defTabSz="554990">
              <a:spcBef>
                <a:spcPts val="3900"/>
              </a:spcBef>
              <a:defRPr sz="3200">
                <a:latin typeface="Times New Roman"/>
                <a:ea typeface="Times New Roman"/>
                <a:cs typeface="Times New Roman"/>
                <a:sym typeface="Times New Roman"/>
              </a:defRPr>
            </a:pPr>
            <a:r>
              <a:t>Yehuda Avner. (2010). </a:t>
            </a:r>
            <a:r>
              <a:rPr i="1">
                <a:latin typeface="Cambria"/>
                <a:ea typeface="Cambria"/>
                <a:cs typeface="Cambria"/>
                <a:sym typeface="Cambria"/>
              </a:rPr>
              <a:t>The Prime Ministers: An Intimate Narrative of Israeli Leaders</a:t>
            </a:r>
            <a:r>
              <a:t>. </a:t>
            </a:r>
            <a:r>
              <a:rPr>
                <a:uFill>
                  <a:solidFill>
                    <a:srgbClr val="000000"/>
                  </a:solidFill>
                </a:uFill>
                <a:latin typeface="Cambria"/>
                <a:ea typeface="Cambria"/>
                <a:cs typeface="Cambria"/>
                <a:sym typeface="Cambria"/>
              </a:rPr>
              <a:t>The Toby Press.</a:t>
            </a:r>
            <a:endParaRPr>
              <a:uFill>
                <a:solidFill>
                  <a:srgbClr val="000000"/>
                </a:solidFill>
              </a:uFill>
              <a:latin typeface="Cambria"/>
              <a:ea typeface="Cambria"/>
              <a:cs typeface="Cambria"/>
              <a:sym typeface="Cambria"/>
            </a:endParaRPr>
          </a:p>
          <a:p>
            <a:pPr marL="434340" indent="-434340" defTabSz="554990">
              <a:spcBef>
                <a:spcPts val="3900"/>
              </a:spcBef>
              <a:defRPr sz="3200">
                <a:uFill>
                  <a:solidFill>
                    <a:srgbClr val="000000"/>
                  </a:solidFill>
                </a:uFill>
                <a:latin typeface="Cambria"/>
                <a:ea typeface="Cambria"/>
                <a:cs typeface="Cambria"/>
                <a:sym typeface="Cambria"/>
              </a:defRPr>
            </a:pPr>
            <a:r>
              <a:t>Walter Isaacson. (2005). </a:t>
            </a:r>
            <a:r>
              <a:rPr i="1">
                <a:uFillTx/>
                <a:latin typeface="Times New Roman"/>
                <a:ea typeface="Times New Roman"/>
                <a:cs typeface="Times New Roman"/>
                <a:sym typeface="Times New Roman"/>
              </a:rPr>
              <a:t>Kissinger: A Biography. </a:t>
            </a:r>
            <a:r>
              <a:rPr>
                <a:uFillTx/>
                <a:latin typeface="Times New Roman"/>
                <a:ea typeface="Times New Roman"/>
                <a:cs typeface="Times New Roman"/>
                <a:sym typeface="Times New Roman"/>
              </a:rPr>
              <a:t>Simon &amp; Schuster. </a:t>
            </a:r>
          </a:p>
          <a:p>
            <a:pPr marL="434340" indent="-434340" defTabSz="554990">
              <a:spcBef>
                <a:spcPts val="3900"/>
              </a:spcBef>
              <a:defRPr sz="3200">
                <a:latin typeface="Times New Roman"/>
                <a:ea typeface="Times New Roman"/>
                <a:cs typeface="Times New Roman"/>
                <a:sym typeface="Times New Roman"/>
              </a:defRPr>
            </a:pPr>
            <a:r>
              <a:t>Henry Kissinger. (1999).  </a:t>
            </a:r>
            <a:r>
              <a:rPr i="1">
                <a:latin typeface="Cambria"/>
                <a:ea typeface="Cambria"/>
                <a:cs typeface="Cambria"/>
                <a:sym typeface="Cambria"/>
              </a:rPr>
              <a:t>Years of Renewal. </a:t>
            </a:r>
            <a:r>
              <a:rPr>
                <a:uFill>
                  <a:solidFill>
                    <a:srgbClr val="000000"/>
                  </a:solidFill>
                </a:uFill>
                <a:latin typeface="Cambria"/>
                <a:ea typeface="Cambria"/>
                <a:cs typeface="Cambria"/>
                <a:sym typeface="Cambria"/>
              </a:rPr>
              <a:t>Simon &amp; Schuster.</a:t>
            </a:r>
            <a:r>
              <a:rPr i="1">
                <a:uFill>
                  <a:solidFill>
                    <a:srgbClr val="000000"/>
                  </a:solidFill>
                </a:uFill>
                <a:latin typeface="Cambria"/>
                <a:ea typeface="Cambria"/>
                <a:cs typeface="Cambria"/>
                <a:sym typeface="Cambria"/>
              </a:rPr>
              <a:t> </a:t>
            </a:r>
            <a:endParaRPr i="1">
              <a:uFill>
                <a:solidFill>
                  <a:srgbClr val="000000"/>
                </a:solidFill>
              </a:uFill>
              <a:latin typeface="Cambria"/>
              <a:ea typeface="Cambria"/>
              <a:cs typeface="Cambria"/>
              <a:sym typeface="Cambria"/>
            </a:endParaRPr>
          </a:p>
          <a:p>
            <a:pPr marL="434340" indent="-434340" defTabSz="554990">
              <a:spcBef>
                <a:spcPts val="3900"/>
              </a:spcBef>
              <a:defRPr sz="3200">
                <a:latin typeface="Cambria"/>
                <a:ea typeface="Cambria"/>
                <a:cs typeface="Cambria"/>
                <a:sym typeface="Cambria"/>
              </a:defRPr>
            </a:pPr>
            <a:r>
              <a:t>Dan Kurzman. (1998). </a:t>
            </a:r>
            <a:r>
              <a:rPr i="1"/>
              <a:t>Soldier of Peace: The Life of Yitzhak Rabin. </a:t>
            </a:r>
            <a:r>
              <a:rPr>
                <a:uFill>
                  <a:solidFill>
                    <a:srgbClr val="000000"/>
                  </a:solidFill>
                </a:uFill>
              </a:rPr>
              <a:t>Harper.</a:t>
            </a:r>
            <a:endParaRPr>
              <a:uFill>
                <a:solidFill>
                  <a:srgbClr val="000000"/>
                </a:solidFill>
              </a:uFill>
            </a:endParaRPr>
          </a:p>
          <a:p>
            <a:pPr marL="434340" indent="-434340" defTabSz="554990">
              <a:spcBef>
                <a:spcPts val="3900"/>
              </a:spcBef>
              <a:defRPr sz="3200">
                <a:uFill>
                  <a:solidFill>
                    <a:srgbClr val="000000"/>
                  </a:solidFill>
                </a:uFill>
                <a:latin typeface="Cambria"/>
                <a:ea typeface="Cambria"/>
                <a:cs typeface="Cambria"/>
                <a:sym typeface="Cambria"/>
              </a:defRPr>
            </a:pPr>
            <a:r>
              <a:t>Nadan Safran (1978). </a:t>
            </a:r>
            <a:r>
              <a:rPr i="1">
                <a:uFillTx/>
              </a:rPr>
              <a:t>Israel-The Embattled Ally. </a:t>
            </a:r>
            <a:r>
              <a:rPr>
                <a:uFillTx/>
              </a:rPr>
              <a:t>Belknap Press.</a:t>
            </a:r>
          </a:p>
        </p:txBody>
      </p:sp>
    </p:spTree>
  </p:cSld>
  <p:clrMapOvr>
    <a:masterClrMapping/>
  </p:clrMapOvr>
  <p:transition xmlns:p14="http://schemas.microsoft.com/office/powerpoint/2010/main" spd="med" advClick="1" p14:dur="1000"/>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2" name="Shape 212"/>
          <p:cNvSpPr/>
          <p:nvPr>
            <p:ph type="title"/>
          </p:nvPr>
        </p:nvSpPr>
        <p:spPr>
          <a:prstGeom prst="rect">
            <a:avLst/>
          </a:prstGeom>
        </p:spPr>
        <p:txBody>
          <a:bodyPr/>
          <a:lstStyle/>
          <a:p>
            <a:pPr/>
            <a:r>
              <a:t>Readings</a:t>
            </a:r>
          </a:p>
        </p:txBody>
      </p:sp>
      <p:sp>
        <p:nvSpPr>
          <p:cNvPr id="213" name="Shape 213"/>
          <p:cNvSpPr/>
          <p:nvPr>
            <p:ph type="body" idx="1"/>
          </p:nvPr>
        </p:nvSpPr>
        <p:spPr>
          <a:prstGeom prst="rect">
            <a:avLst/>
          </a:prstGeom>
        </p:spPr>
        <p:txBody>
          <a:bodyPr/>
          <a:lstStyle/>
          <a:p>
            <a:pPr marL="402336" indent="-402336" defTabSz="514094">
              <a:spcBef>
                <a:spcPts val="3600"/>
              </a:spcBef>
              <a:defRPr sz="2900">
                <a:latin typeface="Cambria"/>
                <a:ea typeface="Cambria"/>
                <a:cs typeface="Cambria"/>
                <a:sym typeface="Cambria"/>
              </a:defRPr>
            </a:pPr>
            <a:r>
              <a:t>Berman &amp; Sadot, (2012, April). “Israel &amp; America: The Eternal Return”. </a:t>
            </a:r>
            <a:r>
              <a:rPr i="1"/>
              <a:t>Commentary</a:t>
            </a:r>
            <a:r>
              <a:t>. Retrieved from: </a:t>
            </a:r>
            <a:r>
              <a:rPr u="sng">
                <a:solidFill>
                  <a:srgbClr val="0000FF"/>
                </a:solidFill>
                <a:uFill>
                  <a:solidFill>
                    <a:srgbClr val="0000FF"/>
                  </a:solidFill>
                </a:uFill>
                <a:hlinkClick r:id="rId2" invalidUrl="" action="" tgtFrame="" tooltip="" history="1" highlightClick="0" endSnd="0"/>
              </a:rPr>
              <a:t>http://www.commentarymagazine.com/article/israel-america-the-eternal-return/</a:t>
            </a:r>
          </a:p>
          <a:p>
            <a:pPr marL="402336" indent="-402336" defTabSz="514094">
              <a:spcBef>
                <a:spcPts val="3600"/>
              </a:spcBef>
              <a:defRPr sz="2900">
                <a:latin typeface="Cambria"/>
                <a:ea typeface="Cambria"/>
                <a:cs typeface="Cambria"/>
                <a:sym typeface="Cambria"/>
              </a:defRPr>
            </a:pPr>
            <a:r>
              <a:t>Haaretz. (2006, December 28). </a:t>
            </a:r>
            <a:r>
              <a:rPr i="1"/>
              <a:t>Gerald Ford, the U.S. president who reassessed policy toward Israel, dies at 93. </a:t>
            </a:r>
            <a:r>
              <a:t>Retrieved from: </a:t>
            </a:r>
            <a:r>
              <a:rPr u="sng">
                <a:solidFill>
                  <a:srgbClr val="0000FF"/>
                </a:solidFill>
                <a:uFill>
                  <a:solidFill>
                    <a:srgbClr val="0000FF"/>
                  </a:solidFill>
                </a:uFill>
                <a:hlinkClick r:id="rId3" invalidUrl="" action="" tgtFrame="" tooltip="" history="1" highlightClick="0" endSnd="0"/>
              </a:rPr>
              <a:t>http://www.haaretz.com/print-edition/news/gerald-ford-the-u-s-president-who-reassessed-policy-toward-israel-dies-at-93-1.208477</a:t>
            </a:r>
            <a:r>
              <a:t>)</a:t>
            </a:r>
          </a:p>
          <a:p>
            <a:pPr marL="402336" indent="-402336" defTabSz="514094">
              <a:spcBef>
                <a:spcPts val="3600"/>
              </a:spcBef>
              <a:defRPr sz="2900">
                <a:latin typeface="Cambria"/>
                <a:ea typeface="Cambria"/>
                <a:cs typeface="Cambria"/>
                <a:sym typeface="Cambria"/>
              </a:defRPr>
            </a:pPr>
            <a:r>
              <a:t>Preston, T. &amp; Hermann, M., “Presidential Leadership Style and the Foreign Policy Advisory Process,” in Wittkpf, E. &amp; McCormick, J. (2004). </a:t>
            </a:r>
            <a:r>
              <a:rPr i="1"/>
              <a:t>The Domestic Sources of American Foreign Policy</a:t>
            </a:r>
            <a:r>
              <a:t>. Rowman &amp; Littlefield.</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9" name="image4.jpeg"/>
          <p:cNvPicPr>
            <a:picLocks noChangeAspect="1"/>
          </p:cNvPicPr>
          <p:nvPr/>
        </p:nvPicPr>
        <p:blipFill>
          <a:blip r:embed="rId2">
            <a:extLst/>
          </a:blip>
          <a:srcRect l="4289" t="0" r="4289" b="0"/>
          <a:stretch>
            <a:fillRect/>
          </a:stretch>
        </p:blipFill>
        <p:spPr>
          <a:xfrm>
            <a:off x="6718299" y="5092700"/>
            <a:ext cx="5334002" cy="3898900"/>
          </a:xfrm>
          <a:prstGeom prst="rect">
            <a:avLst/>
          </a:prstGeom>
          <a:ln w="12700">
            <a:miter lim="400000"/>
          </a:ln>
        </p:spPr>
      </p:pic>
      <p:pic>
        <p:nvPicPr>
          <p:cNvPr id="120" name="image5.jpeg"/>
          <p:cNvPicPr>
            <a:picLocks noChangeAspect="1"/>
          </p:cNvPicPr>
          <p:nvPr/>
        </p:nvPicPr>
        <p:blipFill>
          <a:blip r:embed="rId3">
            <a:extLst/>
          </a:blip>
          <a:srcRect l="0" t="4479" r="0" b="4479"/>
          <a:stretch>
            <a:fillRect/>
          </a:stretch>
        </p:blipFill>
        <p:spPr>
          <a:xfrm>
            <a:off x="6718300" y="762000"/>
            <a:ext cx="5334000" cy="3898900"/>
          </a:xfrm>
          <a:prstGeom prst="rect">
            <a:avLst/>
          </a:prstGeom>
          <a:ln w="12700">
            <a:miter lim="400000"/>
          </a:ln>
        </p:spPr>
      </p:pic>
      <p:pic>
        <p:nvPicPr>
          <p:cNvPr id="121" name="image6.jpeg"/>
          <p:cNvPicPr>
            <a:picLocks noChangeAspect="1"/>
          </p:cNvPicPr>
          <p:nvPr/>
        </p:nvPicPr>
        <p:blipFill>
          <a:blip r:embed="rId4">
            <a:extLst/>
          </a:blip>
          <a:srcRect l="7148" t="0" r="7148" b="0"/>
          <a:stretch>
            <a:fillRect/>
          </a:stretch>
        </p:blipFill>
        <p:spPr>
          <a:xfrm>
            <a:off x="952499" y="762884"/>
            <a:ext cx="5334002" cy="8229601"/>
          </a:xfrm>
          <a:prstGeom prst="rect">
            <a:avLst/>
          </a:prstGeom>
          <a:ln w="12700">
            <a:miter lim="400000"/>
          </a:ln>
        </p:spPr>
      </p:pic>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3" name="image7.jpeg"/>
          <p:cNvPicPr>
            <a:picLocks noChangeAspect="1"/>
          </p:cNvPicPr>
          <p:nvPr/>
        </p:nvPicPr>
        <p:blipFill>
          <a:blip r:embed="rId2">
            <a:extLst/>
          </a:blip>
          <a:stretch>
            <a:fillRect/>
          </a:stretch>
        </p:blipFill>
        <p:spPr>
          <a:xfrm>
            <a:off x="4121150" y="3036807"/>
            <a:ext cx="7207909" cy="4824494"/>
          </a:xfrm>
          <a:prstGeom prst="rect">
            <a:avLst/>
          </a:prstGeom>
          <a:ln w="12700">
            <a:miter lim="400000"/>
          </a:ln>
        </p:spPr>
      </p:pic>
      <p:sp>
        <p:nvSpPr>
          <p:cNvPr id="124" name="Shape 124"/>
          <p:cNvSpPr/>
          <p:nvPr>
            <p:ph type="title"/>
          </p:nvPr>
        </p:nvSpPr>
        <p:spPr>
          <a:prstGeom prst="rect">
            <a:avLst/>
          </a:prstGeom>
        </p:spPr>
        <p:txBody>
          <a:bodyPr/>
          <a:lstStyle/>
          <a:p>
            <a:pPr/>
            <a:r>
              <a:t>Friendships</a:t>
            </a:r>
          </a:p>
        </p:txBody>
      </p:sp>
      <p:sp>
        <p:nvSpPr>
          <p:cNvPr id="125" name="Shape 125"/>
          <p:cNvSpPr/>
          <p:nvPr>
            <p:ph type="body" sz="half" idx="1"/>
          </p:nvPr>
        </p:nvSpPr>
        <p:spPr>
          <a:prstGeom prst="rect">
            <a:avLst/>
          </a:prstGeom>
        </p:spPr>
        <p:txBody>
          <a:bodyPr/>
          <a:lstStyle/>
          <a:p>
            <a:pPr/>
            <a:r>
              <a:t>Personality </a:t>
            </a:r>
          </a:p>
          <a:p>
            <a:pPr/>
            <a:r>
              <a:t>Shared vision</a:t>
            </a:r>
          </a:p>
          <a:p>
            <a:pPr/>
            <a:r>
              <a:t>Values</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7" name="image8.jpeg"/>
          <p:cNvPicPr>
            <a:picLocks noChangeAspect="1"/>
          </p:cNvPicPr>
          <p:nvPr/>
        </p:nvPicPr>
        <p:blipFill>
          <a:blip r:embed="rId2">
            <a:extLst/>
          </a:blip>
          <a:srcRect l="0" t="23407" r="0" b="23407"/>
          <a:stretch>
            <a:fillRect/>
          </a:stretch>
        </p:blipFill>
        <p:spPr>
          <a:xfrm>
            <a:off x="0" y="0"/>
            <a:ext cx="13004800" cy="9753600"/>
          </a:xfrm>
          <a:prstGeom prst="rect">
            <a:avLst/>
          </a:prstGeom>
          <a:ln w="12700">
            <a:miter lim="400000"/>
          </a:ln>
        </p:spPr>
      </p:pic>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9" name="image9.jpeg"/>
          <p:cNvPicPr>
            <a:picLocks noChangeAspect="1"/>
          </p:cNvPicPr>
          <p:nvPr/>
        </p:nvPicPr>
        <p:blipFill>
          <a:blip r:embed="rId2">
            <a:extLst/>
          </a:blip>
          <a:srcRect l="0" t="21513" r="0" b="21513"/>
          <a:stretch>
            <a:fillRect/>
          </a:stretch>
        </p:blipFill>
        <p:spPr>
          <a:xfrm>
            <a:off x="0" y="0"/>
            <a:ext cx="13004800" cy="9753600"/>
          </a:xfrm>
          <a:prstGeom prst="rect">
            <a:avLst/>
          </a:prstGeom>
          <a:ln w="12700">
            <a:miter lim="400000"/>
          </a:ln>
        </p:spPr>
      </p:pic>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1" name="image10.jpeg"/>
          <p:cNvPicPr>
            <a:picLocks noChangeAspect="1"/>
          </p:cNvPicPr>
          <p:nvPr/>
        </p:nvPicPr>
        <p:blipFill>
          <a:blip r:embed="rId2">
            <a:extLst/>
          </a:blip>
          <a:srcRect l="3987" t="0" r="3987" b="0"/>
          <a:stretch>
            <a:fillRect/>
          </a:stretch>
        </p:blipFill>
        <p:spPr>
          <a:xfrm>
            <a:off x="6718299" y="5092700"/>
            <a:ext cx="5334002" cy="3898900"/>
          </a:xfrm>
          <a:prstGeom prst="rect">
            <a:avLst/>
          </a:prstGeom>
          <a:ln w="12700">
            <a:miter lim="400000"/>
          </a:ln>
        </p:spPr>
      </p:pic>
      <p:pic>
        <p:nvPicPr>
          <p:cNvPr id="132" name="image11.jpeg"/>
          <p:cNvPicPr>
            <a:picLocks noChangeAspect="1"/>
          </p:cNvPicPr>
          <p:nvPr/>
        </p:nvPicPr>
        <p:blipFill>
          <a:blip r:embed="rId3">
            <a:extLst/>
          </a:blip>
          <a:srcRect l="5109" t="0" r="5109" b="0"/>
          <a:stretch>
            <a:fillRect/>
          </a:stretch>
        </p:blipFill>
        <p:spPr>
          <a:xfrm>
            <a:off x="6718300" y="762000"/>
            <a:ext cx="5334000" cy="3898900"/>
          </a:xfrm>
          <a:prstGeom prst="rect">
            <a:avLst/>
          </a:prstGeom>
          <a:ln w="12700">
            <a:miter lim="400000"/>
          </a:ln>
        </p:spPr>
      </p:pic>
      <p:pic>
        <p:nvPicPr>
          <p:cNvPr id="133" name="image12.jpeg"/>
          <p:cNvPicPr>
            <a:picLocks noChangeAspect="1"/>
          </p:cNvPicPr>
          <p:nvPr/>
        </p:nvPicPr>
        <p:blipFill>
          <a:blip r:embed="rId4">
            <a:extLst/>
          </a:blip>
          <a:srcRect l="8284" t="0" r="8284" b="0"/>
          <a:stretch>
            <a:fillRect/>
          </a:stretch>
        </p:blipFill>
        <p:spPr>
          <a:xfrm>
            <a:off x="952500" y="762884"/>
            <a:ext cx="5334000" cy="8229601"/>
          </a:xfrm>
          <a:prstGeom prst="rect">
            <a:avLst/>
          </a:prstGeom>
          <a:ln w="12700">
            <a:miter lim="400000"/>
          </a:ln>
        </p:spPr>
      </p:pic>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5" name="image2.jpeg"/>
          <p:cNvPicPr>
            <a:picLocks noChangeAspect="1"/>
          </p:cNvPicPr>
          <p:nvPr/>
        </p:nvPicPr>
        <p:blipFill>
          <a:blip r:embed="rId2">
            <a:extLst/>
          </a:blip>
          <a:srcRect l="0" t="4582" r="0" b="4582"/>
          <a:stretch>
            <a:fillRect/>
          </a:stretch>
        </p:blipFill>
        <p:spPr>
          <a:xfrm>
            <a:off x="1600200" y="635000"/>
            <a:ext cx="9779000" cy="5918200"/>
          </a:xfrm>
          <a:prstGeom prst="rect">
            <a:avLst/>
          </a:prstGeom>
          <a:ln w="12700">
            <a:miter lim="400000"/>
          </a:ln>
        </p:spPr>
      </p:pic>
      <p:sp>
        <p:nvSpPr>
          <p:cNvPr id="136" name="Shape 136"/>
          <p:cNvSpPr/>
          <p:nvPr>
            <p:ph type="title"/>
          </p:nvPr>
        </p:nvSpPr>
        <p:spPr>
          <a:prstGeom prst="rect">
            <a:avLst/>
          </a:prstGeom>
        </p:spPr>
        <p:txBody>
          <a:bodyPr/>
          <a:lstStyle/>
          <a:p>
            <a:pPr/>
            <a:r>
              <a:t>Principle Actors</a:t>
            </a:r>
          </a:p>
        </p:txBody>
      </p:sp>
      <p:sp>
        <p:nvSpPr>
          <p:cNvPr id="137" name="Shape 137"/>
          <p:cNvSpPr/>
          <p:nvPr>
            <p:ph type="body" sz="quarter" idx="1"/>
          </p:nvPr>
        </p:nvSpPr>
        <p:spPr>
          <a:prstGeom prst="rect">
            <a:avLst/>
          </a:prstGeom>
        </p:spPr>
        <p:txBody>
          <a:bodyPr/>
          <a:lstStyle/>
          <a:p>
            <a:pPr/>
            <a:r>
              <a:t>Neoclassical Realism</a:t>
            </a:r>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Gradient">
  <a:themeElements>
    <a:clrScheme name="Gradient">
      <a:dk1>
        <a:srgbClr val="FFFFFF"/>
      </a:dk1>
      <a:lt1>
        <a:srgbClr val="FF0000"/>
      </a:lt1>
      <a:dk2>
        <a:srgbClr val="A7A7A7"/>
      </a:dk2>
      <a:lt2>
        <a:srgbClr val="535353"/>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Neue"/>
        <a:ea typeface="Helvetica Neue"/>
        <a:cs typeface="Helvetica Neue"/>
      </a:majorFont>
      <a:minorFont>
        <a:latin typeface="Helvetica"/>
        <a:ea typeface="Helvetica"/>
        <a:cs typeface="Helvetica"/>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76200" dist="0" dir="18900000">
            <a:srgbClr val="000000">
              <a:alpha val="8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Gradient">
  <a:themeElements>
    <a:clrScheme name="Gradient">
      <a:dk1>
        <a:srgbClr val="000000"/>
      </a:dk1>
      <a:lt1>
        <a:srgbClr val="FFFFFF"/>
      </a:lt1>
      <a:dk2>
        <a:srgbClr val="A7A7A7"/>
      </a:dk2>
      <a:lt2>
        <a:srgbClr val="535353"/>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Neue"/>
        <a:ea typeface="Helvetica Neue"/>
        <a:cs typeface="Helvetica Neue"/>
      </a:majorFont>
      <a:minorFont>
        <a:latin typeface="Helvetica"/>
        <a:ea typeface="Helvetica"/>
        <a:cs typeface="Helvetica"/>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76200" dist="0" dir="18900000">
            <a:srgbClr val="000000">
              <a:alpha val="8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