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Regulace mezinárodního finančního systému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2020/2021.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Federal</a:t>
            </a:r>
            <a:r>
              <a:rPr lang="cs-CZ" b="1" dirty="0"/>
              <a:t> </a:t>
            </a:r>
            <a:r>
              <a:rPr lang="cs-CZ" b="1" dirty="0" err="1"/>
              <a:t>Reserve</a:t>
            </a:r>
            <a:r>
              <a:rPr lang="cs-CZ" b="1" dirty="0"/>
              <a:t> (FED)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Založen 1913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Reserve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Struktura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Rada guvernérů (7 členů, na 14 let, vybíráni prezidentem, schvalováni Senátem)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Federální výbor pro otevřený trh (7+1+4)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12 regionálních bank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Předseda: </a:t>
            </a:r>
            <a:r>
              <a:rPr lang="cs-CZ" dirty="0" err="1"/>
              <a:t>Jerome</a:t>
            </a:r>
            <a:r>
              <a:rPr lang="cs-CZ" dirty="0"/>
              <a:t> </a:t>
            </a:r>
            <a:r>
              <a:rPr lang="cs-CZ" dirty="0" err="1"/>
              <a:t>Powell</a:t>
            </a:r>
            <a:endParaRPr lang="cs-CZ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Soukromé vlastnictví, ale zisky odváděny ministerstvu financí, ovládána státem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930C3E4-3F1D-411B-A243-44D8B1BFF2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18286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Federal</a:t>
            </a:r>
            <a:r>
              <a:rPr lang="cs-CZ" b="1" dirty="0"/>
              <a:t> </a:t>
            </a:r>
            <a:r>
              <a:rPr lang="cs-CZ" b="1" dirty="0" err="1"/>
              <a:t>Reserve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Politika (duální×hierarchický mandát)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Cenová stabilita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Maximální zaměstnanost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Nástroje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Operace na volném trhu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Diskontní a lombardní sazba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Povinné minimální rezervy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Kapitálová přiměřenost</a:t>
            </a:r>
          </a:p>
          <a:p>
            <a:pPr>
              <a:spcAft>
                <a:spcPts val="600"/>
              </a:spcAft>
            </a:pPr>
            <a:r>
              <a:rPr lang="cs-CZ" dirty="0"/>
              <a:t>ECB – nejvíce nezávislá CB na světě, pouze cenová stabilita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76A6ECF-5CFC-4598-9653-9639BE96D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71965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Nezávislost CB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Dva typy nezávislosti</a:t>
            </a:r>
          </a:p>
          <a:p>
            <a:pPr lvl="1"/>
            <a:r>
              <a:rPr lang="cs-CZ" dirty="0"/>
              <a:t>Stanovování cílů</a:t>
            </a:r>
          </a:p>
          <a:p>
            <a:pPr lvl="1"/>
            <a:r>
              <a:rPr lang="cs-CZ" dirty="0"/>
              <a:t>Používání nástrojů</a:t>
            </a:r>
          </a:p>
          <a:p>
            <a:r>
              <a:rPr lang="cs-CZ" dirty="0"/>
              <a:t>Nejprve většinou nezávislé soukromé instituce</a:t>
            </a:r>
          </a:p>
          <a:p>
            <a:r>
              <a:rPr lang="cs-CZ" dirty="0"/>
              <a:t>V první polovině 20. století znárodněny</a:t>
            </a:r>
          </a:p>
          <a:p>
            <a:r>
              <a:rPr lang="cs-CZ" dirty="0"/>
              <a:t>Do 80. let pouze 3 relativně nezávislé CB (USA, Německo, Švýcarsko)</a:t>
            </a:r>
          </a:p>
          <a:p>
            <a:r>
              <a:rPr lang="cs-CZ" dirty="0"/>
              <a:t>Nárůst nezávislosti v posledních 30ti letech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30B0A2E-3E05-4B7D-A5B0-945355E09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562775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vládnutí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IMF – dohled nad mezinárodním měnovým systémem, řešení krizí</a:t>
            </a:r>
          </a:p>
          <a:p>
            <a:r>
              <a:rPr lang="cs-CZ" dirty="0"/>
              <a:t>WB – koordinace  a vlastní poskytování rozvojové pomoci</a:t>
            </a:r>
          </a:p>
          <a:p>
            <a:r>
              <a:rPr lang="cs-CZ" dirty="0"/>
              <a:t>BIS – koordinace činnosti CB, mezinárodní bankovní regulace</a:t>
            </a:r>
          </a:p>
          <a:p>
            <a:r>
              <a:rPr lang="cs-CZ" dirty="0"/>
              <a:t>G5, G7, G10, G20 – hlavní fóra pro mezinárodní řešení palčivých měnových a finančních otázek</a:t>
            </a:r>
          </a:p>
          <a:p>
            <a:r>
              <a:rPr lang="cs-CZ" dirty="0"/>
              <a:t>FED – de facto krizový management mezinárodního finančního systému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30B0A2E-3E05-4B7D-A5B0-945355E09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91895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Problém </a:t>
            </a:r>
            <a:r>
              <a:rPr lang="cs-CZ" dirty="0" err="1"/>
              <a:t>mezičasové</a:t>
            </a:r>
            <a:r>
              <a:rPr lang="cs-CZ" dirty="0"/>
              <a:t> koordinace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Ortodoxní přístup k </a:t>
            </a:r>
            <a:r>
              <a:rPr lang="cs-CZ" dirty="0" err="1"/>
              <a:t>bankovnicví</a:t>
            </a:r>
            <a:endParaRPr lang="cs-CZ" dirty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Banky jako zprostředkovatelé mezi věřiteli (spořícími) a dlužníky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Peněžní multiplikátor – úvěry tvořeny z vkladů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Heterodoxní přístup k bankovnictví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Banky jako finančníci kapitalistického systému produkce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Peníze vytvářeny „z ničeho“, vklady vytvářeny zároveň s úvěry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Problémy s likviditou a solventností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Potřeba bankovní regulace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9C12C49-F6B8-4127-8772-17943428E9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202728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556037-4B1C-4FF2-BCA8-9C981BC10F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63E74-996D-4906-9C2C-648A313D59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2F3ED-6397-4CA6-8832-612103CD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Zjednodušená rozvaha banky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94E640BC-B30B-4A60-A86A-AE10CC845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04725"/>
              </p:ext>
            </p:extLst>
          </p:nvPr>
        </p:nvGraphicFramePr>
        <p:xfrm>
          <a:off x="3968215" y="1559169"/>
          <a:ext cx="4255570" cy="39389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7785">
                  <a:extLst>
                    <a:ext uri="{9D8B030D-6E8A-4147-A177-3AD203B41FA5}">
                      <a16:colId xmlns:a16="http://schemas.microsoft.com/office/drawing/2014/main" val="293423278"/>
                    </a:ext>
                  </a:extLst>
                </a:gridCol>
                <a:gridCol w="2127785">
                  <a:extLst>
                    <a:ext uri="{9D8B030D-6E8A-4147-A177-3AD203B41FA5}">
                      <a16:colId xmlns:a16="http://schemas.microsoft.com/office/drawing/2014/main" val="1591365156"/>
                    </a:ext>
                  </a:extLst>
                </a:gridCol>
              </a:tblGrid>
              <a:tr h="57587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aktiva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pasiva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679047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půjčka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vklad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35696776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rezervy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vlastní kapitál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10556610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255858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34822071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1852349"/>
                  </a:ext>
                </a:extLst>
              </a:tr>
              <a:tr h="5605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2097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74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Banka pro mezinárodní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Založena 1930 za účelem vypořádání válečných reparací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Banka se rychle změnila na platformu spolupráce CB, pomoc během velké hospodářské krize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Hrozba zániku během jednání o B-W systému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50. léta – evropský platební mechanismus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Podpora implementace B-W systému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Od 70. let platforma pro regulaci mezinárodního bankovnictví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9FBD872-C8E7-4BB1-8F8E-6FA0D5FBEF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51231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Členství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 err="1"/>
              <a:t>Quasinevládní</a:t>
            </a:r>
            <a:r>
              <a:rPr lang="cs-CZ" dirty="0"/>
              <a:t> organizace (omezené ručení)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Členy pouze centrální banky, 60 členů (59 států plus ECB, FED až od 1996)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Všeobecná setkání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Jednou ročně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Všechny CB, hlasování dle podílu na BIS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Zisky, dividendy, statut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Rada ředitelů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 současnosti 19 zástupců (Bel, Fr, Ger, UK, USA, </a:t>
            </a:r>
            <a:r>
              <a:rPr lang="cs-CZ" dirty="0" err="1"/>
              <a:t>It</a:t>
            </a:r>
            <a:r>
              <a:rPr lang="cs-CZ" dirty="0"/>
              <a:t> povinně plus max. 9 dalších)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Nejdůležitější rozhodnutí, 2/3 hlasů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Generální ředitel – </a:t>
            </a:r>
            <a:r>
              <a:rPr lang="cs-CZ" dirty="0" err="1"/>
              <a:t>Agustin</a:t>
            </a:r>
            <a:r>
              <a:rPr lang="cs-CZ" dirty="0"/>
              <a:t> </a:t>
            </a:r>
            <a:r>
              <a:rPr lang="cs-CZ" dirty="0" err="1"/>
              <a:t>Carstens</a:t>
            </a:r>
            <a:r>
              <a:rPr lang="cs-CZ" dirty="0"/>
              <a:t> (</a:t>
            </a:r>
            <a:r>
              <a:rPr lang="cs-CZ" dirty="0" err="1"/>
              <a:t>Mex</a:t>
            </a:r>
            <a:r>
              <a:rPr lang="cs-CZ" dirty="0"/>
              <a:t>.)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A9BBEC3-B622-45C0-A7E1-9AE12C13E7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76563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Členství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Sídlo – Basilej, Švýcarsko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Finanční struktura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Základní kapitál 3 mld. SDR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Aktiva cca. 409 mld. USD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min. 55% musí patřit 6ti vybraným zemím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Od 2001 čistě veřejná instituce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Vztah k vládám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Zajištěna nezávislost na vládách, žádný dohled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Zákaz půjček vládám, členové rady nesmějí být členy vlády atd.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Na operace banky se nevztahuje žádné národní právo, aktiva nelze znárodnit, členové rady mají rozsáhlou imunitu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9BD4E43-5B49-4148-A475-EE42D4A568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382853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Náplň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783560"/>
            <a:ext cx="10515599" cy="41248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Ze statut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Spolupráce CB, dodatečná platforma pro mezinárodní finanční spolupráci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Důvěrník či zprostředkovatel v oblasti mezinárodních plateb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Dále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Výzkum v oblasti mezinárodních finančních vztahů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Shromažďování a sdílení informací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Fórum pro diskuzi mezinárodního finančního systému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Pomoc při finančních krizích, podpora MMF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Vytváření regulačních standardů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BCA66E6-D397-447D-8A9F-0E0E70E2D6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154706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Basilejský výbor pro bankovní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Instituce založená CB 10ti států, v současnosti 27 členů, 17ti členný sekretariát v rámci BIS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Mezinárodní fórum pro bankovní regulaci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Vydává doporučení pro minimální standardy bankovní regulace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Basel</a:t>
            </a:r>
            <a:r>
              <a:rPr lang="cs-CZ" dirty="0"/>
              <a:t> I (1988)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Basel</a:t>
            </a:r>
            <a:r>
              <a:rPr lang="cs-CZ" dirty="0"/>
              <a:t> II (2004)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Basel</a:t>
            </a:r>
            <a:r>
              <a:rPr lang="cs-CZ" dirty="0"/>
              <a:t> III (v procesu implementace)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Minimální rezervy, </a:t>
            </a:r>
            <a:r>
              <a:rPr lang="cs-CZ" b="1" dirty="0"/>
              <a:t>kapitálová přiměřenost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EE91465-6B44-4C01-94C1-8B41465476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72971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0856" y="512064"/>
            <a:ext cx="9473615" cy="914400"/>
          </a:xfrm>
        </p:spPr>
        <p:txBody>
          <a:bodyPr/>
          <a:lstStyle/>
          <a:p>
            <a:pPr algn="ctr"/>
            <a:r>
              <a:rPr lang="cs-CZ" sz="3600" b="1" dirty="0"/>
              <a:t>Rada pro finanční stabilitu (FSB)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9214" y="1657560"/>
            <a:ext cx="10613572" cy="48137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Původně </a:t>
            </a:r>
            <a:r>
              <a:rPr lang="cs-CZ" b="1" dirty="0"/>
              <a:t>Fórum pro finanční stabilitu</a:t>
            </a:r>
            <a:r>
              <a:rPr lang="cs-CZ" dirty="0"/>
              <a:t>  (FSF, od 1999)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FSB vzniklo v roce 2009 na setkání G20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Monitoruje mezinárodní finanční systém a vydává doporučení pro jeho nápravu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Členové – ministři financí a guvernéři CB G20, mezinárodní instituce (IMF, WB, ECB, BIS aj.)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Témata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Posílení finančního dohledu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Role a povaha ratingu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Posílení transparentnosti finančního systému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Suverénní fondy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Daňové ráje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F8D0D4A-9A48-457F-8B52-888D90FE0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19108" y="6345352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</p:spTree>
    <p:extLst>
      <p:ext uri="{BB962C8B-B14F-4D97-AF65-F5344CB8AC3E}">
        <p14:creationId xmlns:p14="http://schemas.microsoft.com/office/powerpoint/2010/main" val="40415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545</TotalTime>
  <Words>750</Words>
  <Application>Microsoft Office PowerPoint</Application>
  <PresentationFormat>Širokoúhlá obrazovka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Prezentace_MU_CZ</vt:lpstr>
      <vt:lpstr>Regulace mezinárodního finančního systému</vt:lpstr>
      <vt:lpstr>Bankovnictví</vt:lpstr>
      <vt:lpstr>Zjednodušená rozvaha banky</vt:lpstr>
      <vt:lpstr>Banka pro mezinárodní platby</vt:lpstr>
      <vt:lpstr>Členství a struktura</vt:lpstr>
      <vt:lpstr>Členství a struktura</vt:lpstr>
      <vt:lpstr>Náplň činnosti</vt:lpstr>
      <vt:lpstr>Basilejský výbor pro bankovní dohled</vt:lpstr>
      <vt:lpstr>Rada pro finanční stabilitu (FSB)</vt:lpstr>
      <vt:lpstr>Federal Reserve (FED)</vt:lpstr>
      <vt:lpstr>Federal Reserve</vt:lpstr>
      <vt:lpstr>Nezávislost CB</vt:lpstr>
      <vt:lpstr>Mezinárodní vládnutí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115</cp:revision>
  <cp:lastPrinted>1601-01-01T00:00:00Z</cp:lastPrinted>
  <dcterms:created xsi:type="dcterms:W3CDTF">2018-12-03T23:24:52Z</dcterms:created>
  <dcterms:modified xsi:type="dcterms:W3CDTF">2020-12-08T14:51:25Z</dcterms:modified>
</cp:coreProperties>
</file>