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83" r:id="rId13"/>
    <p:sldId id="271" r:id="rId14"/>
    <p:sldId id="272" r:id="rId15"/>
    <p:sldId id="273" r:id="rId16"/>
    <p:sldId id="274" r:id="rId17"/>
    <p:sldId id="278" r:id="rId18"/>
    <p:sldId id="279" r:id="rId19"/>
    <p:sldId id="281" r:id="rId20"/>
    <p:sldId id="282" r:id="rId21"/>
    <p:sldId id="275" r:id="rId22"/>
    <p:sldId id="276" r:id="rId23"/>
    <p:sldId id="277" r:id="rId24"/>
    <p:sldId id="280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4C88657-0D07-4BFA-8FF2-B60D8252F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E27F-8C1F-4044-A258-247EA4AEDD2B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BCFB72-E354-47B2-AACD-1EDD3F7EA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E56A774-180D-48E3-BFE8-A4EA347A3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96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25A3036-4D62-49D1-A044-BC0E82F67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788A79-0F39-46D6-8A66-10A9F133A421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4C14317-FB8D-4201-AEB0-2F7BCB864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1BB00FE-A7D4-4913-9147-5130A0986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64CED35-6790-4BE1-80F9-4958254E2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C11651-764E-47D6-AF47-DB178C66548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12C289B-181D-4EBD-9F24-4B777C1F3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E33CB5A-1187-4107-9505-7166491D7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7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7DAB8B9-FAAD-4A6F-83E3-C971F7C9E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597342-27DD-4ABA-8887-824D8FFCCDC7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F63BAE8-70F8-4F98-A578-DCF2312F4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CAE89B4-3443-4E3B-8947-62367910A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7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21A33402-B3A8-46AC-AD36-BBBCFCAC5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27CB8C-423C-4987-98D1-A61F556530A6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16A83DA-3E5E-4D48-BD71-B34488B7E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5A70FD0-27AA-4827-B641-114C4CE4B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76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0A70E9B-4B05-4A7C-BBB3-BD07707F5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86874-9154-44A3-8654-AF127CCC2321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8045C3C-BBCE-4E5B-94FF-E1F03EFCC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BD166D7-A7B5-4D70-BBCC-08B27D599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84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7597EAC6-680F-428E-AAED-1EBF29991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A91B4-8EF1-495C-A31F-9714A55472AE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BC2C74D-E2EE-441C-ACE6-716AD106C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24736DD-0A9F-4B9B-9031-04466E3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9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39FDF96-36A0-41C7-A2EE-3ACC423906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85336-C8DB-48BF-AA57-A30DD1523A57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B7DD9E9-F17E-480F-B70D-64F2137F9D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19CC04F-D4AE-4274-BA52-17C9D8980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4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1AB7BED-4F96-44F1-8EEB-AEB66B604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44419-17E0-43CE-B4F1-642A6CD5B64D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61665FD-C7DE-4C4E-B1AC-D2C3029C7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938CED8-1BEC-4D31-B72A-41A3BEC08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FB41C5C-E2F3-40A1-A5DE-5283FEA83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4E0BE4-DEE8-45EC-80D6-3F1E20F90F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C884898-92A6-48CF-A251-1B9F1B9579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A49232E-FC79-4918-931C-6B9A73366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71EB02A-238A-4E9A-B9FA-E245B3517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BF2E43-DE12-431A-B62C-A1DECAF479EA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BB0DEB8-BCF6-4DB4-8BF2-98DA38CCB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83EA5A8-6EEE-4DE8-8FCB-F81906987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4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AAA040A-369E-49E3-846B-0089F0466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C252D1-B2F8-4C9D-AE38-3B309980C5C8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1186601-7B0D-4074-8CEE-2DB466690A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2CFBB67-DE9F-4A24-B374-28AE92D82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33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9384AFA-EC1C-4C7A-8104-F449E8A50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50FD2-CB21-4EA6-A8E3-4C0125FEF6AE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79BB861-E8E4-4FA8-BAB1-BFC845E87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596B3CC-9860-4ADD-A1F4-176A40E13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5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15F045F-35E5-4D7B-9145-91A1339E1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B75D86-A136-4966-8978-A94D662CA39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934F48D-B12F-46C8-B0AD-D2941EA95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E4E71D6-25F8-4C53-9FEB-486CDB331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1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48766EC-0793-4BC5-BDD0-ADB5B3657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66364F-FD2B-44B0-81BD-AA9731F9EE6A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7FCA360-4B3F-4934-9308-8A15A56B6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B968436-806D-4ACB-BE53-88328B436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13">
            <a:extLst>
              <a:ext uri="{FF2B5EF4-FFF2-40B4-BE49-F238E27FC236}">
                <a16:creationId xmlns:a16="http://schemas.microsoft.com/office/drawing/2014/main" id="{FBA1DAFB-443A-42E9-823F-C7D5BA8B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A614ACB5-1D12-415B-9629-3C134680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>
            <a:extLst>
              <a:ext uri="{FF2B5EF4-FFF2-40B4-BE49-F238E27FC236}">
                <a16:creationId xmlns:a16="http://schemas.microsoft.com/office/drawing/2014/main" id="{E1C2BA13-8989-4421-8C1A-E46D8E5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3AA1-2A0F-41EF-9197-F693BF1F4D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24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Rozvojové banky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MVZn5065 na FSS MU v akademickém roce 2020/2021.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1D86BF0-0D07-4E20-98EB-2636BB1D6D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Finanční struktura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0372E4-789C-4301-AEFC-5CA0440E70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78429"/>
            <a:ext cx="10657114" cy="494211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Vlastní zdroje</a:t>
            </a:r>
            <a:r>
              <a:rPr lang="cs-CZ" altLang="cs-CZ" i="1" dirty="0"/>
              <a:t> </a:t>
            </a:r>
            <a:r>
              <a:rPr lang="cs-CZ" altLang="cs-CZ" dirty="0"/>
              <a:t>- základní kapitál a rezervy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podíly jednotlivých členských zemí - jsou závislé na ekonomické úrovni, objemu exportu a devizových rezervách (dle IMF)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při založení banky 10 mld. USD rozdělených na 100  tis. akcií po 100 </a:t>
            </a:r>
            <a:r>
              <a:rPr lang="cs-CZ" altLang="cs-CZ" sz="2000" dirty="0" err="1"/>
              <a:t>tis.USD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členské země musely původně </a:t>
            </a:r>
            <a:r>
              <a:rPr lang="cs-CZ" altLang="cs-CZ" sz="2000" u="sng" dirty="0"/>
              <a:t>splatit</a:t>
            </a:r>
            <a:r>
              <a:rPr lang="cs-CZ" altLang="cs-CZ" sz="2000" dirty="0"/>
              <a:t> 20% (část zlato nebo USD)  80% se nesplácelo a tvořilo </a:t>
            </a:r>
            <a:r>
              <a:rPr lang="cs-CZ" altLang="cs-CZ" sz="2000" u="sng" dirty="0"/>
              <a:t>rezervu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od 1963 se reálně splácí pouze </a:t>
            </a:r>
            <a:r>
              <a:rPr lang="cs-CZ" altLang="cs-CZ" sz="2000" u="sng" dirty="0"/>
              <a:t>1% v USD a 9% v národní měně</a:t>
            </a:r>
            <a:r>
              <a:rPr lang="cs-CZ" altLang="cs-CZ" sz="2000" dirty="0"/>
              <a:t>. 90% se nesplácí a musí být připraveny pro případ, že by banka potřebovala tyto prostředky k úhradě splatných závazků – slouží jako záruka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k poskytování úvěrů z vlastních zdrojů může být použita pouze reálně zaplacená část základního kapitálu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A031503-29EB-40AE-A503-9841404747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917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21E8E77-4156-4A30-BEE2-2C8363324D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Finanční struktura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E2BC42F-7994-4D4B-8AE0-64DD443277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b="1" u="sng" dirty="0"/>
              <a:t>Vlastní zdroje</a:t>
            </a:r>
          </a:p>
          <a:p>
            <a:pPr lvl="1">
              <a:spcAft>
                <a:spcPts val="600"/>
              </a:spcAft>
            </a:pPr>
            <a:r>
              <a:rPr lang="cs-CZ" altLang="cs-CZ" b="1" u="sng" dirty="0"/>
              <a:t>Zvyšování </a:t>
            </a:r>
            <a:r>
              <a:rPr lang="cs-CZ" altLang="cs-CZ" dirty="0"/>
              <a:t>v rámci přehodnocování kvót (nový člen), a dále </a:t>
            </a:r>
            <a:r>
              <a:rPr lang="cs-CZ" altLang="cs-CZ" sz="2000" u="sng" dirty="0"/>
              <a:t>všeobecné</a:t>
            </a:r>
            <a:r>
              <a:rPr lang="cs-CZ" altLang="cs-CZ" sz="2000" dirty="0"/>
              <a:t> 1959, 1979, 1988 a 2010 – zvýšení o 10, 40, 74,8, a 86 mld. USD nové podíly se přerozdělí (snižování váhy hlasů malých států, proto od roku 1979  250 doplňkových podílů)</a:t>
            </a:r>
            <a:endParaRPr lang="cs-CZ" altLang="cs-CZ" sz="2000" b="1" u="sng" dirty="0"/>
          </a:p>
          <a:p>
            <a:pPr lvl="1">
              <a:spcAft>
                <a:spcPts val="600"/>
              </a:spcAft>
            </a:pPr>
            <a:r>
              <a:rPr lang="cs-CZ" altLang="cs-CZ" b="1" u="sng" dirty="0"/>
              <a:t>Rezervy</a:t>
            </a:r>
            <a:r>
              <a:rPr lang="cs-CZ" altLang="cs-CZ" u="sng" dirty="0"/>
              <a:t>:</a:t>
            </a:r>
            <a:r>
              <a:rPr lang="cs-CZ" altLang="cs-CZ" dirty="0"/>
              <a:t> vytvářené ze</a:t>
            </a:r>
            <a:r>
              <a:rPr lang="cs-CZ" altLang="cs-CZ" b="1" dirty="0"/>
              <a:t> zisku, </a:t>
            </a:r>
            <a:r>
              <a:rPr lang="cs-CZ" altLang="cs-CZ" dirty="0"/>
              <a:t>ten vzniká jako</a:t>
            </a:r>
            <a:r>
              <a:rPr lang="cs-CZ" altLang="cs-CZ" b="1" dirty="0"/>
              <a:t> </a:t>
            </a:r>
            <a:r>
              <a:rPr lang="cs-CZ" altLang="cs-CZ" dirty="0"/>
              <a:t>rozdíl mezi úrokovou sazbou z poskytnutých úvěrů a vlastních výpůjček - zvyšuje se tak úvěrová kapacita banky (celkový </a:t>
            </a:r>
            <a:r>
              <a:rPr lang="cs-CZ" altLang="cs-CZ" u="sng" dirty="0"/>
              <a:t>objem úvěrů nesmí překročit upsaný </a:t>
            </a:r>
            <a:r>
              <a:rPr lang="cs-CZ" altLang="cs-CZ" u="sng" dirty="0" err="1"/>
              <a:t>kapitál+rezervy</a:t>
            </a:r>
            <a:r>
              <a:rPr lang="cs-CZ" altLang="cs-CZ" dirty="0"/>
              <a:t> - na tom důsledně trvají vyspělé země)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DAC7CE6-E758-40B8-A6B9-6FB87FABF2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424011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BCB597-5093-4D15-8FE6-045F557D99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BEFF0F-C3BD-4C48-B9ED-B16363F8E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44D121-3545-420F-86A6-18739253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Finanční struktura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C297BA-4B6A-49AE-9476-D2194AB9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Cizí zdroje:</a:t>
            </a:r>
            <a:r>
              <a:rPr lang="cs-CZ" altLang="cs-CZ" sz="2400" dirty="0"/>
              <a:t>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kvantitativně nejdůležitější – příjmy z </a:t>
            </a:r>
            <a:r>
              <a:rPr lang="cs-CZ" altLang="cs-CZ" sz="1800" b="1" u="sng" dirty="0"/>
              <a:t>prodeje vlastních dluhopisů</a:t>
            </a:r>
            <a:r>
              <a:rPr lang="cs-CZ" altLang="cs-CZ" sz="1800" dirty="0"/>
              <a:t> na mezinárodních finančních trzích.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původně hlavně do USA, dnes SRN, JAP, </a:t>
            </a:r>
            <a:r>
              <a:rPr lang="cs-CZ" altLang="cs-CZ" sz="1800" dirty="0" err="1"/>
              <a:t>Švýc</a:t>
            </a:r>
            <a:r>
              <a:rPr lang="cs-CZ" altLang="cs-CZ" sz="1800" dirty="0"/>
              <a:t>., zadlužení mimo USA dosáhlo 80% (75% od soukromých investorů)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banka vystupuje jako </a:t>
            </a:r>
            <a:r>
              <a:rPr lang="cs-CZ" altLang="cs-CZ" sz="1800" u="sng" dirty="0"/>
              <a:t>zprostředkovatel půjček</a:t>
            </a:r>
            <a:r>
              <a:rPr lang="cs-CZ" altLang="cs-CZ" sz="1800" dirty="0"/>
              <a:t> mezi soukromými investory a ekonomicky slabšími zeměmi (transformace rizika)</a:t>
            </a:r>
          </a:p>
          <a:p>
            <a:pPr lvl="1">
              <a:spcAft>
                <a:spcPts val="600"/>
              </a:spcAft>
            </a:pPr>
            <a:r>
              <a:rPr lang="cs-CZ" altLang="cs-CZ" sz="1800" u="sng" dirty="0"/>
              <a:t>nejbezpečnější dluhopisy</a:t>
            </a:r>
            <a:r>
              <a:rPr lang="cs-CZ" altLang="cs-CZ" sz="1800" dirty="0"/>
              <a:t> AAA rating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+ </a:t>
            </a:r>
            <a:r>
              <a:rPr lang="cs-CZ" altLang="cs-CZ" sz="1800" b="1" dirty="0"/>
              <a:t>ostatní zdroje </a:t>
            </a:r>
            <a:r>
              <a:rPr lang="cs-CZ" altLang="cs-CZ" sz="1800" dirty="0"/>
              <a:t>(odprodej části půjček, spolufinancování) a </a:t>
            </a:r>
            <a:r>
              <a:rPr lang="cs-CZ" altLang="cs-CZ" sz="1800" b="1" dirty="0"/>
              <a:t>finanční investice banky </a:t>
            </a:r>
            <a:r>
              <a:rPr lang="cs-CZ" altLang="cs-CZ" sz="1800" dirty="0"/>
              <a:t>(udržování likvidity na horší časy)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3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FAFB10-DF59-4BD7-AA08-236012B9B7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ECAC9F5-935E-4ED4-9A70-3001A4BD7E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7571" y="1600201"/>
            <a:ext cx="10526486" cy="49421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IBRD (189 členů)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lhůta splatnosti je 15-20 let s 5 letým odkladem splátek.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úvěry jsou poskytovány pouze s vládními zárukami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variabilní úroky, o 0,5% vyšší než úrok, který platí SB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Sankce:</a:t>
            </a:r>
            <a:r>
              <a:rPr lang="cs-CZ" altLang="cs-CZ" sz="2000" dirty="0"/>
              <a:t> pokud není banka spokojena s využíváním prostředků, může čerpání úvěru omezit, nebo zastavit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IDA, od </a:t>
            </a:r>
            <a:r>
              <a:rPr lang="cs-CZ" altLang="cs-CZ" sz="2400" b="1" dirty="0"/>
              <a:t>1960</a:t>
            </a:r>
            <a:r>
              <a:rPr lang="cs-CZ" altLang="cs-CZ" sz="2400" dirty="0"/>
              <a:t> (173 členů)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Cíl: úvěry vládám nejchudších rozvojových zemí, pro které je i SB drahá.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může financovat každý projekt o němž se domnívá, že přispívá k </a:t>
            </a:r>
            <a:r>
              <a:rPr lang="cs-CZ" altLang="cs-CZ" sz="2000" dirty="0" err="1"/>
              <a:t>hosp</a:t>
            </a:r>
            <a:r>
              <a:rPr lang="cs-CZ" altLang="cs-CZ" sz="2000" dirty="0"/>
              <a:t>. rozvoji bez ohledu na návratnost + nevyžaduje státní záruky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zdroje tvoří nevratné příspěvky vlád (každé 3 roky) + 20% ze zisku SB</a:t>
            </a:r>
            <a:r>
              <a:rPr lang="cs-CZ" altLang="cs-CZ" sz="2000" u="sng" dirty="0"/>
              <a:t>,</a:t>
            </a:r>
            <a:r>
              <a:rPr lang="cs-CZ" altLang="cs-CZ" sz="2000" dirty="0"/>
              <a:t> úvěry jsou silně zvýhodněné a na 35-40 let, 10 let odkladu splátek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Rozdělení zemí dle SB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 err="1"/>
              <a:t>Low-income</a:t>
            </a:r>
            <a:r>
              <a:rPr lang="cs-CZ" altLang="cs-CZ" sz="2000" dirty="0"/>
              <a:t> (995 USD  méně</a:t>
            </a:r>
            <a:r>
              <a:rPr lang="en-US" altLang="cs-CZ" sz="2000" dirty="0"/>
              <a:t>)</a:t>
            </a:r>
            <a:r>
              <a:rPr lang="cs-CZ" altLang="cs-CZ" sz="2000" dirty="0"/>
              <a:t> - IDA</a:t>
            </a:r>
            <a:endParaRPr lang="en-US" altLang="cs-CZ" sz="2000" dirty="0"/>
          </a:p>
          <a:p>
            <a:pPr lvl="1">
              <a:spcAft>
                <a:spcPts val="600"/>
              </a:spcAft>
            </a:pPr>
            <a:r>
              <a:rPr lang="en-US" altLang="cs-CZ" sz="2000" dirty="0"/>
              <a:t>Low-middle income (996-3</a:t>
            </a:r>
            <a:r>
              <a:rPr lang="cs-CZ" altLang="cs-CZ" sz="2000" dirty="0"/>
              <a:t> </a:t>
            </a:r>
            <a:r>
              <a:rPr lang="en-US" altLang="cs-CZ" sz="2000" dirty="0"/>
              <a:t>895 </a:t>
            </a:r>
            <a:r>
              <a:rPr lang="cs-CZ" altLang="cs-CZ" sz="2000" dirty="0"/>
              <a:t>USD</a:t>
            </a:r>
            <a:r>
              <a:rPr lang="en-US" altLang="cs-CZ" sz="2000" dirty="0"/>
              <a:t>)</a:t>
            </a:r>
            <a:r>
              <a:rPr lang="cs-CZ" altLang="cs-CZ" sz="2000" dirty="0"/>
              <a:t> – IDA i IBRD</a:t>
            </a:r>
            <a:endParaRPr lang="en-US" altLang="cs-CZ" sz="2000" dirty="0"/>
          </a:p>
          <a:p>
            <a:pPr lvl="1">
              <a:spcAft>
                <a:spcPts val="600"/>
              </a:spcAft>
            </a:pPr>
            <a:r>
              <a:rPr lang="en-US" altLang="cs-CZ" sz="2000" dirty="0"/>
              <a:t>Upper-middle income (</a:t>
            </a:r>
            <a:r>
              <a:rPr lang="cs-CZ" altLang="cs-CZ" sz="2000" dirty="0"/>
              <a:t>3 896-12 055 USD) – IBRD </a:t>
            </a:r>
            <a:endParaRPr lang="en-US" altLang="cs-CZ" sz="2000" dirty="0"/>
          </a:p>
          <a:p>
            <a:pPr lvl="1">
              <a:spcAft>
                <a:spcPts val="600"/>
              </a:spcAft>
            </a:pPr>
            <a:r>
              <a:rPr lang="en-US" altLang="cs-CZ" sz="2000" dirty="0"/>
              <a:t>High-income (</a:t>
            </a:r>
            <a:r>
              <a:rPr lang="cs-CZ" altLang="cs-CZ" sz="2000" dirty="0"/>
              <a:t>12 056 USD a více)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3558479-661E-4ECA-9C04-1191A3B81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05920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E90E6BE-BEE2-45C5-86B6-F5DE4F338D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9D9EB99-A6C0-442A-9CC4-AAC83C0C6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Podmínky poskytnutí úvěru</a:t>
            </a:r>
            <a:r>
              <a:rPr lang="cs-CZ" altLang="cs-CZ" sz="2400" u="sng" dirty="0"/>
              <a:t>:</a:t>
            </a:r>
            <a:r>
              <a:rPr lang="cs-CZ" altLang="cs-CZ" sz="2400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žádost ze strany země, jindy pracovníci banky vytipují projekt sami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předchází důkladná analytická činnost, SB vysílá skupinu expertů, vyhodnocují </a:t>
            </a:r>
            <a:r>
              <a:rPr lang="cs-CZ" altLang="cs-CZ" sz="2000" dirty="0" err="1"/>
              <a:t>hosp</a:t>
            </a:r>
            <a:r>
              <a:rPr lang="cs-CZ" altLang="cs-CZ" sz="2000" dirty="0"/>
              <a:t>. pol. země, vybírají projekty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vláda musí poskytnout vyžádané informace -&gt; komplexní analýza silných a slabých stránek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podkladem pro rozhodnutí je „</a:t>
            </a:r>
            <a:r>
              <a:rPr lang="cs-CZ" altLang="cs-CZ" sz="2000" u="sng" dirty="0"/>
              <a:t>zpráva o ekonomice státu</a:t>
            </a:r>
            <a:r>
              <a:rPr lang="cs-CZ" altLang="cs-CZ" sz="2000" dirty="0"/>
              <a:t>“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 vhodném projektu jsou vedená jednání mezi SB a zemí -&gt; dohoda, prezident banky předloží zprávu úředníkům a doporučí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základní podmínkou financování je vysoká </a:t>
            </a:r>
            <a:r>
              <a:rPr lang="cs-CZ" altLang="cs-CZ" sz="2000" u="sng" dirty="0"/>
              <a:t>efektivnost projektu</a:t>
            </a:r>
            <a:r>
              <a:rPr lang="cs-CZ" altLang="cs-CZ" sz="2000" dirty="0"/>
              <a:t>, banka kontroluje celý proces realizace projektu (zprávy o realizaci, dohlížecí mise)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cs-CZ" alt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D8547D8-9757-4FF1-A044-AA4558215C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958176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C5B7811-3F0A-443F-B00B-D08F6636C04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7BF4DA9-45C2-477A-8B34-674D08F188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433661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Investiční úvěry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Úvěry na konkrétní projekty</a:t>
            </a:r>
            <a:r>
              <a:rPr lang="cs-CZ" altLang="cs-CZ" sz="2000" dirty="0"/>
              <a:t> – SB vybírá a dohlíží na realizaci (elektrárny, přehrady...)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Úvěry na rozvoj jednotlivých sektorů</a:t>
            </a:r>
            <a:r>
              <a:rPr lang="cs-CZ" altLang="cs-CZ" sz="2000" dirty="0"/>
              <a:t> – vybírají národní vlády dle kritérií SB (zemědělství, energetika, doprava); úvěry finančním zprostředkovatelům (NB) dále půjčují dle kritérií SB; úvěry vázané na změnu koncepce rozvoje konkrétního sektoru.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Úvěry na strukturální adaptaci</a:t>
            </a:r>
            <a:r>
              <a:rPr lang="cs-CZ" altLang="cs-CZ" sz="2400" dirty="0"/>
              <a:t> – podpora reforem jako celku, poskytnutí vyžaduje spolupráci s IMF a podřízení se kritériím banky. Zdroje jsou vázány na splnění systémových a strukturálních podmínek rozvoje dané ekonomiky. Porušení zásady účelovosti – jde o úvěry na zlepšení platební bilance.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Ostatní:</a:t>
            </a:r>
            <a:r>
              <a:rPr lang="cs-CZ" altLang="cs-CZ" sz="2400" dirty="0"/>
              <a:t> úvěry na technickou pomoc; nouzové..(1%)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7C6651D-C1CD-49BB-8855-2939C92EBD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55977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925CC4B-46FD-44CD-9823-B916362553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C898479-CB08-4C5D-9E17-B7CD592AC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10515600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Struktura úvěrů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Do roku 1970</a:t>
            </a:r>
            <a:r>
              <a:rPr lang="cs-CZ" altLang="cs-CZ" sz="2000" dirty="0"/>
              <a:t> </a:t>
            </a:r>
            <a:r>
              <a:rPr lang="cs-CZ" altLang="cs-CZ" sz="2000" u="sng" dirty="0"/>
              <a:t>2/3 na infrastrukturu</a:t>
            </a:r>
            <a:r>
              <a:rPr lang="cs-CZ" altLang="cs-CZ" sz="2000" dirty="0"/>
              <a:t> s cílem vytvořit podmínky pro zahraniční investice – odmítání průmyslových projektů (15%) – krédo: pokud existují zajímavé příležitosti ať do nich jde </a:t>
            </a:r>
            <a:r>
              <a:rPr lang="cs-CZ" altLang="cs-CZ" sz="2000" dirty="0" err="1"/>
              <a:t>domácí+zahraniční</a:t>
            </a:r>
            <a:r>
              <a:rPr lang="cs-CZ" altLang="cs-CZ" sz="2000" dirty="0"/>
              <a:t> kapitál.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Od 70 let</a:t>
            </a:r>
            <a:r>
              <a:rPr lang="cs-CZ" altLang="cs-CZ" sz="2000" dirty="0"/>
              <a:t>  za R. </a:t>
            </a:r>
            <a:r>
              <a:rPr lang="cs-CZ" altLang="cs-CZ" sz="2000" dirty="0" err="1"/>
              <a:t>McNamary</a:t>
            </a:r>
            <a:r>
              <a:rPr lang="cs-CZ" altLang="cs-CZ" sz="2000" dirty="0"/>
              <a:t> změna pod tlakem vlád RZ, základní životní potřeby.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Dále se v čase zvýšila pozornost věnovaná zemědělství a rozvoji venkovských oblastí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od 70 let úvěry některým zemím střední a východní Evropy – celkem asi 10%  z celkové úvěrové aktivity banky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 </a:t>
            </a:r>
            <a:r>
              <a:rPr lang="cs-CZ" altLang="cs-CZ" sz="2000" b="1" dirty="0"/>
              <a:t>80 letech</a:t>
            </a:r>
            <a:r>
              <a:rPr lang="cs-CZ" altLang="cs-CZ" sz="2000" dirty="0"/>
              <a:t> vytýkána angažovanost SB ve státním sektoru  - směrování k podpoře </a:t>
            </a:r>
            <a:r>
              <a:rPr lang="cs-CZ" altLang="cs-CZ" sz="2000" u="sng" dirty="0"/>
              <a:t>liberalizace a k rozvoji soukromého sektoru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Banka získala v období hospodářských těžkostí rozvoj. zemí větší vliv na domácí </a:t>
            </a:r>
            <a:r>
              <a:rPr lang="cs-CZ" altLang="cs-CZ" sz="2000" dirty="0" err="1"/>
              <a:t>ekon</a:t>
            </a:r>
            <a:r>
              <a:rPr lang="cs-CZ" altLang="cs-CZ" sz="2000" dirty="0"/>
              <a:t>. pol</a:t>
            </a:r>
            <a:r>
              <a:rPr lang="cs-CZ" altLang="cs-CZ" sz="2000" u="sng" dirty="0"/>
              <a:t>.</a:t>
            </a:r>
            <a:r>
              <a:rPr lang="cs-CZ" altLang="cs-CZ" sz="2000" dirty="0"/>
              <a:t> -&gt; více prostředků jde do strukturálních změn – náklady spojené s privatizací, cenovou deregulací (porušení přísné účelovosti)</a:t>
            </a:r>
          </a:p>
          <a:p>
            <a:pPr lvl="1" eaLnBrk="1" hangingPunct="1">
              <a:spcAft>
                <a:spcPts val="600"/>
              </a:spcAft>
            </a:pPr>
            <a:endParaRPr lang="cs-CZ" altLang="cs-CZ" sz="20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0E8C2CF-0618-40EA-828D-3BE3643D72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459254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917B915-8FE8-44DF-8422-8F30193DE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10992"/>
            <a:ext cx="10745611" cy="5191799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B8AF2A13-D5B4-490F-9D1B-F57FB3DB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6000" y="5979507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55F9858-2046-4F76-A4CC-F8A74370A6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717798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4F8AA70-EF69-4DD4-A039-F16F8A8F2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01" y="990600"/>
            <a:ext cx="10834397" cy="4740049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B4D89A3E-D396-4BB1-9644-665F391C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180" y="5795968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93E340-A1EE-481D-9691-CC5C1FAFA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661175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6F5E298-FF88-432B-A2BE-20D9DD9AC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405" y="259403"/>
            <a:ext cx="8368252" cy="6311820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A0D0D6BF-F826-4A71-9FB8-F9EA904FE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732" y="6270835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2039188-F4E2-496C-BC6C-2F3B6807F2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38762" y="6319223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28284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AD0910-6FF5-499C-88A4-8152AA9E5A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Vymezení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87EA3FD-E670-45B8-B3B3-9FCF7142E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88099"/>
            <a:ext cx="10515600" cy="476590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Od konce druhé světové války vzniká nový fenomén – </a:t>
            </a:r>
            <a:r>
              <a:rPr lang="cs-CZ" altLang="cs-CZ" sz="2400" b="1" dirty="0"/>
              <a:t>mezinárodní veřejné banky </a:t>
            </a:r>
            <a:r>
              <a:rPr lang="cs-CZ" altLang="cs-CZ" sz="2400" dirty="0"/>
              <a:t>založené za účelem financování hospodářské rekonstrukce nebo hospodářského rozvoje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První banka tohoto typu – </a:t>
            </a:r>
            <a:r>
              <a:rPr lang="cs-CZ" altLang="cs-CZ" sz="2400" b="1" dirty="0"/>
              <a:t>Mezinárodní banka pro obnovu a rozvoj (1944)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Značný rozmach v souvislosti s dekolonizací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Meziamerická rozvojová banka (1959)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Africká rozvojová banka (1964)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Asijská rozvojová banka (1966)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Islámská rozvojová banka (1973)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Dále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Evropská investiční banka (1957)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Evropská banka pro obnovu a rozvoj (1991)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Asijská infrastrukturní investiční banka (2015)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D18119E-D8B6-4698-8884-0BE05D3B61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19108" y="6354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420919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44C9314B-1C45-4285-B9D9-C2921AFD3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89" y="408554"/>
            <a:ext cx="9218668" cy="6145779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8FFB99AB-5663-4CF7-BB7A-61DDC7B9D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250" y="6082733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0456F1A-E31E-4E70-AEBE-F963A54BBA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844350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559BFF7-6CF0-4756-87B9-D5537ADD677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Vývoj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0C191E6-4336-4C90-936D-806710B38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poválečná obnova, </a:t>
            </a:r>
            <a:r>
              <a:rPr lang="cs-CZ" dirty="0" err="1"/>
              <a:t>Marshallův</a:t>
            </a:r>
            <a:r>
              <a:rPr lang="cs-CZ" dirty="0"/>
              <a:t> plán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do 1968 – infrastruktura, ziskové projekty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1968-81 – boj proti chudobě, výrazný nárůst aktivit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80. a 90. léta – dluh, strukturální reformy, HIPC iniciativa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21. století 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Rozvojové cíle tisíciletí (odstranění chudoby, udržitelný rozvoj), diversifikace úvěrů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sz="2200" dirty="0"/>
              <a:t>2005 – Multilaterální iniciativa za odpuštění dluhů (MDRI), 23 zemí 21 mld. USD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(kapacita, infrastruktura, finanční systém, korupce)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Cíle udržitelného rozvoje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Konkurence v podobě AIIB</a:t>
            </a:r>
          </a:p>
          <a:p>
            <a:pPr marL="740664" lvl="1">
              <a:spcAft>
                <a:spcPts val="600"/>
              </a:spcAft>
              <a:buFont typeface="Wingdings"/>
              <a:buChar char=""/>
              <a:defRPr/>
            </a:pPr>
            <a:endParaRPr lang="cs-CZ" dirty="0"/>
          </a:p>
          <a:p>
            <a:pPr marL="411480">
              <a:lnSpc>
                <a:spcPct val="100000"/>
              </a:lnSpc>
              <a:spcAft>
                <a:spcPts val="60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571B15A-648C-4983-9091-2234159D91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0402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C0F1792-EBA9-4295-BCF5-45DCC875C7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Přidružené agencie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526C3CA-0172-4E53-B8EB-81E5B7988C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Mezinárodní finanční korporace (ICF)</a:t>
            </a:r>
            <a:r>
              <a:rPr lang="cs-CZ" altLang="cs-CZ" b="1" dirty="0"/>
              <a:t> 1956 </a:t>
            </a:r>
            <a:r>
              <a:rPr lang="cs-CZ" altLang="cs-CZ" dirty="0"/>
              <a:t>(184členů) </a:t>
            </a:r>
            <a:endParaRPr lang="cs-CZ" altLang="cs-CZ" b="1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Cíl je podpora rozvoje soukromého sektoru v rozvojových zemích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Zákl. kap. vklady členů odvozeny od SB (24,5mld USD) splácí se celý a v USD.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Hlavními zdroji jsou cizí zdroje získané emisí vlastních dluhopisů + úvěr SB (4x základní kapitál).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Úvěry jsou poskytovány </a:t>
            </a:r>
            <a:r>
              <a:rPr lang="cs-CZ" altLang="cs-CZ" u="sng" dirty="0"/>
              <a:t>komerčně a bez vládních záruk</a:t>
            </a:r>
            <a:r>
              <a:rPr lang="cs-CZ" altLang="cs-CZ" dirty="0"/>
              <a:t>, úroky vyšší než u SB, pouze část investice.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AAC3E9-D920-4FFC-9183-02B3E38A5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264103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1470F1-E519-40BF-9DA9-FD367CD779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Přidružené agencie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6B8DCE8-6C00-4404-83B3-BC5155AA0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Agentura pro mnohostranné investiční záruky (MIGA)</a:t>
            </a:r>
            <a:r>
              <a:rPr lang="cs-CZ" altLang="cs-CZ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1988 (181členů)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Cíl: podpora přílivu </a:t>
            </a:r>
            <a:r>
              <a:rPr lang="cs-CZ" altLang="cs-CZ" dirty="0" err="1"/>
              <a:t>zahr</a:t>
            </a:r>
            <a:r>
              <a:rPr lang="cs-CZ" altLang="cs-CZ" dirty="0"/>
              <a:t>. kapitálu (ve formě přímých </a:t>
            </a:r>
            <a:r>
              <a:rPr lang="cs-CZ" altLang="cs-CZ" dirty="0" err="1"/>
              <a:t>zahr</a:t>
            </a:r>
            <a:r>
              <a:rPr lang="cs-CZ" altLang="cs-CZ" dirty="0"/>
              <a:t>. investic) do rozvojových zemí </a:t>
            </a:r>
            <a:r>
              <a:rPr lang="cs-CZ" altLang="cs-CZ" u="sng" dirty="0"/>
              <a:t>poskytováním záruk na neobchodní rizika</a:t>
            </a:r>
            <a:r>
              <a:rPr lang="cs-CZ" altLang="cs-CZ" dirty="0"/>
              <a:t> (zestátnění, válka.. až na 15 let)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Záruky za investice za 9,1 mld. USD (2011).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Sazby za poskytnuté záruky 0,3-1,5%.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Mezinárodní centrum pro řešení investičních sporů (ICSID)</a:t>
            </a:r>
            <a:r>
              <a:rPr lang="cs-CZ" altLang="cs-CZ" b="1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arbitráž pro investiční spory, 159 členů, rozhodnutí závazná pro členy.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96EF11-24A6-438B-B115-0BA76AA6E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521880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C0B39F6-32F0-4CD2-BBE4-E9A11DB8A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81" y="422507"/>
            <a:ext cx="6038533" cy="6157228"/>
          </a:xfrm>
        </p:spPr>
      </p:pic>
      <p:sp>
        <p:nvSpPr>
          <p:cNvPr id="6" name="Text Box 124">
            <a:extLst>
              <a:ext uri="{FF2B5EF4-FFF2-40B4-BE49-F238E27FC236}">
                <a16:creationId xmlns:a16="http://schemas.microsoft.com/office/drawing/2014/main" id="{A735FF34-5CC9-48E6-81AD-6F57DBEB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360" y="6396378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41E1AE4-2B06-44A3-9A7C-435DA78F04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7384" y="6419413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86105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2DBA0-CB4E-40B5-BE9F-144B9B42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Světová banka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21414042-93F0-4A64-B366-67216EA3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8" y="1484312"/>
            <a:ext cx="10689771" cy="4992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Nadregionální finanční instituce investičního typu – v současnosti se soustředí na financování hospodářského rozvoje rozvojových zemí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Pravděpodobně nejdůležitější rozvojová organizace na světě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Skupina světové banky (</a:t>
            </a:r>
            <a:r>
              <a:rPr lang="cs-CZ" altLang="cs-CZ" dirty="0" err="1"/>
              <a:t>World</a:t>
            </a:r>
            <a:r>
              <a:rPr lang="cs-CZ" altLang="cs-CZ" dirty="0"/>
              <a:t> Bank – WB)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Světová banka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banka pro obnovu a rozvoj (IBRD)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sdružení pro rozvoj (IDA)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Přidružené agentury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finanční korporace (IFC)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Agentura pro mnohostranné investiční záruky (MIGA)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centrum pro řešení investičních sporů (ICSID)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89D7AAE-C024-486E-B8F2-62CF9FECFA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50489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AAE358-9F88-49C9-A888-D3DF358083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IBRD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43AE08A-6121-4C7E-932F-32ECA8998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80458"/>
            <a:ext cx="10515600" cy="504008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Vznik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dohoda na mezinárodní konferenci 1.-22.července 1944 v </a:t>
            </a:r>
            <a:r>
              <a:rPr lang="cs-CZ" altLang="cs-CZ" sz="2000" b="1" dirty="0"/>
              <a:t>Breton-</a:t>
            </a:r>
            <a:r>
              <a:rPr lang="cs-CZ" altLang="cs-CZ" sz="2000" b="1" dirty="0" err="1"/>
              <a:t>Woods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zahájila činnost 25.června 1946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sídlo je Washington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Cíle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původní cíl – podílet se na financování</a:t>
            </a:r>
            <a:r>
              <a:rPr lang="cs-CZ" altLang="cs-CZ" sz="2000" b="1" dirty="0"/>
              <a:t> poválečné obnovy</a:t>
            </a:r>
            <a:r>
              <a:rPr lang="cs-CZ" altLang="cs-CZ" sz="2000" dirty="0"/>
              <a:t> – první úvěry do západní Evropy (ještě v 50. a 60. letech poskytla úvěry Japonsku, Finsku, Řecku a Španělsku, v 80. letech poslední úvěr jinam a to Portugalsko)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později se těžiště činnosti banky přesunulo do oblasti financování</a:t>
            </a:r>
            <a:r>
              <a:rPr lang="cs-CZ" altLang="cs-CZ" sz="2000" b="1" dirty="0"/>
              <a:t> strukturálních a rozvojových programů</a:t>
            </a:r>
            <a:r>
              <a:rPr lang="cs-CZ" altLang="cs-CZ" sz="2000" dirty="0"/>
              <a:t> hlavně v rozvojových zemích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 21. stol to bylo naplnění </a:t>
            </a:r>
            <a:r>
              <a:rPr lang="cs-CZ" altLang="cs-CZ" sz="2000" b="1" dirty="0"/>
              <a:t>Rozvojových cílů tisíciletí </a:t>
            </a:r>
            <a:r>
              <a:rPr lang="cs-CZ" altLang="cs-CZ" sz="2000" dirty="0"/>
              <a:t>(odstranění chudoby a udržitelný rozvoj – spolu s </a:t>
            </a:r>
            <a:r>
              <a:rPr lang="cs-CZ" altLang="cs-CZ" sz="2000" b="1" dirty="0"/>
              <a:t>IDA</a:t>
            </a:r>
            <a:r>
              <a:rPr lang="cs-CZ" altLang="cs-CZ" sz="2000" dirty="0"/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 současnosti napomáhá k dosažení </a:t>
            </a:r>
            <a:r>
              <a:rPr lang="cs-CZ" altLang="cs-CZ" sz="2000" b="1" dirty="0"/>
              <a:t>Cílů udržitelného rozvoje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406C250-FCF5-458C-BD45-F1D6AA94A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5415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CD562-25B6-44DB-8A7C-534A064C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IBRD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3E3A2F-9264-4E80-8684-2D1162D20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91342"/>
            <a:ext cx="10929257" cy="497477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/>
              <a:t>Cíle z Článků dohody</a:t>
            </a:r>
            <a:r>
              <a:rPr lang="cs-CZ" sz="2400" dirty="0"/>
              <a:t>: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přispívat k hospodářskému rozvoji ekonomicky slabších členských zemí podporou produktivních investic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podpora rozvoje výrobních zdrojů za účelem růstu světového obchodu a životní úrovně nejširší populace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koordinace poskytování půjček tak aby byla zajištěna priorita nejnaléhavějších projektů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Světová banka má svých cílů dosahovat skrze: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podporu zahraničních investic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podporu mezinárodního obchodu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usnadnění kapitálových investic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Současné cíle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</a:t>
            </a:r>
            <a:r>
              <a:rPr lang="cs-CZ" sz="2000" dirty="0"/>
              <a:t>ymýtit extrémní chudobu, podporovat sdílenou prosperitu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23EAC4D-EBCB-4759-8782-DBFACC311E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02985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5B2334E-B0E4-4460-90F1-7B6D0C0B12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Struktura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B82F7B6-1BAC-47AD-8770-A9652FBCC0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29575"/>
            <a:ext cx="10406743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Výbor guvernérů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každý stát, pravidelná výroční zasedání spolu s IMF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pravomoci – členství, změny statutu, změny základního kapitálu, užití zisku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Výkonný výbor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jednou týdně, 25 členů (5+3+17)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pravomoci: poskytování půjček, podmínky a využití půjček, způsob a rozsah čerpání finančních prostředků na kapitálových trzích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Administrativa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/>
              <a:t>prezident tradičně USA </a:t>
            </a:r>
            <a:r>
              <a:rPr lang="cs-CZ" altLang="cs-CZ" dirty="0"/>
              <a:t>(David Robert </a:t>
            </a:r>
            <a:r>
              <a:rPr lang="cs-CZ" altLang="cs-CZ" dirty="0" err="1"/>
              <a:t>Malpass</a:t>
            </a:r>
            <a:r>
              <a:rPr lang="cs-CZ" altLang="cs-CZ" dirty="0"/>
              <a:t>), </a:t>
            </a:r>
            <a:r>
              <a:rPr lang="cs-CZ" altLang="cs-CZ" sz="2000" dirty="0"/>
              <a:t>volený na 5 let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odpovědný za celkové řízení banky – formování strategie vůči jiným institucím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několik generálních ředitelů i regionálních viceprezidentů, mají relativně velkou rozhodovací pravomoc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kolem 10 000 zaměstnanců ve více než 100 zemích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C7C90D1-00DC-4977-B49B-1A138F2FF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4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05815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5ADA8C4-90D4-476B-9596-AE9C7BDD7C4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Členství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2B28E1D-53EF-4DDA-ADFD-7284F2CA3E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Členství:</a:t>
            </a:r>
            <a:r>
              <a:rPr lang="cs-CZ" altLang="cs-CZ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pouze členové IMF, o členství je však nutné zažádat zvlášť, 189 členů (2019 - IBRD)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členské země jsou zároveň podílníky banky, počet </a:t>
            </a:r>
            <a:r>
              <a:rPr lang="cs-CZ" altLang="cs-CZ" b="1" dirty="0"/>
              <a:t>podílů</a:t>
            </a:r>
            <a:r>
              <a:rPr lang="cs-CZ" altLang="cs-CZ" dirty="0"/>
              <a:t> je odvozen od výše členské kvóty v IMF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Hlasování: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vážené, u podstatných záležitostí nad 85%, reálně většinou všeobecná dohoda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Základní hlasy (</a:t>
            </a:r>
            <a:r>
              <a:rPr lang="cs-CZ" dirty="0"/>
              <a:t>5,55% celkových hlasů) plus</a:t>
            </a:r>
            <a:r>
              <a:rPr lang="cs-CZ" altLang="cs-CZ" dirty="0"/>
              <a:t> 1 hlas za každých 100 tis. USD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D03BA75-5E90-4FA1-9C13-6390FDB36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69537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1" name="Group 123">
            <a:extLst>
              <a:ext uri="{FF2B5EF4-FFF2-40B4-BE49-F238E27FC236}">
                <a16:creationId xmlns:a16="http://schemas.microsoft.com/office/drawing/2014/main" id="{C73F736A-DA9C-45FE-9435-FBC21D78AD7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981200" y="274638"/>
          <a:ext cx="8229600" cy="5602290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Současné rozdělení hlasů mezi vybrané členy IBRD (%)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15,98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6,89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Belgická konstituencie (z toho ČR)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4,93 (0,38)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40" name="Text Box 124">
            <a:extLst>
              <a:ext uri="{FF2B5EF4-FFF2-40B4-BE49-F238E27FC236}">
                <a16:creationId xmlns:a16="http://schemas.microsoft.com/office/drawing/2014/main" id="{E488F065-81C8-4568-A5D9-E77566081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94995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9748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1" name="Group 123">
            <a:extLst>
              <a:ext uri="{FF2B5EF4-FFF2-40B4-BE49-F238E27FC236}">
                <a16:creationId xmlns:a16="http://schemas.microsoft.com/office/drawing/2014/main" id="{592427E1-8D6D-4047-A14D-96CDE0251376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981200" y="274638"/>
          <a:ext cx="8229600" cy="5600698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Současné rozdělení hlasů mezi vybrané členy IDA (%)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5,37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Saudská Arábie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Belgická konstituencie (z toho ČR)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4,67 (0,44)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588" name="Text Box 124">
            <a:extLst>
              <a:ext uri="{FF2B5EF4-FFF2-40B4-BE49-F238E27FC236}">
                <a16:creationId xmlns:a16="http://schemas.microsoft.com/office/drawing/2014/main" id="{1548A044-1498-4ABB-AD52-6BFFA3CB2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94995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latin typeface="Garamond" panose="02020404030301010803" pitchFamily="18" charset="0"/>
              </a:rPr>
              <a:t>Zdroj: World Bank</a:t>
            </a:r>
          </a:p>
        </p:txBody>
      </p:sp>
    </p:spTree>
    <p:extLst>
      <p:ext uri="{BB962C8B-B14F-4D97-AF65-F5344CB8AC3E}">
        <p14:creationId xmlns:p14="http://schemas.microsoft.com/office/powerpoint/2010/main" val="1547071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468</TotalTime>
  <Words>1856</Words>
  <Application>Microsoft Office PowerPoint</Application>
  <PresentationFormat>Širokoúhlá obrazovka</PresentationFormat>
  <Paragraphs>230</Paragraphs>
  <Slides>24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Garamond</vt:lpstr>
      <vt:lpstr>Tahoma</vt:lpstr>
      <vt:lpstr>Wingdings</vt:lpstr>
      <vt:lpstr>Prezentace_MU_CZ</vt:lpstr>
      <vt:lpstr>Rozvojové banky</vt:lpstr>
      <vt:lpstr>Vymezení</vt:lpstr>
      <vt:lpstr>Světová banka</vt:lpstr>
      <vt:lpstr>IBRD</vt:lpstr>
      <vt:lpstr>IBRD</vt:lpstr>
      <vt:lpstr>Struktura</vt:lpstr>
      <vt:lpstr>Členství</vt:lpstr>
      <vt:lpstr>Prezentace aplikace PowerPoint</vt:lpstr>
      <vt:lpstr>Prezentace aplikace PowerPoint</vt:lpstr>
      <vt:lpstr>Finanční struktura</vt:lpstr>
      <vt:lpstr>Finanční struktura</vt:lpstr>
      <vt:lpstr>Finanční struktura</vt:lpstr>
      <vt:lpstr>Úvěrová politika</vt:lpstr>
      <vt:lpstr>Úvěrová politika</vt:lpstr>
      <vt:lpstr>Úvěrová politika</vt:lpstr>
      <vt:lpstr>Úvěrová politika</vt:lpstr>
      <vt:lpstr>Prezentace aplikace PowerPoint</vt:lpstr>
      <vt:lpstr>Prezentace aplikace PowerPoint</vt:lpstr>
      <vt:lpstr>Prezentace aplikace PowerPoint</vt:lpstr>
      <vt:lpstr>Prezentace aplikace PowerPoint</vt:lpstr>
      <vt:lpstr>Vývoj</vt:lpstr>
      <vt:lpstr>Přidružené agencie</vt:lpstr>
      <vt:lpstr>Přidružené agencie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99</cp:revision>
  <cp:lastPrinted>1601-01-01T00:00:00Z</cp:lastPrinted>
  <dcterms:created xsi:type="dcterms:W3CDTF">2018-12-03T23:24:52Z</dcterms:created>
  <dcterms:modified xsi:type="dcterms:W3CDTF">2020-11-24T14:18:37Z</dcterms:modified>
</cp:coreProperties>
</file>