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351" r:id="rId3"/>
    <p:sldId id="300" r:id="rId4"/>
    <p:sldId id="303" r:id="rId5"/>
    <p:sldId id="259" r:id="rId6"/>
    <p:sldId id="345" r:id="rId7"/>
    <p:sldId id="350" r:id="rId8"/>
    <p:sldId id="260" r:id="rId9"/>
    <p:sldId id="304" r:id="rId10"/>
    <p:sldId id="261" r:id="rId11"/>
    <p:sldId id="262" r:id="rId12"/>
    <p:sldId id="348" r:id="rId13"/>
    <p:sldId id="307" r:id="rId14"/>
    <p:sldId id="308" r:id="rId15"/>
    <p:sldId id="309" r:id="rId16"/>
    <p:sldId id="310" r:id="rId17"/>
    <p:sldId id="324" r:id="rId18"/>
    <p:sldId id="326" r:id="rId19"/>
    <p:sldId id="328"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298" r:id="rId35"/>
    <p:sldId id="284" r:id="rId36"/>
    <p:sldId id="311" r:id="rId37"/>
    <p:sldId id="312" r:id="rId38"/>
    <p:sldId id="313" r:id="rId39"/>
    <p:sldId id="314" r:id="rId40"/>
    <p:sldId id="315" r:id="rId41"/>
    <p:sldId id="318" r:id="rId42"/>
    <p:sldId id="319" r:id="rId43"/>
    <p:sldId id="320" r:id="rId44"/>
    <p:sldId id="285" r:id="rId45"/>
    <p:sldId id="286" r:id="rId46"/>
    <p:sldId id="321" r:id="rId47"/>
    <p:sldId id="322" r:id="rId48"/>
    <p:sldId id="287" r:id="rId49"/>
    <p:sldId id="288" r:id="rId50"/>
    <p:sldId id="299" r:id="rId51"/>
    <p:sldId id="289" r:id="rId52"/>
    <p:sldId id="290" r:id="rId53"/>
    <p:sldId id="294" r:id="rId54"/>
    <p:sldId id="297" r:id="rId55"/>
    <p:sldId id="282" r:id="rId56"/>
    <p:sldId id="268" r:id="rId5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83" d="100"/>
          <a:sy n="83" d="100"/>
        </p:scale>
        <p:origin x="45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C5C38-D42E-49CB-B04F-3F27AC5F921A}" type="datetimeFigureOut">
              <a:rPr lang="cs-CZ" smtClean="0"/>
              <a:t>03.11.2020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950B93-D315-45B7-AAF5-53BFE8602F2F}" type="slidenum">
              <a:rPr lang="cs-CZ" smtClean="0"/>
              <a:t>‹#›</a:t>
            </a:fld>
            <a:endParaRPr lang="cs-CZ"/>
          </a:p>
        </p:txBody>
      </p:sp>
    </p:spTree>
    <p:extLst>
      <p:ext uri="{BB962C8B-B14F-4D97-AF65-F5344CB8AC3E}">
        <p14:creationId xmlns:p14="http://schemas.microsoft.com/office/powerpoint/2010/main" val="900000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1461816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CE8567-6D40-42D3-A633-95A929CCCBA3}" type="slidenum">
              <a:rPr lang="cs-CZ" altLang="cs-CZ" smtClean="0">
                <a:latin typeface="Tahoma" panose="020B0604030504040204" pitchFamily="34" charset="0"/>
              </a:rPr>
              <a:pPr>
                <a:spcBef>
                  <a:spcPct val="0"/>
                </a:spcBef>
              </a:pPr>
              <a:t>21</a:t>
            </a:fld>
            <a:endParaRPr lang="cs-CZ" altLang="cs-CZ" smtClean="0">
              <a:latin typeface="Tahoma" panose="020B060403050404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32206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4021544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a:ln/>
        </p:spPr>
      </p:sp>
      <p:sp>
        <p:nvSpPr>
          <p:cNvPr id="4096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t>Parafráze – změna formulace: použití synonym, změna slovního druhu, změna slovosledu</a:t>
            </a:r>
          </a:p>
        </p:txBody>
      </p:sp>
      <p:sp>
        <p:nvSpPr>
          <p:cNvPr id="4096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AF46C7-535B-444A-B1C4-245D220C5A9B}" type="slidenum">
              <a:rPr lang="cs-CZ" altLang="cs-CZ" smtClean="0">
                <a:latin typeface="Tahoma" panose="020B0604030504040204" pitchFamily="34" charset="0"/>
              </a:rPr>
              <a:pPr>
                <a:spcBef>
                  <a:spcPct val="0"/>
                </a:spcBef>
              </a:pPr>
              <a:t>24</a:t>
            </a:fld>
            <a:endParaRPr lang="cs-CZ" altLang="cs-CZ" smtClean="0">
              <a:latin typeface="Tahoma" panose="020B0604030504040204" pitchFamily="34" charset="0"/>
            </a:endParaRPr>
          </a:p>
        </p:txBody>
      </p:sp>
    </p:spTree>
    <p:extLst>
      <p:ext uri="{BB962C8B-B14F-4D97-AF65-F5344CB8AC3E}">
        <p14:creationId xmlns:p14="http://schemas.microsoft.com/office/powerpoint/2010/main" val="2522470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097778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446265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2" name="Shape 3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10496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433707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3" name="Shape 2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996847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055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3" name="Shape 2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78246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Šedo: Volební reforma</a:t>
            </a:r>
          </a:p>
          <a:p>
            <a:endParaRPr lang="cs-CZ" dirty="0"/>
          </a:p>
        </p:txBody>
      </p:sp>
      <p:sp>
        <p:nvSpPr>
          <p:cNvPr id="4" name="Zástupný symbol pro číslo snímku 3"/>
          <p:cNvSpPr>
            <a:spLocks noGrp="1"/>
          </p:cNvSpPr>
          <p:nvPr>
            <p:ph type="sldNum" sz="quarter" idx="10"/>
          </p:nvPr>
        </p:nvSpPr>
        <p:spPr/>
        <p:txBody>
          <a:bodyPr/>
          <a:lstStyle/>
          <a:p>
            <a:fld id="{4F950B93-D315-45B7-AAF5-53BFE8602F2F}" type="slidenum">
              <a:rPr lang="cs-CZ" smtClean="0"/>
              <a:t>6</a:t>
            </a:fld>
            <a:endParaRPr lang="cs-CZ"/>
          </a:p>
        </p:txBody>
      </p:sp>
    </p:spTree>
    <p:extLst>
      <p:ext uri="{BB962C8B-B14F-4D97-AF65-F5344CB8AC3E}">
        <p14:creationId xmlns:p14="http://schemas.microsoft.com/office/powerpoint/2010/main" val="5036370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902418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3" name="Shape 2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7165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56345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88" name="Shape 2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962354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06" name="Shape 3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010781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Rectangle 1"/>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p:spPr>
      </p:sp>
      <p:sp>
        <p:nvSpPr>
          <p:cNvPr id="64514"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2279039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6322"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231565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323989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1638" cy="4111625"/>
          </a:xfrm>
          <a:prstGeom prst="rect">
            <a:avLst/>
          </a:prstGeom>
          <a:noFill/>
          <a:ln>
            <a:round/>
            <a:headEnd/>
            <a:tailEnd/>
          </a:ln>
        </p:spPr>
        <p:txBody>
          <a:bodyPr wrap="none" anchor="ctr"/>
          <a:lstStyle/>
          <a:p>
            <a:endParaRPr lang="ru-RU"/>
          </a:p>
        </p:txBody>
      </p:sp>
    </p:spTree>
    <p:extLst>
      <p:ext uri="{BB962C8B-B14F-4D97-AF65-F5344CB8AC3E}">
        <p14:creationId xmlns:p14="http://schemas.microsoft.com/office/powerpoint/2010/main" val="78925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19C647-6504-46A7-92F2-00A8413D048B}" type="slidenum">
              <a:rPr lang="cs-CZ" altLang="cs-CZ" smtClean="0">
                <a:latin typeface="Tahoma" panose="020B0604030504040204" pitchFamily="34" charset="0"/>
              </a:rPr>
              <a:pPr>
                <a:spcBef>
                  <a:spcPct val="0"/>
                </a:spcBef>
              </a:pPr>
              <a:t>17</a:t>
            </a:fld>
            <a:endParaRPr lang="cs-CZ" altLang="cs-CZ" smtClean="0">
              <a:latin typeface="Tahoma" panose="020B0604030504040204" pitchFamily="34"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3566123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34973B-DDD6-453E-A6CB-DC1EC338F0D8}" type="slidenum">
              <a:rPr lang="cs-CZ" altLang="cs-CZ" smtClean="0">
                <a:latin typeface="Tahoma" panose="020B0604030504040204" pitchFamily="34" charset="0"/>
              </a:rPr>
              <a:pPr>
                <a:spcBef>
                  <a:spcPct val="0"/>
                </a:spcBef>
              </a:pPr>
              <a:t>18</a:t>
            </a:fld>
            <a:endParaRPr lang="cs-CZ" altLang="cs-CZ" smtClean="0">
              <a:latin typeface="Tahoma" panose="020B060403050404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860393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64510B-3F3C-4525-8F4A-E0029B2064AD}" type="slidenum">
              <a:rPr lang="cs-CZ" altLang="cs-CZ" smtClean="0">
                <a:latin typeface="Tahoma" panose="020B0604030504040204" pitchFamily="34" charset="0"/>
              </a:rPr>
              <a:pPr>
                <a:spcBef>
                  <a:spcPct val="0"/>
                </a:spcBef>
              </a:pPr>
              <a:t>19</a:t>
            </a:fld>
            <a:endParaRPr lang="cs-CZ" altLang="cs-CZ" smtClean="0">
              <a:latin typeface="Tahoma" panose="020B060403050404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535545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A6FFC1-F02B-416D-88E0-5734CE43917A}" type="slidenum">
              <a:rPr lang="cs-CZ" altLang="cs-CZ" smtClean="0">
                <a:latin typeface="Tahoma" panose="020B0604030504040204" pitchFamily="34" charset="0"/>
              </a:rPr>
              <a:pPr>
                <a:spcBef>
                  <a:spcPct val="0"/>
                </a:spcBef>
              </a:pPr>
              <a:t>20</a:t>
            </a:fld>
            <a:endParaRPr lang="cs-CZ" altLang="cs-CZ" smtClean="0">
              <a:latin typeface="Tahoma" panose="020B060403050404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411026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2189378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92061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840137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0" y="6727600"/>
            <a:ext cx="12192000" cy="130400"/>
          </a:xfrm>
          <a:prstGeom prst="rect">
            <a:avLst/>
          </a:prstGeom>
          <a:solidFill>
            <a:schemeClr val="lt2"/>
          </a:solidFill>
          <a:ln>
            <a:noFill/>
          </a:ln>
        </p:spPr>
        <p:txBody>
          <a:bodyPr lIns="121900" tIns="121900" rIns="121900" bIns="121900" anchor="ctr" anchorCtr="0">
            <a:noAutofit/>
          </a:bodyPr>
          <a:lstStyle/>
          <a:p>
            <a:pPr>
              <a:spcBef>
                <a:spcPts val="0"/>
              </a:spcBef>
              <a:buNone/>
            </a:pPr>
            <a:endParaRPr sz="2400"/>
          </a:p>
        </p:txBody>
      </p:sp>
      <p:sp>
        <p:nvSpPr>
          <p:cNvPr id="21" name="Shape 21"/>
          <p:cNvSpPr txBox="1">
            <a:spLocks noGrp="1"/>
          </p:cNvSpPr>
          <p:nvPr>
            <p:ph type="title"/>
          </p:nvPr>
        </p:nvSpPr>
        <p:spPr>
          <a:xfrm>
            <a:off x="415601" y="421234"/>
            <a:ext cx="11360799" cy="1108399"/>
          </a:xfrm>
          <a:prstGeom prst="rect">
            <a:avLst/>
          </a:prstGeom>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15601" y="1633633"/>
            <a:ext cx="11360799" cy="4472000"/>
          </a:xfrm>
          <a:prstGeom prst="rect">
            <a:avLst/>
          </a:prstGeom>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 name="Shape 23"/>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cs" smtClean="0"/>
              <a:pPr/>
              <a:t>‹#›</a:t>
            </a:fld>
            <a:endParaRPr lang="cs"/>
          </a:p>
        </p:txBody>
      </p:sp>
    </p:spTree>
    <p:extLst>
      <p:ext uri="{BB962C8B-B14F-4D97-AF65-F5344CB8AC3E}">
        <p14:creationId xmlns:p14="http://schemas.microsoft.com/office/powerpoint/2010/main" val="2583164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4"/>
        <p:cNvGrpSpPr/>
        <p:nvPr/>
      </p:nvGrpSpPr>
      <p:grpSpPr>
        <a:xfrm>
          <a:off x="0" y="0"/>
          <a:ext cx="0" cy="0"/>
          <a:chOff x="0" y="0"/>
          <a:chExt cx="0" cy="0"/>
        </a:xfrm>
      </p:grpSpPr>
      <p:sp>
        <p:nvSpPr>
          <p:cNvPr id="15" name="Shape 15"/>
          <p:cNvSpPr/>
          <p:nvPr/>
        </p:nvSpPr>
        <p:spPr>
          <a:xfrm flipH="1">
            <a:off x="10127917" y="6136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6" name="Shape 16"/>
          <p:cNvSpPr/>
          <p:nvPr/>
        </p:nvSpPr>
        <p:spPr>
          <a:xfrm rot="10800000" flipH="1">
            <a:off x="621901" y="4744434"/>
            <a:ext cx="1442167" cy="1499933"/>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txBox="1">
            <a:spLocks noGrp="1"/>
          </p:cNvSpPr>
          <p:nvPr>
            <p:ph type="title"/>
          </p:nvPr>
        </p:nvSpPr>
        <p:spPr>
          <a:xfrm>
            <a:off x="1031600" y="2408600"/>
            <a:ext cx="10128800" cy="2040800"/>
          </a:xfrm>
          <a:prstGeom prst="rect">
            <a:avLst/>
          </a:prstGeom>
        </p:spPr>
        <p:txBody>
          <a:bodyPr lIns="91425" tIns="91425" rIns="91425" bIns="91425" anchor="ctr" anchorCtr="0"/>
          <a:lstStyle>
            <a:lvl1pPr algn="ctr" rtl="0">
              <a:spcBef>
                <a:spcPts val="0"/>
              </a:spcBef>
              <a:defRPr/>
            </a:lvl1pPr>
            <a:lvl2pPr algn="ctr" rtl="0">
              <a:spcBef>
                <a:spcPts val="0"/>
              </a:spcBef>
              <a:defRPr/>
            </a:lvl2pPr>
            <a:lvl3pPr algn="ctr" rtl="0">
              <a:spcBef>
                <a:spcPts val="0"/>
              </a:spcBef>
              <a:defRPr/>
            </a:lvl3pPr>
            <a:lvl4pPr algn="ctr" rtl="0">
              <a:spcBef>
                <a:spcPts val="0"/>
              </a:spcBef>
              <a:defRPr/>
            </a:lvl4pPr>
            <a:lvl5pPr algn="ctr" rtl="0">
              <a:spcBef>
                <a:spcPts val="0"/>
              </a:spcBef>
              <a:defRPr/>
            </a:lvl5pPr>
            <a:lvl6pPr algn="ctr" rtl="0">
              <a:spcBef>
                <a:spcPts val="0"/>
              </a:spcBef>
              <a:defRPr/>
            </a:lvl6pPr>
            <a:lvl7pPr algn="ctr" rtl="0">
              <a:spcBef>
                <a:spcPts val="0"/>
              </a:spcBef>
              <a:defRPr/>
            </a:lvl7pPr>
            <a:lvl8pPr algn="ctr" rtl="0">
              <a:spcBef>
                <a:spcPts val="0"/>
              </a:spcBef>
              <a:defRPr/>
            </a:lvl8pPr>
            <a:lvl9pPr algn="ctr" rtl="0">
              <a:spcBef>
                <a:spcPts val="0"/>
              </a:spcBef>
              <a:defRPr/>
            </a:lvl9pPr>
          </a:lstStyle>
          <a:p>
            <a:endParaRPr/>
          </a:p>
        </p:txBody>
      </p:sp>
      <p:sp>
        <p:nvSpPr>
          <p:cNvPr id="18" name="Shape 18"/>
          <p:cNvSpPr txBox="1">
            <a:spLocks noGrp="1"/>
          </p:cNvSpPr>
          <p:nvPr>
            <p:ph type="sldNum" idx="12"/>
          </p:nvPr>
        </p:nvSpPr>
        <p:spPr>
          <a:xfrm>
            <a:off x="11296610" y="6217621"/>
            <a:ext cx="731599" cy="524800"/>
          </a:xfrm>
          <a:prstGeom prst="rect">
            <a:avLst/>
          </a:prstGeom>
        </p:spPr>
        <p:txBody>
          <a:bodyPr lIns="91425" tIns="91425" rIns="91425" bIns="91425" anchor="ctr" anchorCtr="0">
            <a:noAutofit/>
          </a:bodyPr>
          <a:lstStyle/>
          <a:p>
            <a:fld id="{00000000-1234-1234-1234-123412341234}" type="slidenum">
              <a:rPr lang="cs" smtClean="0"/>
              <a:pPr/>
              <a:t>‹#›</a:t>
            </a:fld>
            <a:endParaRPr lang="cs"/>
          </a:p>
        </p:txBody>
      </p:sp>
    </p:spTree>
    <p:extLst>
      <p:ext uri="{BB962C8B-B14F-4D97-AF65-F5344CB8AC3E}">
        <p14:creationId xmlns:p14="http://schemas.microsoft.com/office/powerpoint/2010/main" val="91642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FC729-81A2-41A2-9A5C-B610A7A77E83}"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144054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F7FC729-81A2-41A2-9A5C-B610A7A77E83}"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22424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7FC729-81A2-41A2-9A5C-B610A7A77E83}"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07440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7FC729-81A2-41A2-9A5C-B610A7A77E83}" type="datetimeFigureOut">
              <a:rPr lang="cs-CZ" smtClean="0"/>
              <a:t>03.11.2020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95664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F7FC729-81A2-41A2-9A5C-B610A7A77E83}" type="datetimeFigureOut">
              <a:rPr lang="cs-CZ" smtClean="0"/>
              <a:t>03.11.2020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9384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7FC729-81A2-41A2-9A5C-B610A7A77E83}" type="datetimeFigureOut">
              <a:rPr lang="cs-CZ" smtClean="0"/>
              <a:t>03.11.2020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877272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FC729-81A2-41A2-9A5C-B610A7A77E83}"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366895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FC729-81A2-41A2-9A5C-B610A7A77E83}"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7A4F1F-5BEA-4260-9677-3553EB3BD05A}" type="slidenum">
              <a:rPr lang="cs-CZ" smtClean="0"/>
              <a:t>‹#›</a:t>
            </a:fld>
            <a:endParaRPr lang="cs-CZ"/>
          </a:p>
        </p:txBody>
      </p:sp>
    </p:spTree>
    <p:extLst>
      <p:ext uri="{BB962C8B-B14F-4D97-AF65-F5344CB8AC3E}">
        <p14:creationId xmlns:p14="http://schemas.microsoft.com/office/powerpoint/2010/main" val="2799172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FC729-81A2-41A2-9A5C-B610A7A77E83}" type="datetimeFigureOut">
              <a:rPr lang="cs-CZ" smtClean="0"/>
              <a:t>03.11.2020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A4F1F-5BEA-4260-9677-3553EB3BD05A}" type="slidenum">
              <a:rPr lang="cs-CZ" smtClean="0"/>
              <a:t>‹#›</a:t>
            </a:fld>
            <a:endParaRPr lang="cs-CZ"/>
          </a:p>
        </p:txBody>
      </p:sp>
    </p:spTree>
    <p:extLst>
      <p:ext uri="{BB962C8B-B14F-4D97-AF65-F5344CB8AC3E}">
        <p14:creationId xmlns:p14="http://schemas.microsoft.com/office/powerpoint/2010/main" val="129606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pps.webofknowledge.com/WOS_GeneralSearch_input.do?product=WOS&amp;search_mode=GeneralSearch&amp;SID=E4FdogQlV5sRbye889J&amp;preferencesSav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olitologickycasopis.cz/cz/"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acpo.c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Čtení textu, </a:t>
            </a:r>
            <a:r>
              <a:rPr lang="cs-CZ" dirty="0"/>
              <a:t>práce se </a:t>
            </a:r>
            <a:r>
              <a:rPr lang="cs-CZ" dirty="0" smtClean="0"/>
              <a:t>zdroji, výběr tématu </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85835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914400" y="1412777"/>
            <a:ext cx="9753601" cy="4888012"/>
          </a:xfrm>
          <a:ln/>
        </p:spPr>
        <p:txBody>
          <a:bodyPr vert="horz" lIns="0" tIns="28080" rIns="0" bIns="0" rtlCol="0">
            <a:normAutofit fontScale="92500"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„aktivně“?</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„furt ve střehu”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i="1" dirty="0" smtClean="0">
                <a:latin typeface="Georgia" pitchFamily="18" charset="0"/>
              </a:rPr>
              <a:t>Co vím o tématu? Co potřebuji zjistit? O jaký typ zdroje se jedná?</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dialog </a:t>
            </a:r>
            <a:r>
              <a:rPr lang="pl-PL" dirty="0">
                <a:latin typeface="Georgia" pitchFamily="18" charset="0"/>
              </a:rPr>
              <a:t>s autorem („interview“)</a:t>
            </a:r>
          </a:p>
          <a:p>
            <a:pPr marL="1719263" lvl="1" indent="-568325">
              <a:lnSpc>
                <a:spcPct val="93000"/>
              </a:lnSpc>
              <a:spcBef>
                <a:spcPct val="0"/>
              </a:spcBef>
              <a:spcAft>
                <a:spcPts val="1138"/>
              </a:spcAft>
              <a:buClr>
                <a:srgbClr val="5C8526"/>
              </a:buClr>
              <a:buSzPct val="75000"/>
              <a:buFont typeface="Symbol"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solidFill>
                  <a:srgbClr val="000000"/>
                </a:solidFill>
                <a:latin typeface="Georgia" pitchFamily="18" charset="0"/>
              </a:rPr>
              <a:t>kladení (správně položených) otázek a hledání odpovědí v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nejedná se o pasivní </a:t>
            </a:r>
            <a:r>
              <a:rPr lang="pl-PL" dirty="0" smtClean="0">
                <a:latin typeface="Georgia" pitchFamily="18" charset="0"/>
              </a:rPr>
              <a:t>příjem </a:t>
            </a:r>
            <a:r>
              <a:rPr lang="pl-PL" dirty="0">
                <a:latin typeface="Georgia" pitchFamily="18" charset="0"/>
              </a:rPr>
              <a:t>informací</a:t>
            </a:r>
          </a:p>
          <a:p>
            <a:pPr marL="1719263" lvl="1" indent="-568325">
              <a:lnSpc>
                <a:spcPct val="93000"/>
              </a:lnSpc>
              <a:spcBef>
                <a:spcPct val="0"/>
              </a:spcBef>
              <a:spcAft>
                <a:spcPts val="1138"/>
              </a:spcAft>
              <a:buClr>
                <a:srgbClr val="5C8526"/>
              </a:buClr>
              <a:buSzPct val="75000"/>
              <a:buFont typeface="Symbol"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solidFill>
                  <a:srgbClr val="000000"/>
                </a:solidFill>
                <a:latin typeface="Georgia" pitchFamily="18" charset="0"/>
              </a:rPr>
              <a:t>důležitá role kontextu, jaký cíl sledujeme</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základem je (vlastní) myšlení, srovnání, reflexe...</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problém více rovin textu </a:t>
            </a:r>
            <a:r>
              <a:rPr lang="pl-PL" sz="2400" dirty="0">
                <a:latin typeface="Georgia" pitchFamily="18" charset="0"/>
              </a:rPr>
              <a:t>(potřeba opakovaného čtení)</a:t>
            </a: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14700893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940526" y="1412777"/>
            <a:ext cx="9727475" cy="4888012"/>
          </a:xfrm>
          <a:ln/>
        </p:spPr>
        <p:txBody>
          <a:bodyPr vert="horz" lIns="0" tIns="28080" rIns="0" bIns="0" rtlCol="0">
            <a:normAutofit/>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a:t>
            </a:r>
            <a:r>
              <a:rPr lang="pl-PL" b="1" dirty="0" smtClean="0">
                <a:latin typeface="Georgia" pitchFamily="18" charset="0"/>
              </a:rPr>
              <a:t>„kriticky“?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Neustálá konfrontace textu s vlastními znalostmi/s dalšími texty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smtClean="0">
                <a:latin typeface="Georgia" pitchFamily="18" charset="0"/>
              </a:rPr>
              <a:t>Kdo je autorem textu?</a:t>
            </a:r>
            <a:endParaRPr lang="pl-PL" sz="25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Zaměření se na objektivitu textu</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Způsob prezentace a ospravedlnění </a:t>
            </a:r>
            <a:r>
              <a:rPr lang="pl-PL" sz="2500" dirty="0" smtClean="0">
                <a:latin typeface="Georgia" pitchFamily="18" charset="0"/>
              </a:rPr>
              <a:t>závěrů – jsou tvrzení doložena argumenty? Jaké jsou tyto argumenty?</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smtClean="0">
                <a:latin typeface="Georgia" pitchFamily="18" charset="0"/>
              </a:rPr>
              <a:t>Odkazuje autor na zdroje? Jaké zdroje to jsou? Jak s nimi pracuje?</a:t>
            </a:r>
            <a:endParaRPr lang="pl-PL" sz="25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500" dirty="0">
                <a:latin typeface="Georgia" pitchFamily="18" charset="0"/>
              </a:rPr>
              <a:t>Žádná informace, byť ze sebelepšího zdroje nemusí být pravdivá!</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dirty="0">
              <a:latin typeface="Georgia" pitchFamily="18" charset="0"/>
            </a:endParaRP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38232800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solidFill>
                  <a:srgbClr val="FF0000"/>
                </a:solidFill>
              </a:rPr>
              <a:t>Úkol: </a:t>
            </a:r>
            <a:r>
              <a:rPr lang="cs-CZ" dirty="0" smtClean="0"/>
              <a:t>Projděte si úryvek textu a uveďte, jak autor argumentuje při vysvětlení Havlova chápání </a:t>
            </a:r>
            <a:r>
              <a:rPr lang="cs-CZ" dirty="0" err="1" smtClean="0"/>
              <a:t>antipolitické</a:t>
            </a:r>
            <a:r>
              <a:rPr lang="cs-CZ" dirty="0" smtClean="0"/>
              <a:t> </a:t>
            </a:r>
            <a:r>
              <a:rPr lang="cs-CZ" dirty="0" smtClean="0"/>
              <a:t>politiky (5 minut).</a:t>
            </a:r>
          </a:p>
          <a:p>
            <a:endParaRPr lang="cs-CZ" dirty="0"/>
          </a:p>
          <a:p>
            <a:pPr marL="0" indent="0">
              <a:buNone/>
            </a:pPr>
            <a:r>
              <a:rPr lang="cs-CZ" dirty="0" smtClean="0"/>
              <a:t>Jak jste tyto informace hledali?</a:t>
            </a:r>
            <a:endParaRPr lang="cs-CZ" dirty="0"/>
          </a:p>
        </p:txBody>
      </p:sp>
    </p:spTree>
    <p:extLst>
      <p:ext uri="{BB962C8B-B14F-4D97-AF65-F5344CB8AC3E}">
        <p14:creationId xmlns:p14="http://schemas.microsoft.com/office/powerpoint/2010/main" val="643714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320925"/>
            <a:ext cx="10515600" cy="1325563"/>
          </a:xfrm>
        </p:spPr>
        <p:txBody>
          <a:bodyPr/>
          <a:lstStyle/>
          <a:p>
            <a:r>
              <a:rPr lang="cs-CZ" dirty="0" smtClean="0"/>
              <a:t>Jaké mohou být problémy se čtením akademického textu a jak je (vy)řešit?</a:t>
            </a:r>
            <a:endParaRPr lang="cs-CZ" dirty="0"/>
          </a:p>
        </p:txBody>
      </p:sp>
    </p:spTree>
    <p:extLst>
      <p:ext uri="{BB962C8B-B14F-4D97-AF65-F5344CB8AC3E}">
        <p14:creationId xmlns:p14="http://schemas.microsoft.com/office/powerpoint/2010/main" val="2781080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Problémy s odborným textem</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Většina textu je v angličtině </a:t>
            </a:r>
            <a:r>
              <a:rPr lang="cs-CZ" dirty="0" smtClean="0">
                <a:sym typeface="Wingdings" panose="05000000000000000000" pitchFamily="2" charset="2"/>
              </a:rPr>
              <a:t>, navíc v odborné   </a:t>
            </a:r>
          </a:p>
          <a:p>
            <a:endParaRPr lang="cs-CZ" dirty="0">
              <a:sym typeface="Wingdings" panose="05000000000000000000" pitchFamily="2" charset="2"/>
            </a:endParaRPr>
          </a:p>
          <a:p>
            <a:pPr marL="0" indent="0">
              <a:buNone/>
            </a:pPr>
            <a:r>
              <a:rPr lang="cs-CZ" dirty="0" smtClean="0"/>
              <a:t>„</a:t>
            </a:r>
            <a:r>
              <a:rPr lang="en-US" dirty="0" smtClean="0"/>
              <a:t>The </a:t>
            </a:r>
            <a:r>
              <a:rPr lang="en-US" dirty="0"/>
              <a:t>primary goal of this research thus will be to explore the potential consequences of mobilization patterns for mass attitudes and behavior. We will consider the relationship between mobilization patterns and several political attitudes: support for an influential political role for </a:t>
            </a:r>
            <a:r>
              <a:rPr lang="en-US" dirty="0" smtClean="0"/>
              <a:t>parties</a:t>
            </a:r>
            <a:r>
              <a:rPr lang="en-US" dirty="0"/>
              <a:t>, ideological sophistication, and political participation. Partisan and cognitive mobilization sources have important and often contrasting </a:t>
            </a:r>
            <a:r>
              <a:rPr lang="en-US" dirty="0" smtClean="0"/>
              <a:t>implications </a:t>
            </a:r>
            <a:r>
              <a:rPr lang="en-US" dirty="0"/>
              <a:t>for political behavior</a:t>
            </a:r>
            <a:r>
              <a:rPr lang="en-US" dirty="0" smtClean="0"/>
              <a:t>.</a:t>
            </a:r>
            <a:r>
              <a:rPr lang="cs-CZ" dirty="0" smtClean="0"/>
              <a:t>“</a:t>
            </a:r>
          </a:p>
          <a:p>
            <a:pPr marL="0" indent="0">
              <a:buNone/>
            </a:pPr>
            <a:endParaRPr lang="cs-CZ" dirty="0"/>
          </a:p>
          <a:p>
            <a:pPr marL="0" indent="0" algn="ctr">
              <a:buNone/>
            </a:pPr>
            <a:r>
              <a:rPr lang="cs-CZ" sz="4300" dirty="0" smtClean="0"/>
              <a:t>Co s tím???</a:t>
            </a:r>
            <a:r>
              <a:rPr lang="en-US" sz="4300" dirty="0" smtClean="0"/>
              <a:t> </a:t>
            </a:r>
            <a:endParaRPr lang="cs-CZ" sz="4300" dirty="0"/>
          </a:p>
        </p:txBody>
      </p:sp>
    </p:spTree>
    <p:extLst>
      <p:ext uri="{BB962C8B-B14F-4D97-AF65-F5344CB8AC3E}">
        <p14:creationId xmlns:p14="http://schemas.microsoft.com/office/powerpoint/2010/main" val="4287729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s odborným textem</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Text používá termíny, kterým nerozumím </a:t>
            </a:r>
            <a:r>
              <a:rPr lang="cs-CZ" dirty="0" smtClean="0">
                <a:sym typeface="Wingdings" panose="05000000000000000000" pitchFamily="2" charset="2"/>
              </a:rPr>
              <a:t></a:t>
            </a:r>
          </a:p>
          <a:p>
            <a:pPr marL="0" indent="0">
              <a:buNone/>
            </a:pPr>
            <a:endParaRPr lang="cs-CZ" dirty="0" smtClean="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smtClean="0">
              <a:sym typeface="Wingdings" panose="05000000000000000000" pitchFamily="2" charset="2"/>
            </a:endParaRPr>
          </a:p>
          <a:p>
            <a:pPr marL="0" indent="0">
              <a:buNone/>
            </a:pPr>
            <a:r>
              <a:rPr lang="cs-CZ" dirty="0" smtClean="0">
                <a:sym typeface="Wingdings" panose="05000000000000000000" pitchFamily="2" charset="2"/>
              </a:rPr>
              <a:t>Řešení?</a:t>
            </a:r>
          </a:p>
          <a:p>
            <a:pPr marL="0" indent="0">
              <a:buNone/>
            </a:pPr>
            <a:endParaRPr lang="cs-CZ" dirty="0">
              <a:sym typeface="Wingdings" panose="05000000000000000000" pitchFamily="2" charset="2"/>
            </a:endParaRPr>
          </a:p>
          <a:p>
            <a:pPr marL="0" indent="0">
              <a:buNone/>
            </a:pPr>
            <a:endParaRPr lang="cs-CZ" dirty="0" smtClean="0">
              <a:sym typeface="Wingdings" panose="05000000000000000000" pitchFamily="2" charset="2"/>
            </a:endParaRPr>
          </a:p>
          <a:p>
            <a:pPr marL="0" indent="0">
              <a:buNone/>
            </a:pPr>
            <a:endParaRPr lang="cs-CZ" dirty="0">
              <a:sym typeface="Wingdings" panose="05000000000000000000" pitchFamily="2" charset="2"/>
            </a:endParaRPr>
          </a:p>
          <a:p>
            <a:pPr marL="0" indent="0">
              <a:buNone/>
            </a:pPr>
            <a:endParaRPr lang="cs-CZ" dirty="0" smtClean="0">
              <a:sym typeface="Wingdings" panose="05000000000000000000" pitchFamily="2" charset="2"/>
            </a:endParaRPr>
          </a:p>
        </p:txBody>
      </p:sp>
    </p:spTree>
    <p:extLst>
      <p:ext uri="{BB962C8B-B14F-4D97-AF65-F5344CB8AC3E}">
        <p14:creationId xmlns:p14="http://schemas.microsoft.com/office/powerpoint/2010/main" val="2380331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s odborným textem</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r>
              <a:rPr lang="cs-CZ" dirty="0" smtClean="0"/>
              <a:t>I když je text česky, je moc komplikovaný a nerozumím mu</a:t>
            </a:r>
          </a:p>
          <a:p>
            <a:pPr marL="0" indent="0">
              <a:buNone/>
            </a:pPr>
            <a:endParaRPr lang="cs-CZ" dirty="0"/>
          </a:p>
          <a:p>
            <a:pPr marL="0" indent="0">
              <a:buNone/>
            </a:pPr>
            <a:r>
              <a:rPr lang="cs-CZ" dirty="0" smtClean="0"/>
              <a:t>Co s tím?</a:t>
            </a:r>
            <a:endParaRPr lang="cs-CZ" dirty="0"/>
          </a:p>
        </p:txBody>
      </p:sp>
    </p:spTree>
    <p:extLst>
      <p:ext uri="{BB962C8B-B14F-4D97-AF65-F5344CB8AC3E}">
        <p14:creationId xmlns:p14="http://schemas.microsoft.com/office/powerpoint/2010/main" val="273181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algn="ctr"/>
            <a:r>
              <a:rPr lang="cs-CZ" altLang="cs-CZ" b="1" dirty="0" smtClean="0"/>
              <a:t>Práce </a:t>
            </a:r>
            <a:r>
              <a:rPr lang="cs-CZ" altLang="cs-CZ" b="1" dirty="0"/>
              <a:t>se zdroji</a:t>
            </a:r>
          </a:p>
        </p:txBody>
      </p:sp>
      <p:sp>
        <p:nvSpPr>
          <p:cNvPr id="11267" name="Rectangle 3"/>
          <p:cNvSpPr>
            <a:spLocks noGrp="1" noChangeArrowheads="1"/>
          </p:cNvSpPr>
          <p:nvPr>
            <p:ph idx="1"/>
          </p:nvPr>
        </p:nvSpPr>
        <p:spPr/>
        <p:txBody>
          <a:bodyPr/>
          <a:lstStyle/>
          <a:p>
            <a:r>
              <a:rPr lang="cs-CZ" altLang="cs-CZ" sz="2400" dirty="0"/>
              <a:t>Důvod:</a:t>
            </a:r>
          </a:p>
          <a:p>
            <a:pPr lvl="1"/>
            <a:r>
              <a:rPr lang="cs-CZ" altLang="cs-CZ" sz="2200" dirty="0"/>
              <a:t>Prokázání vlastních znalostí</a:t>
            </a:r>
          </a:p>
          <a:p>
            <a:pPr lvl="1"/>
            <a:r>
              <a:rPr lang="cs-CZ" altLang="cs-CZ" sz="2200" dirty="0"/>
              <a:t>Podpora vlastních argumentů</a:t>
            </a:r>
          </a:p>
          <a:p>
            <a:pPr lvl="1"/>
            <a:r>
              <a:rPr lang="cs-CZ" altLang="cs-CZ" sz="2200" dirty="0"/>
              <a:t>Transparentnost </a:t>
            </a:r>
          </a:p>
          <a:p>
            <a:pPr lvl="1"/>
            <a:r>
              <a:rPr lang="cs-CZ" altLang="cs-CZ" sz="2200" dirty="0"/>
              <a:t>Etika vědecké práce</a:t>
            </a:r>
          </a:p>
          <a:p>
            <a:endParaRPr lang="cs-CZ" altLang="cs-CZ" sz="2400" dirty="0"/>
          </a:p>
          <a:p>
            <a:r>
              <a:rPr lang="cs-CZ" altLang="cs-CZ" sz="2400" dirty="0"/>
              <a:t>Jak najít kvalitní zdroj?</a:t>
            </a:r>
          </a:p>
          <a:p>
            <a:endParaRPr lang="cs-CZ" altLang="cs-CZ" sz="2400" dirty="0"/>
          </a:p>
          <a:p>
            <a:r>
              <a:rPr lang="cs-CZ" altLang="cs-CZ" sz="2400" dirty="0"/>
              <a:t>Základem </a:t>
            </a:r>
            <a:r>
              <a:rPr lang="cs-CZ" altLang="cs-CZ" sz="2400" u="sng" dirty="0"/>
              <a:t>kritický přístup</a:t>
            </a:r>
            <a:r>
              <a:rPr lang="cs-CZ" altLang="cs-CZ" sz="2400" dirty="0"/>
              <a:t> + existence určitých (pomocných) kritérií</a:t>
            </a:r>
            <a:endParaRPr lang="cs-CZ" altLang="cs-CZ" sz="2400" u="sng" dirty="0"/>
          </a:p>
        </p:txBody>
      </p:sp>
    </p:spTree>
    <p:extLst>
      <p:ext uri="{BB962C8B-B14F-4D97-AF65-F5344CB8AC3E}">
        <p14:creationId xmlns:p14="http://schemas.microsoft.com/office/powerpoint/2010/main" val="42229672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11267">
                                            <p:txEl>
                                              <p:pRg st="8" end="8"/>
                                            </p:txEl>
                                          </p:spTgt>
                                        </p:tgtEl>
                                        <p:attrNameLst>
                                          <p:attrName>style.visibility</p:attrName>
                                        </p:attrNameLst>
                                      </p:cBhvr>
                                      <p:to>
                                        <p:strVal val="visible"/>
                                      </p:to>
                                    </p:set>
                                    <p:animEffect transition="in" filter="plus(in)">
                                      <p:cBhvr>
                                        <p:cTn id="7" dur="10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1919288" y="549276"/>
            <a:ext cx="8229600" cy="866775"/>
          </a:xfrm>
        </p:spPr>
        <p:txBody>
          <a:bodyPr/>
          <a:lstStyle/>
          <a:p>
            <a:pPr algn="ctr"/>
            <a:r>
              <a:rPr lang="cs-CZ" altLang="cs-CZ" b="1" smtClean="0"/>
              <a:t>Relevance zdroje</a:t>
            </a:r>
          </a:p>
        </p:txBody>
      </p:sp>
      <p:sp>
        <p:nvSpPr>
          <p:cNvPr id="25603" name="Rectangle 3"/>
          <p:cNvSpPr>
            <a:spLocks noGrp="1" noChangeArrowheads="1"/>
          </p:cNvSpPr>
          <p:nvPr>
            <p:ph idx="1"/>
          </p:nvPr>
        </p:nvSpPr>
        <p:spPr>
          <a:xfrm>
            <a:off x="748937" y="1484313"/>
            <a:ext cx="9461863" cy="5040312"/>
          </a:xfrm>
        </p:spPr>
        <p:txBody>
          <a:bodyPr>
            <a:normAutofit lnSpcReduction="10000"/>
          </a:bodyPr>
          <a:lstStyle/>
          <a:p>
            <a:pPr>
              <a:buFont typeface="Wingdings 2" panose="05020102010507070707" pitchFamily="18" charset="2"/>
              <a:buNone/>
              <a:defRPr/>
            </a:pPr>
            <a:r>
              <a:rPr lang="cs-CZ" sz="2200" dirty="0"/>
              <a:t>„Hierarchie“ relevance zdrojů:</a:t>
            </a:r>
          </a:p>
          <a:p>
            <a:pPr marL="514350" indent="-514350">
              <a:buFont typeface="+mj-lt"/>
              <a:buAutoNum type="arabicPeriod"/>
              <a:defRPr/>
            </a:pPr>
            <a:r>
              <a:rPr lang="cs-CZ" sz="2200" i="1" dirty="0"/>
              <a:t>Odborný časopis s IF</a:t>
            </a:r>
          </a:p>
          <a:p>
            <a:pPr marL="514350" indent="-514350">
              <a:buFont typeface="+mj-lt"/>
              <a:buAutoNum type="arabicPeriod"/>
              <a:defRPr/>
            </a:pPr>
            <a:r>
              <a:rPr lang="cs-CZ" sz="2200" i="1" dirty="0"/>
              <a:t>Recenzovaný časopis v uznávané databázi (SCOPUS, ERIH…)</a:t>
            </a:r>
          </a:p>
          <a:p>
            <a:pPr marL="514350" indent="-514350">
              <a:buFont typeface="+mj-lt"/>
              <a:buAutoNum type="arabicPeriod"/>
              <a:defRPr/>
            </a:pPr>
            <a:r>
              <a:rPr lang="cs-CZ" sz="2200" i="1" dirty="0"/>
              <a:t>Monografie, recenzovaný časopis</a:t>
            </a:r>
          </a:p>
          <a:p>
            <a:pPr marL="514350" indent="-514350">
              <a:buFont typeface="+mj-lt"/>
              <a:buAutoNum type="arabicPeriod"/>
              <a:defRPr/>
            </a:pPr>
            <a:r>
              <a:rPr lang="cs-CZ" sz="2200" i="1" dirty="0"/>
              <a:t>Sborník z konference</a:t>
            </a:r>
          </a:p>
          <a:p>
            <a:pPr marL="514350" indent="-514350">
              <a:buFont typeface="+mj-lt"/>
              <a:buAutoNum type="arabicPeriod"/>
              <a:defRPr/>
            </a:pPr>
            <a:r>
              <a:rPr lang="cs-CZ" sz="2200" i="1" dirty="0"/>
              <a:t>(Kvazi)odborný časopis</a:t>
            </a:r>
          </a:p>
          <a:p>
            <a:pPr marL="514350" indent="-514350">
              <a:buFont typeface="+mj-lt"/>
              <a:buAutoNum type="arabicPeriod"/>
              <a:defRPr/>
            </a:pPr>
            <a:r>
              <a:rPr lang="cs-CZ" sz="2200" i="1" dirty="0"/>
              <a:t>Publicistika</a:t>
            </a:r>
          </a:p>
          <a:p>
            <a:pPr marL="514350" indent="-514350">
              <a:buFont typeface="+mj-lt"/>
              <a:buAutoNum type="arabicPeriod"/>
              <a:defRPr/>
            </a:pPr>
            <a:r>
              <a:rPr lang="cs-CZ" sz="2200" i="1" dirty="0"/>
              <a:t>Noviny </a:t>
            </a:r>
          </a:p>
          <a:p>
            <a:pPr>
              <a:buFont typeface="Wingdings 2" panose="05020102010507070707" pitchFamily="18" charset="2"/>
              <a:buNone/>
              <a:defRPr/>
            </a:pPr>
            <a:endParaRPr lang="cs-CZ" sz="2200" i="1" dirty="0"/>
          </a:p>
          <a:p>
            <a:pPr>
              <a:buFont typeface="Wingdings 2" panose="05020102010507070707" pitchFamily="18" charset="2"/>
              <a:buNone/>
              <a:defRPr/>
            </a:pPr>
            <a:r>
              <a:rPr lang="cs-CZ" sz="2200" i="1" dirty="0" err="1"/>
              <a:t>Impact</a:t>
            </a:r>
            <a:r>
              <a:rPr lang="cs-CZ" sz="2200" i="1" dirty="0"/>
              <a:t> </a:t>
            </a:r>
            <a:r>
              <a:rPr lang="cs-CZ" sz="2200" i="1" dirty="0" err="1"/>
              <a:t>Factor</a:t>
            </a:r>
            <a:r>
              <a:rPr lang="cs-CZ" sz="2200" i="1" dirty="0"/>
              <a:t> (IF)</a:t>
            </a:r>
            <a:r>
              <a:rPr lang="cs-CZ" sz="2200" dirty="0"/>
              <a:t>: </a:t>
            </a:r>
          </a:p>
          <a:p>
            <a:pPr>
              <a:buFont typeface="Wingdings 2" panose="05020102010507070707" pitchFamily="18" charset="2"/>
              <a:buNone/>
              <a:defRPr/>
            </a:pPr>
            <a:r>
              <a:rPr lang="cs-CZ" sz="2200" dirty="0"/>
              <a:t>index citovanosti článků publikovaných v daném časopise</a:t>
            </a:r>
            <a:endParaRPr lang="en-GB" sz="2200" dirty="0"/>
          </a:p>
          <a:p>
            <a:pPr>
              <a:buFont typeface="Wingdings 2" panose="05020102010507070707" pitchFamily="18" charset="2"/>
              <a:buNone/>
              <a:defRPr/>
            </a:pPr>
            <a:r>
              <a:rPr lang="cs-CZ" sz="2200" dirty="0" smtClean="0">
                <a:solidFill>
                  <a:srgbClr val="FF0000"/>
                </a:solidFill>
              </a:rPr>
              <a:t>(</a:t>
            </a:r>
            <a:r>
              <a:rPr lang="cs-CZ" sz="2200" dirty="0" smtClean="0">
                <a:solidFill>
                  <a:srgbClr val="FF0000"/>
                </a:solidFill>
                <a:hlinkClick r:id="rId3"/>
              </a:rPr>
              <a:t>Web </a:t>
            </a:r>
            <a:r>
              <a:rPr lang="cs-CZ" sz="2200" dirty="0" err="1" smtClean="0">
                <a:solidFill>
                  <a:srgbClr val="FF0000"/>
                </a:solidFill>
                <a:hlinkClick r:id="rId3"/>
              </a:rPr>
              <a:t>of</a:t>
            </a:r>
            <a:r>
              <a:rPr lang="cs-CZ" sz="2200" dirty="0" smtClean="0">
                <a:solidFill>
                  <a:srgbClr val="FF0000"/>
                </a:solidFill>
                <a:hlinkClick r:id="rId3"/>
              </a:rPr>
              <a:t> Science</a:t>
            </a:r>
            <a:r>
              <a:rPr lang="cs-CZ" sz="2200" dirty="0" smtClean="0">
                <a:solidFill>
                  <a:srgbClr val="FF0000"/>
                </a:solidFill>
              </a:rPr>
              <a:t>)</a:t>
            </a:r>
            <a:endParaRPr lang="cs-CZ" i="1" dirty="0"/>
          </a:p>
        </p:txBody>
      </p:sp>
    </p:spTree>
    <p:extLst>
      <p:ext uri="{BB962C8B-B14F-4D97-AF65-F5344CB8AC3E}">
        <p14:creationId xmlns:p14="http://schemas.microsoft.com/office/powerpoint/2010/main" val="374791262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1992313" y="188913"/>
            <a:ext cx="8229600" cy="1143000"/>
          </a:xfrm>
        </p:spPr>
        <p:txBody>
          <a:bodyPr/>
          <a:lstStyle/>
          <a:p>
            <a:pPr algn="ctr"/>
            <a:r>
              <a:rPr lang="cs-CZ" altLang="cs-CZ" b="1" smtClean="0"/>
              <a:t>Politologická literatura</a:t>
            </a:r>
          </a:p>
        </p:txBody>
      </p:sp>
      <p:sp>
        <p:nvSpPr>
          <p:cNvPr id="27651" name="Rectangle 3"/>
          <p:cNvSpPr>
            <a:spLocks noGrp="1" noChangeArrowheads="1"/>
          </p:cNvSpPr>
          <p:nvPr>
            <p:ph idx="1"/>
          </p:nvPr>
        </p:nvSpPr>
        <p:spPr>
          <a:xfrm>
            <a:off x="653143" y="1341438"/>
            <a:ext cx="9557657" cy="5516562"/>
          </a:xfrm>
        </p:spPr>
        <p:txBody>
          <a:bodyPr>
            <a:normAutofit/>
          </a:bodyPr>
          <a:lstStyle/>
          <a:p>
            <a:pPr>
              <a:buFont typeface="Wingdings 2" panose="05020102010507070707" pitchFamily="18" charset="2"/>
              <a:buNone/>
              <a:defRPr/>
            </a:pPr>
            <a:r>
              <a:rPr lang="cs-CZ" dirty="0" smtClean="0"/>
              <a:t>Příklady českých politologických časopisů:</a:t>
            </a:r>
            <a:endParaRPr lang="cs-CZ" dirty="0"/>
          </a:p>
          <a:p>
            <a:pPr>
              <a:defRPr/>
            </a:pPr>
            <a:r>
              <a:rPr lang="cs-CZ" i="1" dirty="0"/>
              <a:t>Politologický časopis (</a:t>
            </a:r>
            <a:r>
              <a:rPr lang="cs-CZ" i="1" dirty="0">
                <a:hlinkClick r:id="rId3"/>
              </a:rPr>
              <a:t>http://www.politologickycasopis.cz/</a:t>
            </a:r>
            <a:r>
              <a:rPr lang="cs-CZ" i="1" dirty="0" err="1">
                <a:hlinkClick r:id="rId3"/>
              </a:rPr>
              <a:t>cz</a:t>
            </a:r>
            <a:r>
              <a:rPr lang="cs-CZ" i="1" dirty="0" smtClean="0">
                <a:hlinkClick r:id="rId3"/>
              </a:rPr>
              <a:t>/</a:t>
            </a:r>
            <a:r>
              <a:rPr lang="cs-CZ" i="1" dirty="0" smtClean="0"/>
              <a:t>) </a:t>
            </a:r>
          </a:p>
          <a:p>
            <a:pPr>
              <a:defRPr/>
            </a:pPr>
            <a:r>
              <a:rPr lang="cs-CZ" i="1" dirty="0" smtClean="0"/>
              <a:t>Politologická </a:t>
            </a:r>
            <a:r>
              <a:rPr lang="cs-CZ" i="1" dirty="0"/>
              <a:t>revue  </a:t>
            </a:r>
          </a:p>
          <a:p>
            <a:pPr>
              <a:lnSpc>
                <a:spcPct val="90000"/>
              </a:lnSpc>
              <a:defRPr/>
            </a:pPr>
            <a:r>
              <a:rPr lang="cs-CZ" i="1" dirty="0" smtClean="0"/>
              <a:t>Acta </a:t>
            </a:r>
            <a:r>
              <a:rPr lang="cs-CZ" i="1" dirty="0" err="1" smtClean="0"/>
              <a:t>politologica</a:t>
            </a:r>
            <a:r>
              <a:rPr lang="cs-CZ" i="1" dirty="0" smtClean="0"/>
              <a:t> </a:t>
            </a:r>
            <a:r>
              <a:rPr lang="cs-CZ" dirty="0" smtClean="0"/>
              <a:t>(</a:t>
            </a:r>
            <a:r>
              <a:rPr lang="cs-CZ" dirty="0" smtClean="0">
                <a:hlinkClick r:id="rId4"/>
              </a:rPr>
              <a:t>http://www.acpo.cz/</a:t>
            </a:r>
            <a:r>
              <a:rPr lang="cs-CZ" dirty="0" smtClean="0"/>
              <a:t>)</a:t>
            </a:r>
          </a:p>
          <a:p>
            <a:pPr>
              <a:buFont typeface="Wingdings 2" panose="05020102010507070707" pitchFamily="18" charset="2"/>
              <a:buNone/>
              <a:defRPr/>
            </a:pPr>
            <a:endParaRPr lang="cs-CZ" i="1" dirty="0"/>
          </a:p>
          <a:p>
            <a:pPr>
              <a:buFont typeface="Wingdings 2" panose="05020102010507070707" pitchFamily="18" charset="2"/>
              <a:buNone/>
              <a:defRPr/>
            </a:pPr>
            <a:r>
              <a:rPr lang="cs-CZ" dirty="0" smtClean="0"/>
              <a:t>Příklady zahraničních politologických časopisů:</a:t>
            </a:r>
          </a:p>
          <a:p>
            <a:pPr>
              <a:defRPr/>
            </a:pPr>
            <a:r>
              <a:rPr lang="en-GB" i="1" dirty="0" smtClean="0"/>
              <a:t>Political Science Quarterly</a:t>
            </a:r>
            <a:r>
              <a:rPr lang="cs-CZ" i="1" dirty="0" smtClean="0"/>
              <a:t>, </a:t>
            </a:r>
            <a:r>
              <a:rPr lang="en-GB" i="1" dirty="0" smtClean="0"/>
              <a:t>American Political Science Review</a:t>
            </a:r>
            <a:r>
              <a:rPr lang="cs-CZ" i="1" dirty="0" smtClean="0"/>
              <a:t>, </a:t>
            </a:r>
            <a:r>
              <a:rPr lang="cs-CZ" i="1" dirty="0" err="1" smtClean="0"/>
              <a:t>Journal</a:t>
            </a:r>
            <a:r>
              <a:rPr lang="cs-CZ" i="1" dirty="0" smtClean="0"/>
              <a:t> of Public </a:t>
            </a:r>
            <a:r>
              <a:rPr lang="cs-CZ" i="1" dirty="0" err="1" smtClean="0"/>
              <a:t>Policy</a:t>
            </a:r>
            <a:r>
              <a:rPr lang="cs-CZ" i="1" dirty="0" smtClean="0"/>
              <a:t>, </a:t>
            </a:r>
            <a:r>
              <a:rPr lang="cs-CZ" i="1" dirty="0" err="1" smtClean="0"/>
              <a:t>East</a:t>
            </a:r>
            <a:r>
              <a:rPr lang="cs-CZ" i="1" dirty="0" smtClean="0"/>
              <a:t> </a:t>
            </a:r>
            <a:r>
              <a:rPr lang="cs-CZ" i="1" dirty="0" err="1" smtClean="0"/>
              <a:t>European</a:t>
            </a:r>
            <a:r>
              <a:rPr lang="cs-CZ" i="1" dirty="0" smtClean="0"/>
              <a:t> </a:t>
            </a:r>
            <a:r>
              <a:rPr lang="cs-CZ" i="1" dirty="0" err="1" smtClean="0"/>
              <a:t>Politics</a:t>
            </a:r>
            <a:r>
              <a:rPr lang="cs-CZ" i="1" dirty="0" smtClean="0"/>
              <a:t> </a:t>
            </a:r>
            <a:r>
              <a:rPr lang="cs-CZ" i="1" dirty="0" err="1" smtClean="0"/>
              <a:t>and</a:t>
            </a:r>
            <a:r>
              <a:rPr lang="cs-CZ" i="1" dirty="0" smtClean="0"/>
              <a:t> </a:t>
            </a:r>
            <a:r>
              <a:rPr lang="cs-CZ" i="1" dirty="0" err="1" smtClean="0"/>
              <a:t>Societies</a:t>
            </a:r>
            <a:r>
              <a:rPr lang="cs-CZ" i="1" dirty="0" smtClean="0"/>
              <a:t>, </a:t>
            </a:r>
            <a:r>
              <a:rPr lang="cs-CZ" i="1" dirty="0" err="1" smtClean="0"/>
              <a:t>Electoral</a:t>
            </a:r>
            <a:r>
              <a:rPr lang="cs-CZ" i="1" dirty="0" smtClean="0"/>
              <a:t> </a:t>
            </a:r>
            <a:r>
              <a:rPr lang="cs-CZ" i="1" dirty="0" err="1" smtClean="0"/>
              <a:t>Studies</a:t>
            </a:r>
            <a:r>
              <a:rPr lang="cs-CZ" i="1" dirty="0" smtClean="0"/>
              <a:t>, </a:t>
            </a:r>
            <a:r>
              <a:rPr lang="en-GB" i="1" dirty="0" smtClean="0"/>
              <a:t>European Political Science</a:t>
            </a:r>
            <a:r>
              <a:rPr lang="cs-CZ" i="1" dirty="0" smtClean="0"/>
              <a:t>, </a:t>
            </a:r>
            <a:r>
              <a:rPr lang="cs-CZ" i="1" dirty="0" err="1" smtClean="0"/>
              <a:t>European</a:t>
            </a:r>
            <a:r>
              <a:rPr lang="cs-CZ" i="1" dirty="0" smtClean="0"/>
              <a:t> </a:t>
            </a:r>
            <a:r>
              <a:rPr lang="cs-CZ" i="1" dirty="0" err="1" smtClean="0"/>
              <a:t>Journal</a:t>
            </a:r>
            <a:r>
              <a:rPr lang="cs-CZ" i="1" dirty="0" smtClean="0"/>
              <a:t> </a:t>
            </a:r>
            <a:r>
              <a:rPr lang="cs-CZ" i="1" dirty="0" err="1" smtClean="0"/>
              <a:t>of</a:t>
            </a:r>
            <a:r>
              <a:rPr lang="cs-CZ" i="1" dirty="0" smtClean="0"/>
              <a:t> </a:t>
            </a:r>
            <a:r>
              <a:rPr lang="cs-CZ" i="1" dirty="0" err="1" smtClean="0"/>
              <a:t>Political</a:t>
            </a:r>
            <a:r>
              <a:rPr lang="cs-CZ" i="1" dirty="0" smtClean="0"/>
              <a:t> </a:t>
            </a:r>
            <a:r>
              <a:rPr lang="cs-CZ" i="1" dirty="0" err="1" smtClean="0"/>
              <a:t>Research</a:t>
            </a:r>
            <a:r>
              <a:rPr lang="cs-CZ" i="1" dirty="0" smtClean="0"/>
              <a:t>, Party </a:t>
            </a:r>
            <a:r>
              <a:rPr lang="cs-CZ" i="1" dirty="0" err="1" smtClean="0"/>
              <a:t>Politics,West</a:t>
            </a:r>
            <a:r>
              <a:rPr lang="cs-CZ" i="1" dirty="0" smtClean="0"/>
              <a:t> </a:t>
            </a:r>
            <a:r>
              <a:rPr lang="cs-CZ" i="1" dirty="0" err="1" smtClean="0"/>
              <a:t>European</a:t>
            </a:r>
            <a:r>
              <a:rPr lang="cs-CZ" i="1" dirty="0" smtClean="0"/>
              <a:t> </a:t>
            </a:r>
            <a:r>
              <a:rPr lang="cs-CZ" i="1" dirty="0" err="1" smtClean="0"/>
              <a:t>Politics</a:t>
            </a:r>
            <a:r>
              <a:rPr lang="cs-CZ" i="1" dirty="0" smtClean="0"/>
              <a:t>, </a:t>
            </a:r>
            <a:r>
              <a:rPr lang="cs-CZ" i="1" dirty="0" err="1" smtClean="0"/>
              <a:t>Government</a:t>
            </a:r>
            <a:r>
              <a:rPr lang="cs-CZ" i="1" dirty="0" smtClean="0"/>
              <a:t> and </a:t>
            </a:r>
            <a:r>
              <a:rPr lang="cs-CZ" i="1" dirty="0" err="1" smtClean="0"/>
              <a:t>Opposition</a:t>
            </a:r>
            <a:r>
              <a:rPr lang="cs-CZ" i="1" dirty="0" smtClean="0"/>
              <a:t>, </a:t>
            </a:r>
            <a:r>
              <a:rPr lang="cs-CZ" i="1" dirty="0" err="1" smtClean="0"/>
              <a:t>Environmental</a:t>
            </a:r>
            <a:r>
              <a:rPr lang="cs-CZ" i="1" dirty="0" smtClean="0"/>
              <a:t> </a:t>
            </a:r>
            <a:r>
              <a:rPr lang="cs-CZ" i="1" dirty="0" err="1" smtClean="0"/>
              <a:t>Politics</a:t>
            </a:r>
            <a:r>
              <a:rPr lang="cs-CZ" i="1" dirty="0" smtClean="0"/>
              <a:t>… (Web </a:t>
            </a:r>
            <a:r>
              <a:rPr lang="cs-CZ" i="1" dirty="0" err="1" smtClean="0"/>
              <a:t>of</a:t>
            </a:r>
            <a:r>
              <a:rPr lang="cs-CZ" i="1" dirty="0" smtClean="0"/>
              <a:t> </a:t>
            </a:r>
            <a:r>
              <a:rPr lang="cs-CZ" i="1" dirty="0" smtClean="0"/>
              <a:t>Science, </a:t>
            </a:r>
            <a:r>
              <a:rPr lang="cs-CZ" i="1" dirty="0" err="1" smtClean="0"/>
              <a:t>Scopus</a:t>
            </a:r>
            <a:r>
              <a:rPr lang="cs-CZ" i="1" dirty="0" smtClean="0"/>
              <a:t>)</a:t>
            </a:r>
            <a:endParaRPr lang="cs-CZ" dirty="0"/>
          </a:p>
        </p:txBody>
      </p:sp>
    </p:spTree>
    <p:extLst>
      <p:ext uri="{BB962C8B-B14F-4D97-AF65-F5344CB8AC3E}">
        <p14:creationId xmlns:p14="http://schemas.microsoft.com/office/powerpoint/2010/main" val="28396378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 calcmode="lin" valueType="num">
                                      <p:cBhvr additive="base">
                                        <p:cTn id="12"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7651">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7651">
                                            <p:txEl>
                                              <p:pRg st="2" end="2"/>
                                            </p:txEl>
                                          </p:spTgt>
                                        </p:tgtEl>
                                        <p:attrNameLst>
                                          <p:attrName>style.visibility</p:attrName>
                                        </p:attrNameLst>
                                      </p:cBhvr>
                                      <p:to>
                                        <p:strVal val="visible"/>
                                      </p:to>
                                    </p:set>
                                    <p:anim calcmode="lin" valueType="num">
                                      <p:cBhvr additive="base">
                                        <p:cTn id="16"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7651">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7651">
                                            <p:txEl>
                                              <p:pRg st="3" end="3"/>
                                            </p:txEl>
                                          </p:spTgt>
                                        </p:tgtEl>
                                        <p:attrNameLst>
                                          <p:attrName>style.visibility</p:attrName>
                                        </p:attrNameLst>
                                      </p:cBhvr>
                                      <p:to>
                                        <p:strVal val="visible"/>
                                      </p:to>
                                    </p:set>
                                    <p:anim calcmode="lin" valueType="num">
                                      <p:cBhvr additive="base">
                                        <p:cTn id="20"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500"/>
                            </p:stCondLst>
                            <p:childTnLst>
                              <p:par>
                                <p:cTn id="23" presetID="2" presetClass="entr" presetSubtype="4" fill="hold" nodeType="afterEffect">
                                  <p:stCondLst>
                                    <p:cond delay="0"/>
                                  </p:stCondLst>
                                  <p:childTnLst>
                                    <p:set>
                                      <p:cBhvr>
                                        <p:cTn id="24" dur="1" fill="hold">
                                          <p:stCondLst>
                                            <p:cond delay="0"/>
                                          </p:stCondLst>
                                        </p:cTn>
                                        <p:tgtEl>
                                          <p:spTgt spid="27651">
                                            <p:txEl>
                                              <p:pRg st="5" end="5"/>
                                            </p:txEl>
                                          </p:spTgt>
                                        </p:tgtEl>
                                        <p:attrNameLst>
                                          <p:attrName>style.visibility</p:attrName>
                                        </p:attrNameLst>
                                      </p:cBhvr>
                                      <p:to>
                                        <p:strVal val="visible"/>
                                      </p:to>
                                    </p:set>
                                    <p:anim calcmode="lin" valueType="num">
                                      <p:cBhvr additive="base">
                                        <p:cTn id="25"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3" presetClass="entr" presetSubtype="16" fill="hold" nodeType="clickEffect">
                                  <p:stCondLst>
                                    <p:cond delay="0"/>
                                  </p:stCondLst>
                                  <p:childTnLst>
                                    <p:set>
                                      <p:cBhvr>
                                        <p:cTn id="30" dur="1" fill="hold">
                                          <p:stCondLst>
                                            <p:cond delay="0"/>
                                          </p:stCondLst>
                                        </p:cTn>
                                        <p:tgtEl>
                                          <p:spTgt spid="27651">
                                            <p:txEl>
                                              <p:pRg st="6" end="6"/>
                                            </p:txEl>
                                          </p:spTgt>
                                        </p:tgtEl>
                                        <p:attrNameLst>
                                          <p:attrName>style.visibility</p:attrName>
                                        </p:attrNameLst>
                                      </p:cBhvr>
                                      <p:to>
                                        <p:strVal val="visible"/>
                                      </p:to>
                                    </p:set>
                                    <p:animEffect transition="in" filter="plus(in)">
                                      <p:cBhvr>
                                        <p:cTn id="31" dur="2000"/>
                                        <p:tgtEl>
                                          <p:spTgt spid="27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smtClean="0">
                <a:solidFill>
                  <a:srgbClr val="FF0000"/>
                </a:solidFill>
              </a:rPr>
              <a:t>ÚKOL V SEMINÁŘI: </a:t>
            </a:r>
            <a:r>
              <a:rPr lang="cs-CZ" dirty="0" smtClean="0"/>
              <a:t>Co jste poslední dobou četli a za jakým účelem? (3 minuty)</a:t>
            </a:r>
            <a:endParaRPr lang="cs-CZ" dirty="0">
              <a:solidFill>
                <a:srgbClr val="FF0000"/>
              </a:solidFill>
            </a:endParaRPr>
          </a:p>
        </p:txBody>
      </p:sp>
    </p:spTree>
    <p:extLst>
      <p:ext uri="{BB962C8B-B14F-4D97-AF65-F5344CB8AC3E}">
        <p14:creationId xmlns:p14="http://schemas.microsoft.com/office/powerpoint/2010/main" val="1110669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algn="ctr"/>
            <a:r>
              <a:rPr lang="cs-CZ" altLang="cs-CZ" b="1" smtClean="0"/>
              <a:t>Hledání el. zdrojů</a:t>
            </a:r>
          </a:p>
        </p:txBody>
      </p:sp>
      <p:sp>
        <p:nvSpPr>
          <p:cNvPr id="28675" name="Rectangle 3"/>
          <p:cNvSpPr>
            <a:spLocks noGrp="1" noChangeArrowheads="1"/>
          </p:cNvSpPr>
          <p:nvPr>
            <p:ph idx="1"/>
          </p:nvPr>
        </p:nvSpPr>
        <p:spPr/>
        <p:txBody>
          <a:bodyPr>
            <a:normAutofit lnSpcReduction="10000"/>
          </a:bodyPr>
          <a:lstStyle/>
          <a:p>
            <a:pPr>
              <a:buFont typeface="Wingdings 2" panose="05020102010507070707" pitchFamily="18" charset="2"/>
              <a:buNone/>
            </a:pPr>
            <a:r>
              <a:rPr lang="cs-CZ" altLang="cs-CZ" sz="2500" b="1" dirty="0"/>
              <a:t>Databáze:</a:t>
            </a:r>
            <a:r>
              <a:rPr lang="cs-CZ" altLang="cs-CZ" sz="2500" dirty="0"/>
              <a:t> </a:t>
            </a:r>
          </a:p>
          <a:p>
            <a:pPr>
              <a:buFont typeface="Wingdings 2" panose="05020102010507070707" pitchFamily="18" charset="2"/>
              <a:buNone/>
            </a:pPr>
            <a:r>
              <a:rPr lang="cs-CZ" altLang="cs-CZ" sz="2500" dirty="0"/>
              <a:t>Nejběžnější: souhrn dostupných časopiseckých zdrojů </a:t>
            </a:r>
          </a:p>
          <a:p>
            <a:r>
              <a:rPr lang="cs-CZ" altLang="cs-CZ" sz="2500" dirty="0"/>
              <a:t>EBSCO, JSTOR, Science Direct, </a:t>
            </a:r>
            <a:r>
              <a:rPr lang="cs-CZ" altLang="cs-CZ" sz="2500" dirty="0" err="1"/>
              <a:t>ProQuest</a:t>
            </a:r>
            <a:r>
              <a:rPr lang="cs-CZ" altLang="cs-CZ" sz="2500" dirty="0"/>
              <a:t>, Oxford </a:t>
            </a:r>
            <a:r>
              <a:rPr lang="cs-CZ" altLang="cs-CZ" sz="2500" dirty="0" err="1"/>
              <a:t>Journals</a:t>
            </a:r>
            <a:r>
              <a:rPr lang="cs-CZ" altLang="cs-CZ" sz="2500" dirty="0"/>
              <a:t>, SAGE </a:t>
            </a:r>
            <a:r>
              <a:rPr lang="cs-CZ" altLang="cs-CZ" sz="2500" dirty="0" err="1"/>
              <a:t>Journals</a:t>
            </a:r>
            <a:r>
              <a:rPr lang="cs-CZ" altLang="cs-CZ" sz="2500" dirty="0"/>
              <a:t> Online, </a:t>
            </a:r>
            <a:r>
              <a:rPr lang="cs-CZ" altLang="cs-CZ" sz="2500" dirty="0" err="1"/>
              <a:t>SpringerLINK</a:t>
            </a:r>
            <a:r>
              <a:rPr lang="cs-CZ" altLang="cs-CZ" sz="2500" dirty="0"/>
              <a:t>...</a:t>
            </a:r>
          </a:p>
          <a:p>
            <a:pPr>
              <a:buFont typeface="Wingdings 2" panose="05020102010507070707" pitchFamily="18" charset="2"/>
              <a:buNone/>
            </a:pPr>
            <a:r>
              <a:rPr lang="cs-CZ" altLang="cs-CZ" sz="2500" dirty="0"/>
              <a:t>Problém: někdy nedostupné bezplatně </a:t>
            </a:r>
          </a:p>
          <a:p>
            <a:pPr>
              <a:buFont typeface="Wingdings 2" panose="05020102010507070707" pitchFamily="18" charset="2"/>
              <a:buNone/>
            </a:pPr>
            <a:r>
              <a:rPr lang="cs-CZ" altLang="cs-CZ" sz="2500" dirty="0"/>
              <a:t>(</a:t>
            </a:r>
            <a:r>
              <a:rPr lang="cs-CZ" altLang="cs-CZ" sz="2500" b="1" dirty="0"/>
              <a:t>sledovat informace v knihovně FSS!</a:t>
            </a:r>
            <a:r>
              <a:rPr lang="cs-CZ" altLang="cs-CZ" sz="2500" dirty="0"/>
              <a:t>)</a:t>
            </a:r>
          </a:p>
          <a:p>
            <a:pPr>
              <a:buFont typeface="Wingdings 2" panose="05020102010507070707" pitchFamily="18" charset="2"/>
              <a:buNone/>
            </a:pPr>
            <a:endParaRPr lang="cs-CZ" altLang="cs-CZ" sz="2500" dirty="0"/>
          </a:p>
          <a:p>
            <a:r>
              <a:rPr lang="cs-CZ" altLang="cs-CZ" sz="2500" b="1" dirty="0">
                <a:solidFill>
                  <a:srgbClr val="FF0000"/>
                </a:solidFill>
              </a:rPr>
              <a:t>Tip 1:</a:t>
            </a:r>
            <a:r>
              <a:rPr lang="cs-CZ" altLang="cs-CZ" sz="2500" b="1" dirty="0"/>
              <a:t> </a:t>
            </a:r>
            <a:r>
              <a:rPr lang="cs-CZ" altLang="cs-CZ" sz="2500" dirty="0"/>
              <a:t>vzdálený přístup k EIZ (více na stránkách knihovny), </a:t>
            </a:r>
            <a:r>
              <a:rPr lang="cs-CZ" altLang="cs-CZ" sz="2500" dirty="0" smtClean="0"/>
              <a:t>přednáška </a:t>
            </a:r>
            <a:r>
              <a:rPr lang="cs-CZ" altLang="cs-CZ" sz="2500" dirty="0"/>
              <a:t>v </a:t>
            </a:r>
            <a:r>
              <a:rPr lang="cs-CZ" altLang="cs-CZ" sz="2500" dirty="0" smtClean="0"/>
              <a:t>Úvodu do politologie</a:t>
            </a:r>
            <a:endParaRPr lang="cs-CZ" altLang="cs-CZ" sz="2500" dirty="0"/>
          </a:p>
          <a:p>
            <a:r>
              <a:rPr lang="cs-CZ" altLang="cs-CZ" sz="2500" b="1" dirty="0">
                <a:solidFill>
                  <a:srgbClr val="FF0000"/>
                </a:solidFill>
              </a:rPr>
              <a:t>Tip 2: </a:t>
            </a:r>
            <a:r>
              <a:rPr lang="cs-CZ" altLang="cs-CZ" sz="2500" dirty="0"/>
              <a:t>discovery.muni.cz, scholar.google.com</a:t>
            </a:r>
            <a:endParaRPr lang="cs-CZ" altLang="cs-CZ" sz="2500" b="1" dirty="0">
              <a:solidFill>
                <a:srgbClr val="FF0000"/>
              </a:solidFill>
            </a:endParaRPr>
          </a:p>
        </p:txBody>
      </p:sp>
    </p:spTree>
    <p:extLst>
      <p:ext uri="{BB962C8B-B14F-4D97-AF65-F5344CB8AC3E}">
        <p14:creationId xmlns:p14="http://schemas.microsoft.com/office/powerpoint/2010/main" val="354376781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algn="ctr"/>
            <a:r>
              <a:rPr lang="cs-CZ" altLang="cs-CZ" b="1" smtClean="0"/>
              <a:t>Další elektronické zdroje</a:t>
            </a:r>
          </a:p>
        </p:txBody>
      </p:sp>
      <p:sp>
        <p:nvSpPr>
          <p:cNvPr id="32771" name="Rectangle 3"/>
          <p:cNvSpPr>
            <a:spLocks noGrp="1" noChangeArrowheads="1"/>
          </p:cNvSpPr>
          <p:nvPr>
            <p:ph idx="1"/>
          </p:nvPr>
        </p:nvSpPr>
        <p:spPr/>
        <p:txBody>
          <a:bodyPr>
            <a:normAutofit lnSpcReduction="10000"/>
          </a:bodyPr>
          <a:lstStyle/>
          <a:p>
            <a:pPr>
              <a:buFont typeface="Wingdings 2" panose="05020102010507070707" pitchFamily="18" charset="2"/>
              <a:buNone/>
            </a:pPr>
            <a:r>
              <a:rPr lang="cs-CZ" altLang="cs-CZ" b="1" dirty="0" smtClean="0"/>
              <a:t>Internetové encyklopedie:</a:t>
            </a:r>
          </a:p>
          <a:p>
            <a:r>
              <a:rPr lang="cs-CZ" altLang="cs-CZ" i="1" dirty="0" err="1" smtClean="0"/>
              <a:t>Wikipedia</a:t>
            </a:r>
            <a:r>
              <a:rPr lang="en-GB" altLang="cs-CZ" b="1" dirty="0" smtClean="0"/>
              <a:t> </a:t>
            </a:r>
            <a:r>
              <a:rPr lang="cs-CZ" altLang="cs-CZ" dirty="0" smtClean="0"/>
              <a:t>(</a:t>
            </a:r>
            <a:r>
              <a:rPr lang="en-GB" altLang="cs-CZ" dirty="0" smtClean="0"/>
              <a:t>alias </a:t>
            </a:r>
            <a:r>
              <a:rPr lang="cs-CZ" altLang="cs-CZ" dirty="0" smtClean="0"/>
              <a:t>„Otevřená encyklopedie“)</a:t>
            </a:r>
          </a:p>
          <a:p>
            <a:pPr>
              <a:buFont typeface="Wingdings 2" panose="05020102010507070707" pitchFamily="18" charset="2"/>
              <a:buNone/>
            </a:pPr>
            <a:endParaRPr lang="cs-CZ" altLang="cs-CZ" dirty="0" smtClean="0"/>
          </a:p>
          <a:p>
            <a:pPr>
              <a:buFont typeface="Wingdings 2" panose="05020102010507070707" pitchFamily="18" charset="2"/>
              <a:buNone/>
            </a:pPr>
            <a:r>
              <a:rPr lang="cs-CZ" altLang="cs-CZ" sz="3600" b="1" u="sng" dirty="0">
                <a:solidFill>
                  <a:srgbClr val="FF0000"/>
                </a:solidFill>
              </a:rPr>
              <a:t>Neužívat</a:t>
            </a:r>
            <a:r>
              <a:rPr lang="cs-CZ" altLang="cs-CZ" u="sng" dirty="0" smtClean="0">
                <a:solidFill>
                  <a:srgbClr val="FF0000"/>
                </a:solidFill>
              </a:rPr>
              <a:t> jako (citovaný) zdroj pro seminární práce</a:t>
            </a:r>
            <a:r>
              <a:rPr lang="en-GB" altLang="cs-CZ" u="sng" dirty="0" smtClean="0">
                <a:solidFill>
                  <a:srgbClr val="FF0000"/>
                </a:solidFill>
              </a:rPr>
              <a:t>!</a:t>
            </a:r>
            <a:endParaRPr lang="cs-CZ" altLang="cs-CZ" u="sng" dirty="0" smtClean="0">
              <a:solidFill>
                <a:srgbClr val="FF0000"/>
              </a:solidFill>
            </a:endParaRPr>
          </a:p>
          <a:p>
            <a:pPr>
              <a:buFont typeface="Wingdings 2" panose="05020102010507070707" pitchFamily="18" charset="2"/>
              <a:buNone/>
            </a:pPr>
            <a:endParaRPr lang="cs-CZ" altLang="cs-CZ" u="sng" dirty="0" smtClean="0"/>
          </a:p>
          <a:p>
            <a:r>
              <a:rPr lang="en-GB" altLang="cs-CZ" i="1" dirty="0" smtClean="0"/>
              <a:t>Britannica Online</a:t>
            </a:r>
            <a:endParaRPr lang="cs-CZ" altLang="cs-CZ" i="1" dirty="0" smtClean="0"/>
          </a:p>
          <a:p>
            <a:r>
              <a:rPr lang="en-GB" altLang="cs-CZ" i="1" dirty="0" err="1" smtClean="0"/>
              <a:t>Diplopedia</a:t>
            </a:r>
            <a:endParaRPr lang="cs-CZ" altLang="cs-CZ" i="1" dirty="0" smtClean="0"/>
          </a:p>
          <a:p>
            <a:r>
              <a:rPr lang="en-GB" altLang="cs-CZ" i="1" dirty="0" err="1" smtClean="0"/>
              <a:t>Scholarpedia</a:t>
            </a:r>
            <a:endParaRPr lang="cs-CZ" altLang="cs-CZ" i="1" dirty="0" smtClean="0"/>
          </a:p>
          <a:p>
            <a:r>
              <a:rPr lang="cs-CZ" altLang="cs-CZ" dirty="0" smtClean="0"/>
              <a:t>Závěrečné práce (</a:t>
            </a:r>
            <a:r>
              <a:rPr lang="cs-CZ" altLang="cs-CZ" dirty="0" err="1" smtClean="0"/>
              <a:t>bc.</a:t>
            </a:r>
            <a:r>
              <a:rPr lang="cs-CZ" altLang="cs-CZ" dirty="0" smtClean="0"/>
              <a:t>, Mgr., Ph.D.) – theses.cz</a:t>
            </a:r>
          </a:p>
          <a:p>
            <a:endParaRPr lang="cs-CZ" altLang="cs-CZ" dirty="0" smtClean="0"/>
          </a:p>
        </p:txBody>
      </p:sp>
    </p:spTree>
    <p:extLst>
      <p:ext uri="{BB962C8B-B14F-4D97-AF65-F5344CB8AC3E}">
        <p14:creationId xmlns:p14="http://schemas.microsoft.com/office/powerpoint/2010/main" val="197114446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Nadpis 1"/>
          <p:cNvSpPr>
            <a:spLocks noGrp="1"/>
          </p:cNvSpPr>
          <p:nvPr>
            <p:ph type="title"/>
          </p:nvPr>
        </p:nvSpPr>
        <p:spPr>
          <a:xfrm>
            <a:off x="1919288" y="333375"/>
            <a:ext cx="8229600" cy="1143000"/>
          </a:xfrm>
        </p:spPr>
        <p:txBody>
          <a:bodyPr/>
          <a:lstStyle/>
          <a:p>
            <a:pPr eaLnBrk="1" hangingPunct="1"/>
            <a:r>
              <a:rPr lang="cs-CZ" altLang="cs-CZ" sz="3600"/>
              <a:t>Bibliografické odkazy a citace – etika vědecké práce</a:t>
            </a:r>
          </a:p>
        </p:txBody>
      </p:sp>
      <p:sp>
        <p:nvSpPr>
          <p:cNvPr id="3" name="Zástupný symbol pro obsah 2"/>
          <p:cNvSpPr>
            <a:spLocks noGrp="1"/>
          </p:cNvSpPr>
          <p:nvPr>
            <p:ph idx="1"/>
          </p:nvPr>
        </p:nvSpPr>
        <p:spPr/>
        <p:txBody>
          <a:bodyPr/>
          <a:lstStyle/>
          <a:p>
            <a:pPr algn="just" eaLnBrk="1" hangingPunct="1"/>
            <a:r>
              <a:rPr lang="cs-CZ" altLang="cs-CZ" sz="2400" b="1" dirty="0">
                <a:solidFill>
                  <a:srgbClr val="FF3300"/>
                </a:solidFill>
              </a:rPr>
              <a:t>Plagiátorství!</a:t>
            </a:r>
          </a:p>
          <a:p>
            <a:pPr algn="just" eaLnBrk="1" hangingPunct="1"/>
            <a:r>
              <a:rPr lang="cs-CZ" altLang="cs-CZ" sz="2400" dirty="0"/>
              <a:t>Typy práce se zdroji: </a:t>
            </a:r>
          </a:p>
          <a:p>
            <a:pPr lvl="1" algn="just" eaLnBrk="1" hangingPunct="1"/>
            <a:r>
              <a:rPr lang="cs-CZ" altLang="cs-CZ" sz="2200" dirty="0"/>
              <a:t>Odkaz na cizí výzkum/opora vlastního tvrzení</a:t>
            </a:r>
          </a:p>
          <a:p>
            <a:pPr lvl="1" algn="just" eaLnBrk="1" hangingPunct="1"/>
            <a:r>
              <a:rPr lang="cs-CZ" altLang="cs-CZ" sz="2200" dirty="0"/>
              <a:t>Parafráze – reformulace cizí myšlenky</a:t>
            </a:r>
          </a:p>
          <a:p>
            <a:pPr lvl="1" algn="just" eaLnBrk="1" hangingPunct="1"/>
            <a:r>
              <a:rPr lang="cs-CZ" altLang="cs-CZ" sz="2200" dirty="0"/>
              <a:t>Citace - </a:t>
            </a:r>
            <a:r>
              <a:rPr lang="cs-CZ" altLang="cs-CZ" sz="2000" dirty="0"/>
              <a:t>Přesný přepis výroku/teze uváděný v uvozovkách a doprovázený odkazem</a:t>
            </a:r>
            <a:endParaRPr lang="cs-CZ" altLang="cs-CZ" sz="2200" dirty="0"/>
          </a:p>
          <a:p>
            <a:pPr algn="just" eaLnBrk="1" hangingPunct="1"/>
            <a:r>
              <a:rPr lang="cs-CZ" altLang="cs-CZ" sz="2400" u="sng" dirty="0"/>
              <a:t>Odkazy</a:t>
            </a:r>
            <a:r>
              <a:rPr lang="cs-CZ" altLang="cs-CZ" sz="2400" dirty="0"/>
              <a:t>: stručná informace o zdroji</a:t>
            </a:r>
          </a:p>
          <a:p>
            <a:pPr eaLnBrk="1" hangingPunct="1"/>
            <a:r>
              <a:rPr lang="cs-CZ" altLang="cs-CZ" sz="2400" u="sng" dirty="0"/>
              <a:t>Bibliografická citace/zápis v </a:t>
            </a:r>
            <a:r>
              <a:rPr lang="cs-CZ" altLang="cs-CZ" sz="2400" u="sng" dirty="0" smtClean="0"/>
              <a:t>seznamu </a:t>
            </a:r>
            <a:r>
              <a:rPr lang="cs-CZ" altLang="cs-CZ" sz="2400" u="sng" dirty="0"/>
              <a:t>literatury:</a:t>
            </a:r>
            <a:r>
              <a:rPr lang="cs-CZ" altLang="cs-CZ" sz="2400" dirty="0"/>
              <a:t> podrobný soupis informací                                    o použitém zdroji v seznamu na konci </a:t>
            </a:r>
            <a:r>
              <a:rPr lang="cs-CZ" altLang="cs-CZ" sz="2400" dirty="0" smtClean="0"/>
              <a:t>textu</a:t>
            </a:r>
            <a:endParaRPr lang="cs-CZ" altLang="cs-CZ" sz="2400" dirty="0"/>
          </a:p>
        </p:txBody>
      </p:sp>
    </p:spTree>
    <p:extLst>
      <p:ext uri="{BB962C8B-B14F-4D97-AF65-F5344CB8AC3E}">
        <p14:creationId xmlns:p14="http://schemas.microsoft.com/office/powerpoint/2010/main" val="23254762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3" end="3"/>
                                            </p:txEl>
                                          </p:spTgt>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a:xfrm>
            <a:off x="1919288" y="333375"/>
            <a:ext cx="8229600" cy="1143000"/>
          </a:xfrm>
        </p:spPr>
        <p:txBody>
          <a:bodyPr/>
          <a:lstStyle/>
          <a:p>
            <a:r>
              <a:rPr lang="cs-CZ" altLang="cs-CZ" smtClean="0"/>
              <a:t>Plagiátorství a právní kontext</a:t>
            </a:r>
          </a:p>
        </p:txBody>
      </p:sp>
      <p:sp>
        <p:nvSpPr>
          <p:cNvPr id="38915" name="Zástupný symbol pro obsah 2"/>
          <p:cNvSpPr>
            <a:spLocks noGrp="1"/>
          </p:cNvSpPr>
          <p:nvPr>
            <p:ph idx="1"/>
          </p:nvPr>
        </p:nvSpPr>
        <p:spPr>
          <a:xfrm>
            <a:off x="618565" y="1484314"/>
            <a:ext cx="9530323" cy="4389437"/>
          </a:xfrm>
        </p:spPr>
        <p:txBody>
          <a:bodyPr>
            <a:normAutofit/>
          </a:bodyPr>
          <a:lstStyle/>
          <a:p>
            <a:r>
              <a:rPr lang="cs-CZ" altLang="cs-CZ" sz="2500" dirty="0"/>
              <a:t>Zákon č. 121/2000, Sb. o právu autorském, o právech souvisejících s právem autorským a o změně některých zákonů (</a:t>
            </a:r>
            <a:r>
              <a:rPr lang="cs-CZ" altLang="cs-CZ" sz="2500" b="1" dirty="0"/>
              <a:t>autorský zákon</a:t>
            </a:r>
            <a:r>
              <a:rPr lang="cs-CZ" altLang="cs-CZ" sz="2500" dirty="0"/>
              <a:t>)</a:t>
            </a:r>
          </a:p>
          <a:p>
            <a:r>
              <a:rPr lang="cs-CZ" altLang="cs-CZ" sz="2500" dirty="0"/>
              <a:t>Disciplinárním přestupkem je zejména (</a:t>
            </a:r>
            <a:r>
              <a:rPr lang="cs-CZ" altLang="cs-CZ" sz="2500" b="1" dirty="0"/>
              <a:t>Disciplinární řád FSS</a:t>
            </a:r>
            <a:r>
              <a:rPr lang="cs-CZ" altLang="cs-CZ" sz="2500" dirty="0"/>
              <a:t>):</a:t>
            </a:r>
          </a:p>
          <a:p>
            <a:pPr lvl="1"/>
            <a:r>
              <a:rPr lang="cs-CZ" altLang="cs-CZ" dirty="0" smtClean="0"/>
              <a:t>„vydávání cizí práce za vlastní, zvláště pak použitím části cizí práce ve vlastní práci bez náležitého odkazování  nebo doslovným použitím části cizí práce bez zjevného vyznačení citace, například uvozovkami“ </a:t>
            </a:r>
          </a:p>
          <a:p>
            <a:pPr lvl="1"/>
            <a:r>
              <a:rPr lang="cs-CZ" altLang="cs-CZ" dirty="0" smtClean="0"/>
              <a:t>„odevzdání stejné či mírně pozměněné práce ke splnění různých studijních povinností bez předchozího souhlasu alespoň jednoho z vyučujících kurzu, do něhož se práce odevzdává“</a:t>
            </a:r>
          </a:p>
        </p:txBody>
      </p:sp>
    </p:spTree>
    <p:extLst>
      <p:ext uri="{BB962C8B-B14F-4D97-AF65-F5344CB8AC3E}">
        <p14:creationId xmlns:p14="http://schemas.microsoft.com/office/powerpoint/2010/main" val="42806216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r>
              <a:rPr lang="cs-CZ" altLang="cs-CZ" smtClean="0"/>
              <a:t>Parafráze</a:t>
            </a:r>
          </a:p>
        </p:txBody>
      </p:sp>
      <p:sp>
        <p:nvSpPr>
          <p:cNvPr id="27651" name="Zástupný symbol pro obsah 2"/>
          <p:cNvSpPr>
            <a:spLocks noGrp="1"/>
          </p:cNvSpPr>
          <p:nvPr>
            <p:ph idx="1"/>
          </p:nvPr>
        </p:nvSpPr>
        <p:spPr/>
        <p:txBody>
          <a:bodyPr/>
          <a:lstStyle/>
          <a:p>
            <a:r>
              <a:rPr lang="cs-CZ" altLang="cs-CZ" sz="2500"/>
              <a:t>Parafráze </a:t>
            </a:r>
            <a:r>
              <a:rPr lang="cs-CZ" altLang="cs-CZ" sz="2500" i="1"/>
              <a:t>není</a:t>
            </a:r>
            <a:r>
              <a:rPr lang="cs-CZ" altLang="cs-CZ" sz="2500"/>
              <a:t> přesná kopie původního textu</a:t>
            </a:r>
          </a:p>
          <a:p>
            <a:endParaRPr lang="cs-CZ" altLang="cs-CZ" sz="2500"/>
          </a:p>
          <a:p>
            <a:r>
              <a:rPr lang="cs-CZ" altLang="cs-CZ" sz="2500"/>
              <a:t>Odlišná formulace/nová stylistika</a:t>
            </a:r>
          </a:p>
          <a:p>
            <a:endParaRPr lang="cs-CZ" altLang="cs-CZ" sz="2500"/>
          </a:p>
          <a:p>
            <a:r>
              <a:rPr lang="cs-CZ" altLang="cs-CZ" sz="2500"/>
              <a:t>Smysl původního textu </a:t>
            </a:r>
            <a:r>
              <a:rPr lang="cs-CZ" altLang="cs-CZ" sz="2500">
                <a:solidFill>
                  <a:srgbClr val="FF0000"/>
                </a:solidFill>
              </a:rPr>
              <a:t>MUSÍ BÝT </a:t>
            </a:r>
            <a:r>
              <a:rPr lang="cs-CZ" altLang="cs-CZ" sz="2500"/>
              <a:t>parafrází zachován</a:t>
            </a:r>
          </a:p>
          <a:p>
            <a:endParaRPr lang="cs-CZ" altLang="cs-CZ" sz="2500"/>
          </a:p>
          <a:p>
            <a:r>
              <a:rPr lang="cs-CZ" altLang="cs-CZ" sz="2500"/>
              <a:t>Použití některých výrazů z původního zdroje</a:t>
            </a:r>
          </a:p>
          <a:p>
            <a:endParaRPr lang="cs-CZ" altLang="cs-CZ" sz="2500"/>
          </a:p>
          <a:p>
            <a:r>
              <a:rPr lang="cs-CZ" altLang="cs-CZ" sz="2500"/>
              <a:t>Odkaz na původní text</a:t>
            </a:r>
          </a:p>
        </p:txBody>
      </p:sp>
    </p:spTree>
    <p:extLst>
      <p:ext uri="{BB962C8B-B14F-4D97-AF65-F5344CB8AC3E}">
        <p14:creationId xmlns:p14="http://schemas.microsoft.com/office/powerpoint/2010/main" val="39192541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2000" fill="hold"/>
                                        <p:tgtEl>
                                          <p:spTgt spid="27651">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76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anim calcmode="lin" valueType="num">
                                      <p:cBhvr additive="base">
                                        <p:cTn id="11" dur="2000" fill="hold"/>
                                        <p:tgtEl>
                                          <p:spTgt spid="27651">
                                            <p:txEl>
                                              <p:pRg st="2" end="2"/>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2765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anim calcmode="lin" valueType="num">
                                      <p:cBhvr additive="base">
                                        <p:cTn id="15" dur="2000" fill="hold"/>
                                        <p:tgtEl>
                                          <p:spTgt spid="27651">
                                            <p:txEl>
                                              <p:pRg st="4" end="4"/>
                                            </p:txEl>
                                          </p:spTgt>
                                        </p:tgtEl>
                                        <p:attrNameLst>
                                          <p:attrName>ppt_x</p:attrName>
                                        </p:attrNameLst>
                                      </p:cBhvr>
                                      <p:tavLst>
                                        <p:tav tm="0">
                                          <p:val>
                                            <p:strVal val="1+#ppt_w/2"/>
                                          </p:val>
                                        </p:tav>
                                        <p:tav tm="100000">
                                          <p:val>
                                            <p:strVal val="#ppt_x"/>
                                          </p:val>
                                        </p:tav>
                                      </p:tavLst>
                                    </p:anim>
                                    <p:anim calcmode="lin" valueType="num">
                                      <p:cBhvr additive="base">
                                        <p:cTn id="16" dur="2000" fill="hold"/>
                                        <p:tgtEl>
                                          <p:spTgt spid="2765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7651">
                                            <p:txEl>
                                              <p:pRg st="6" end="6"/>
                                            </p:txEl>
                                          </p:spTgt>
                                        </p:tgtEl>
                                        <p:attrNameLst>
                                          <p:attrName>style.visibility</p:attrName>
                                        </p:attrNameLst>
                                      </p:cBhvr>
                                      <p:to>
                                        <p:strVal val="visible"/>
                                      </p:to>
                                    </p:set>
                                    <p:anim calcmode="lin" valueType="num">
                                      <p:cBhvr additive="base">
                                        <p:cTn id="19" dur="2000" fill="hold"/>
                                        <p:tgtEl>
                                          <p:spTgt spid="27651">
                                            <p:txEl>
                                              <p:pRg st="6" end="6"/>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27651">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7651">
                                            <p:txEl>
                                              <p:pRg st="8" end="8"/>
                                            </p:txEl>
                                          </p:spTgt>
                                        </p:tgtEl>
                                        <p:attrNameLst>
                                          <p:attrName>style.visibility</p:attrName>
                                        </p:attrNameLst>
                                      </p:cBhvr>
                                      <p:to>
                                        <p:strVal val="visible"/>
                                      </p:to>
                                    </p:set>
                                    <p:anim calcmode="lin" valueType="num">
                                      <p:cBhvr additive="base">
                                        <p:cTn id="23" dur="2000" fill="hold"/>
                                        <p:tgtEl>
                                          <p:spTgt spid="27651">
                                            <p:txEl>
                                              <p:pRg st="8" end="8"/>
                                            </p:txEl>
                                          </p:spTgt>
                                        </p:tgtEl>
                                        <p:attrNameLst>
                                          <p:attrName>ppt_x</p:attrName>
                                        </p:attrNameLst>
                                      </p:cBhvr>
                                      <p:tavLst>
                                        <p:tav tm="0">
                                          <p:val>
                                            <p:strVal val="1+#ppt_w/2"/>
                                          </p:val>
                                        </p:tav>
                                        <p:tav tm="100000">
                                          <p:val>
                                            <p:strVal val="#ppt_x"/>
                                          </p:val>
                                        </p:tav>
                                      </p:tavLst>
                                    </p:anim>
                                    <p:anim calcmode="lin" valueType="num">
                                      <p:cBhvr additive="base">
                                        <p:cTn id="24" dur="2000" fill="hold"/>
                                        <p:tgtEl>
                                          <p:spTgt spid="2765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r>
              <a:rPr lang="cs-CZ" altLang="cs-CZ" smtClean="0"/>
              <a:t>Citace vs. parafráze</a:t>
            </a:r>
          </a:p>
        </p:txBody>
      </p:sp>
      <p:sp>
        <p:nvSpPr>
          <p:cNvPr id="41987" name="Zástupný symbol pro obsah 2"/>
          <p:cNvSpPr>
            <a:spLocks noGrp="1"/>
          </p:cNvSpPr>
          <p:nvPr>
            <p:ph idx="1"/>
          </p:nvPr>
        </p:nvSpPr>
        <p:spPr>
          <a:xfrm>
            <a:off x="687977" y="1935164"/>
            <a:ext cx="9522823" cy="4662487"/>
          </a:xfrm>
        </p:spPr>
        <p:txBody>
          <a:bodyPr/>
          <a:lstStyle/>
          <a:p>
            <a:r>
              <a:rPr lang="cs-CZ" altLang="cs-CZ" sz="2400" dirty="0"/>
              <a:t>Podle </a:t>
            </a:r>
            <a:r>
              <a:rPr lang="cs-CZ" altLang="cs-CZ" sz="2400" dirty="0" err="1"/>
              <a:t>Sartoriho</a:t>
            </a:r>
            <a:r>
              <a:rPr lang="cs-CZ" altLang="cs-CZ" sz="2400" dirty="0"/>
              <a:t> je jednou z vlastností umírněného pluralismu alternace vládních koalic (</a:t>
            </a:r>
            <a:r>
              <a:rPr lang="cs-CZ" altLang="cs-CZ" sz="2400" dirty="0" err="1"/>
              <a:t>Sartori</a:t>
            </a:r>
            <a:r>
              <a:rPr lang="cs-CZ" altLang="cs-CZ" sz="2400" dirty="0"/>
              <a:t> 2005: 191).</a:t>
            </a:r>
          </a:p>
          <a:p>
            <a:r>
              <a:rPr lang="cs-CZ" altLang="cs-CZ" sz="2400" dirty="0"/>
              <a:t>Jak uvádí </a:t>
            </a:r>
            <a:r>
              <a:rPr lang="cs-CZ" altLang="cs-CZ" sz="2400" dirty="0" err="1"/>
              <a:t>Sartori</a:t>
            </a:r>
            <a:r>
              <a:rPr lang="cs-CZ" altLang="cs-CZ" sz="2400" dirty="0"/>
              <a:t>, „</a:t>
            </a:r>
            <a:r>
              <a:rPr lang="en-US" altLang="cs-CZ" sz="2400" dirty="0"/>
              <a:t>[v]</a:t>
            </a:r>
            <a:r>
              <a:rPr lang="cs-CZ" altLang="cs-CZ" sz="2400" dirty="0" err="1"/>
              <a:t>zorcem</a:t>
            </a:r>
            <a:r>
              <a:rPr lang="cs-CZ" altLang="cs-CZ" sz="2400" dirty="0"/>
              <a:t> umírněného pluralismu není alternativní vláda, ale vládnutí v koalici, a to s perspektivou </a:t>
            </a:r>
            <a:r>
              <a:rPr lang="cs-CZ" altLang="cs-CZ" sz="2400" i="1" dirty="0"/>
              <a:t>alternativních koalicí </a:t>
            </a:r>
            <a:r>
              <a:rPr lang="cs-CZ" altLang="cs-CZ" sz="2400" dirty="0"/>
              <a:t>(…)“ (</a:t>
            </a:r>
            <a:r>
              <a:rPr lang="cs-CZ" altLang="cs-CZ" sz="2400" dirty="0" err="1"/>
              <a:t>Sartori</a:t>
            </a:r>
            <a:r>
              <a:rPr lang="cs-CZ" altLang="cs-CZ" sz="2400" dirty="0"/>
              <a:t> 2005: 191).</a:t>
            </a:r>
          </a:p>
          <a:p>
            <a:r>
              <a:rPr lang="cs-CZ" altLang="cs-CZ" sz="2400" dirty="0"/>
              <a:t>Uvážlivé užívání citací (přesné vyjádření toho, co chcete říci, citace jako „důkaz“, ilustrace, autorita)</a:t>
            </a:r>
          </a:p>
          <a:p>
            <a:r>
              <a:rPr lang="cs-CZ" altLang="cs-CZ" sz="2400" i="1" dirty="0"/>
              <a:t>Přesný </a:t>
            </a:r>
            <a:r>
              <a:rPr lang="cs-CZ" altLang="cs-CZ" sz="2400" dirty="0"/>
              <a:t>přepis citace (vynechání slova, přidání slova)</a:t>
            </a:r>
            <a:endParaRPr lang="cs-CZ" altLang="cs-CZ" sz="2400" i="1" dirty="0"/>
          </a:p>
          <a:p>
            <a:endParaRPr lang="cs-CZ" altLang="cs-CZ" sz="2400" b="1" dirty="0">
              <a:solidFill>
                <a:srgbClr val="FF0000"/>
              </a:solidFill>
            </a:endParaRPr>
          </a:p>
          <a:p>
            <a:r>
              <a:rPr lang="cs-CZ" altLang="cs-CZ" sz="2400" b="1" dirty="0">
                <a:solidFill>
                  <a:srgbClr val="FF0000"/>
                </a:solidFill>
              </a:rPr>
              <a:t>Tip:</a:t>
            </a:r>
            <a:r>
              <a:rPr lang="cs-CZ" altLang="cs-CZ" sz="2400" dirty="0">
                <a:solidFill>
                  <a:srgbClr val="FF0000"/>
                </a:solidFill>
              </a:rPr>
              <a:t> </a:t>
            </a:r>
            <a:r>
              <a:rPr lang="cs-CZ" altLang="cs-CZ" sz="2400" dirty="0"/>
              <a:t>ne více jak tři přímé citace na stránku</a:t>
            </a:r>
          </a:p>
        </p:txBody>
      </p:sp>
    </p:spTree>
    <p:extLst>
      <p:ext uri="{BB962C8B-B14F-4D97-AF65-F5344CB8AC3E}">
        <p14:creationId xmlns:p14="http://schemas.microsoft.com/office/powerpoint/2010/main" val="18870714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eaLnBrk="1" hangingPunct="1"/>
            <a:r>
              <a:rPr lang="cs-CZ" altLang="cs-CZ" sz="3600"/>
              <a:t>Vedení bibliografických odkazů a citací I</a:t>
            </a:r>
          </a:p>
        </p:txBody>
      </p:sp>
      <p:sp>
        <p:nvSpPr>
          <p:cNvPr id="3" name="Zástupný symbol pro obsah 2"/>
          <p:cNvSpPr>
            <a:spLocks noGrp="1"/>
          </p:cNvSpPr>
          <p:nvPr>
            <p:ph idx="1"/>
          </p:nvPr>
        </p:nvSpPr>
        <p:spPr/>
        <p:txBody>
          <a:bodyPr>
            <a:normAutofit/>
          </a:bodyPr>
          <a:lstStyle/>
          <a:p>
            <a:pPr marL="274320" indent="-274320" algn="just">
              <a:buClr>
                <a:schemeClr val="accent3"/>
              </a:buClr>
              <a:buFont typeface="Wingdings 2"/>
              <a:buChar char=""/>
              <a:defRPr/>
            </a:pPr>
            <a:r>
              <a:rPr lang="cs-CZ" sz="2400" u="sng" dirty="0"/>
              <a:t>ČSN ISO 690 </a:t>
            </a:r>
            <a:r>
              <a:rPr lang="cs-CZ" sz="2400" dirty="0"/>
              <a:t>(Bibliografické citace: Obsah, forma a struktura) a </a:t>
            </a:r>
            <a:r>
              <a:rPr lang="cs-CZ" sz="2400" u="sng" dirty="0"/>
              <a:t>ČSN ISO 690-2 </a:t>
            </a:r>
            <a:r>
              <a:rPr lang="cs-CZ" sz="2400" dirty="0"/>
              <a:t>(Informace a dokumentace – Bibliografické citace – Část 2: Elektronické dokumenty nebo jejich části).</a:t>
            </a:r>
          </a:p>
          <a:p>
            <a:pPr marL="274320" indent="-274320" algn="just">
              <a:spcBef>
                <a:spcPts val="600"/>
              </a:spcBef>
              <a:spcAft>
                <a:spcPts val="600"/>
              </a:spcAft>
              <a:buClr>
                <a:schemeClr val="accent3"/>
              </a:buClr>
              <a:buFont typeface="Wingdings 2"/>
              <a:buChar char=""/>
              <a:defRPr/>
            </a:pPr>
            <a:r>
              <a:rPr lang="cs-CZ" sz="2400" dirty="0"/>
              <a:t>1. </a:t>
            </a:r>
            <a:r>
              <a:rPr lang="cs-CZ" sz="2400" u="sng" dirty="0"/>
              <a:t>Metoda číselných citací </a:t>
            </a:r>
            <a:r>
              <a:rPr lang="cs-CZ" sz="2400" dirty="0"/>
              <a:t>– uvádění čísla zdroje v závorce přímo v textu podle pořadí jejich prvního citování (nikoliv dle abecedy)</a:t>
            </a:r>
          </a:p>
          <a:p>
            <a:pPr marL="274320" indent="-274320" algn="just">
              <a:spcBef>
                <a:spcPts val="600"/>
              </a:spcBef>
              <a:spcAft>
                <a:spcPts val="600"/>
              </a:spcAft>
              <a:buClr>
                <a:schemeClr val="accent3"/>
              </a:buClr>
              <a:buFont typeface="Wingdings 2"/>
              <a:buChar char=""/>
              <a:defRPr/>
            </a:pPr>
            <a:r>
              <a:rPr lang="cs-CZ" sz="2400" dirty="0"/>
              <a:t>2. </a:t>
            </a:r>
            <a:r>
              <a:rPr lang="cs-CZ" sz="2400" u="sng" dirty="0"/>
              <a:t>Německý způsob </a:t>
            </a:r>
            <a:r>
              <a:rPr lang="cs-CZ" sz="2400" dirty="0"/>
              <a:t>- průběžné poznámky pod čarou nebo na konci textu</a:t>
            </a:r>
          </a:p>
          <a:p>
            <a:pPr marL="274320" indent="-274320" algn="just">
              <a:spcBef>
                <a:spcPts val="600"/>
              </a:spcBef>
              <a:spcAft>
                <a:spcPts val="600"/>
              </a:spcAft>
              <a:buClr>
                <a:schemeClr val="accent3"/>
              </a:buClr>
              <a:buFont typeface="Wingdings 2"/>
              <a:buChar char=""/>
              <a:defRPr/>
            </a:pPr>
            <a:r>
              <a:rPr lang="cs-CZ" sz="2400" dirty="0"/>
              <a:t>3. </a:t>
            </a:r>
            <a:r>
              <a:rPr lang="cs-CZ" sz="2400" u="sng" dirty="0"/>
              <a:t>Anglosaský způsob </a:t>
            </a:r>
            <a:r>
              <a:rPr lang="cs-CZ" sz="2400" dirty="0"/>
              <a:t>- uvádění prvního prvku a data v závorce přímo v textu</a:t>
            </a:r>
          </a:p>
        </p:txBody>
      </p:sp>
    </p:spTree>
    <p:extLst>
      <p:ext uri="{BB962C8B-B14F-4D97-AF65-F5344CB8AC3E}">
        <p14:creationId xmlns:p14="http://schemas.microsoft.com/office/powerpoint/2010/main" val="3574902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2000"/>
                            </p:stCondLst>
                            <p:childTnLst>
                              <p:par>
                                <p:cTn id="10" presetID="23" presetClass="entr" presetSubtype="16"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nodeType="afterGroup">
                            <p:stCondLst>
                              <p:cond delay="4000"/>
                            </p:stCondLst>
                            <p:childTnLst>
                              <p:par>
                                <p:cTn id="15" presetID="23" presetClass="entr" presetSubtype="16"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6000"/>
                            </p:stCondLst>
                            <p:childTnLst>
                              <p:par>
                                <p:cTn id="20" presetID="23" presetClass="entr" presetSubtype="16"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smtClean="0"/>
              <a:t>Příklad – metoda číselných citací</a:t>
            </a:r>
          </a:p>
        </p:txBody>
      </p:sp>
      <p:sp>
        <p:nvSpPr>
          <p:cNvPr id="45059" name="Zástupný symbol pro obsah 2"/>
          <p:cNvSpPr>
            <a:spLocks noGrp="1"/>
          </p:cNvSpPr>
          <p:nvPr>
            <p:ph idx="1"/>
          </p:nvPr>
        </p:nvSpPr>
        <p:spPr/>
        <p:txBody>
          <a:bodyPr/>
          <a:lstStyle/>
          <a:p>
            <a:r>
              <a:rPr lang="en-GB" altLang="cs-CZ" sz="2500"/>
              <a:t>As Russell Dalton has shown, developed democracies are characterised by a rapid increase of a range of social interests as well as of new types of actors articulating these interests</a:t>
            </a:r>
            <a:r>
              <a:rPr lang="cs-CZ" altLang="cs-CZ" sz="2500"/>
              <a:t> (6)</a:t>
            </a:r>
            <a:r>
              <a:rPr lang="en-GB" altLang="cs-CZ" sz="2500"/>
              <a:t>.</a:t>
            </a:r>
            <a:endParaRPr lang="cs-CZ" altLang="cs-CZ" sz="2500"/>
          </a:p>
          <a:p>
            <a:endParaRPr lang="cs-CZ" altLang="cs-CZ" sz="2500"/>
          </a:p>
          <a:p>
            <a:pPr>
              <a:buFont typeface="Wingdings 2" panose="05020102010507070707" pitchFamily="18" charset="2"/>
              <a:buNone/>
            </a:pPr>
            <a:r>
              <a:rPr lang="cs-CZ" altLang="cs-CZ" sz="2500"/>
              <a:t>Seznam literatury</a:t>
            </a:r>
          </a:p>
          <a:p>
            <a:r>
              <a:rPr lang="cs-CZ" altLang="cs-CZ" sz="2500"/>
              <a:t>6. </a:t>
            </a:r>
            <a:r>
              <a:rPr lang="en-GB" altLang="cs-CZ" sz="2500"/>
              <a:t>Dalton, R. J., 2007. </a:t>
            </a:r>
            <a:r>
              <a:rPr lang="en-GB" altLang="cs-CZ" sz="2500" i="1"/>
              <a:t>Democratic Challenges, Democratic Choices: The Erosion of Political Support in Advanced Industrial Democracies</a:t>
            </a:r>
            <a:r>
              <a:rPr lang="en-GB" altLang="cs-CZ" sz="2500"/>
              <a:t>. Oxford: Oxford University Press.</a:t>
            </a:r>
            <a:endParaRPr lang="cs-CZ" altLang="cs-CZ" sz="2500"/>
          </a:p>
          <a:p>
            <a:endParaRPr lang="cs-CZ" altLang="cs-CZ" smtClean="0"/>
          </a:p>
        </p:txBody>
      </p:sp>
    </p:spTree>
    <p:extLst>
      <p:ext uri="{BB962C8B-B14F-4D97-AF65-F5344CB8AC3E}">
        <p14:creationId xmlns:p14="http://schemas.microsoft.com/office/powerpoint/2010/main" val="27055844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a:xfrm>
            <a:off x="1981200" y="704850"/>
            <a:ext cx="8229600" cy="636588"/>
          </a:xfrm>
        </p:spPr>
        <p:txBody>
          <a:bodyPr>
            <a:normAutofit fontScale="90000"/>
          </a:bodyPr>
          <a:lstStyle/>
          <a:p>
            <a:r>
              <a:rPr lang="cs-CZ" altLang="cs-CZ" smtClean="0"/>
              <a:t>Příklad – anglosaský způsob</a:t>
            </a:r>
          </a:p>
        </p:txBody>
      </p:sp>
      <p:sp>
        <p:nvSpPr>
          <p:cNvPr id="46083" name="Zástupný symbol pro obsah 2"/>
          <p:cNvSpPr>
            <a:spLocks noGrp="1"/>
          </p:cNvSpPr>
          <p:nvPr>
            <p:ph idx="1"/>
          </p:nvPr>
        </p:nvSpPr>
        <p:spPr>
          <a:xfrm>
            <a:off x="478971" y="1412876"/>
            <a:ext cx="9731829" cy="4911725"/>
          </a:xfrm>
        </p:spPr>
        <p:txBody>
          <a:bodyPr/>
          <a:lstStyle/>
          <a:p>
            <a:r>
              <a:rPr lang="en-GB" altLang="cs-CZ" sz="2400"/>
              <a:t>As Russell Dalton (2007) has shown, developed democracies are characterised by a rapid increase of a range of social interests as well as of new types of actors articulating these interests.</a:t>
            </a:r>
            <a:endParaRPr lang="cs-CZ" altLang="cs-CZ" sz="2400" dirty="0"/>
          </a:p>
          <a:p>
            <a:r>
              <a:rPr lang="cs-CZ" altLang="cs-CZ" sz="2400" dirty="0"/>
              <a:t>Případně:</a:t>
            </a:r>
          </a:p>
          <a:p>
            <a:pPr>
              <a:buFont typeface="Wingdings 2" panose="05020102010507070707" pitchFamily="18" charset="2"/>
              <a:buNone/>
            </a:pPr>
            <a:r>
              <a:rPr lang="cs-CZ" altLang="cs-CZ" sz="2400" dirty="0"/>
              <a:t>    </a:t>
            </a:r>
            <a:r>
              <a:rPr lang="en-GB" altLang="cs-CZ" sz="2400" dirty="0"/>
              <a:t>As Russell Dalton has shown, developed democracies are characterised by a rapid increase of a range of social interests as well as of new types of actors articulating these interests</a:t>
            </a:r>
            <a:r>
              <a:rPr lang="cs-CZ" altLang="cs-CZ" sz="2400" dirty="0"/>
              <a:t> (Dalton 2007)</a:t>
            </a:r>
            <a:r>
              <a:rPr lang="en-GB" altLang="cs-CZ" sz="2400" dirty="0"/>
              <a:t>.</a:t>
            </a:r>
            <a:endParaRPr lang="cs-CZ" altLang="cs-CZ" sz="2400" dirty="0"/>
          </a:p>
          <a:p>
            <a:pPr>
              <a:buFont typeface="Wingdings 2" panose="05020102010507070707" pitchFamily="18" charset="2"/>
              <a:buNone/>
            </a:pPr>
            <a:r>
              <a:rPr lang="cs-CZ" altLang="cs-CZ" sz="2400" dirty="0"/>
              <a:t>Seznam literatury:</a:t>
            </a:r>
          </a:p>
          <a:p>
            <a:pPr>
              <a:buFont typeface="Wingdings 2" panose="05020102010507070707" pitchFamily="18" charset="2"/>
              <a:buNone/>
            </a:pPr>
            <a:r>
              <a:rPr lang="en-GB" altLang="cs-CZ" sz="2400" dirty="0"/>
              <a:t>Dalton, R. J. 2007. </a:t>
            </a:r>
            <a:r>
              <a:rPr lang="en-GB" altLang="cs-CZ" sz="2400" i="1" dirty="0"/>
              <a:t>Democratic Challenges, Democratic Choices: The Erosion of Political Support in Advanced Industrial Democracies</a:t>
            </a:r>
            <a:r>
              <a:rPr lang="en-GB" altLang="cs-CZ" sz="2400" dirty="0"/>
              <a:t>. Oxford: Oxford University Press.</a:t>
            </a:r>
            <a:endParaRPr lang="cs-CZ" altLang="cs-CZ" sz="2400" dirty="0"/>
          </a:p>
          <a:p>
            <a:pPr>
              <a:buFont typeface="Wingdings 2" panose="05020102010507070707" pitchFamily="18" charset="2"/>
              <a:buNone/>
            </a:pPr>
            <a:endParaRPr lang="cs-CZ" altLang="cs-CZ" dirty="0" smtClean="0"/>
          </a:p>
        </p:txBody>
      </p:sp>
    </p:spTree>
    <p:extLst>
      <p:ext uri="{BB962C8B-B14F-4D97-AF65-F5344CB8AC3E}">
        <p14:creationId xmlns:p14="http://schemas.microsoft.com/office/powerpoint/2010/main" val="24594535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smtClean="0"/>
              <a:t>Příklad – německý způsob</a:t>
            </a:r>
          </a:p>
        </p:txBody>
      </p:sp>
      <p:sp>
        <p:nvSpPr>
          <p:cNvPr id="47107" name="Zástupný symbol pro obsah 2"/>
          <p:cNvSpPr>
            <a:spLocks noGrp="1"/>
          </p:cNvSpPr>
          <p:nvPr>
            <p:ph idx="1"/>
          </p:nvPr>
        </p:nvSpPr>
        <p:spPr/>
        <p:txBody>
          <a:bodyPr/>
          <a:lstStyle/>
          <a:p>
            <a:r>
              <a:rPr lang="en-GB" altLang="cs-CZ" sz="2500"/>
              <a:t>As Russell Dalton has shown, developed democracies are characterised by a rapid increase of a range of social interests as well as of new types of actors articulating these interests.</a:t>
            </a:r>
            <a:r>
              <a:rPr lang="cs-CZ" altLang="cs-CZ" sz="2500" baseline="30000"/>
              <a:t>1</a:t>
            </a:r>
          </a:p>
          <a:p>
            <a:r>
              <a:rPr lang="cs-CZ" altLang="cs-CZ" sz="2500" baseline="30000"/>
              <a:t>1 </a:t>
            </a:r>
            <a:r>
              <a:rPr lang="en-GB" altLang="cs-CZ" sz="2500"/>
              <a:t>Dalton, R. J</a:t>
            </a:r>
            <a:r>
              <a:rPr lang="cs-CZ" altLang="cs-CZ" sz="2500"/>
              <a:t>.: </a:t>
            </a:r>
            <a:r>
              <a:rPr lang="en-GB" altLang="cs-CZ" sz="2500" i="1"/>
              <a:t>Democratic Challenges, Democratic Choices: The Erosion of Political Support in Advanced Industrial Democracies</a:t>
            </a:r>
            <a:r>
              <a:rPr lang="en-GB" altLang="cs-CZ" sz="2500"/>
              <a:t>.</a:t>
            </a:r>
            <a:endParaRPr lang="cs-CZ" altLang="cs-CZ" sz="2500"/>
          </a:p>
          <a:p>
            <a:pPr>
              <a:buFont typeface="Wingdings 2" panose="05020102010507070707" pitchFamily="18" charset="2"/>
              <a:buNone/>
            </a:pPr>
            <a:r>
              <a:rPr lang="cs-CZ" altLang="cs-CZ" sz="2500"/>
              <a:t>Seznam literatury</a:t>
            </a:r>
          </a:p>
          <a:p>
            <a:r>
              <a:rPr lang="en-GB" altLang="cs-CZ" sz="2500"/>
              <a:t>Dalton, R. J</a:t>
            </a:r>
            <a:r>
              <a:rPr lang="cs-CZ" altLang="cs-CZ" sz="2500"/>
              <a:t>.: </a:t>
            </a:r>
            <a:r>
              <a:rPr lang="en-GB" altLang="cs-CZ" sz="2500" i="1"/>
              <a:t>Democratic Challenges, Democratic Choices: The Erosion of Political Support in Advanced Industrial Democracies</a:t>
            </a:r>
            <a:r>
              <a:rPr lang="cs-CZ" altLang="cs-CZ" sz="2500"/>
              <a:t>,</a:t>
            </a:r>
            <a:r>
              <a:rPr lang="en-GB" altLang="cs-CZ" sz="2500"/>
              <a:t> Oxford: Oxford University Press</a:t>
            </a:r>
            <a:r>
              <a:rPr lang="cs-CZ" altLang="cs-CZ" sz="2500"/>
              <a:t>, 2007</a:t>
            </a:r>
            <a:r>
              <a:rPr lang="en-GB" altLang="cs-CZ" sz="2500"/>
              <a:t>.</a:t>
            </a:r>
            <a:endParaRPr lang="cs-CZ" altLang="cs-CZ" baseline="30000" smtClean="0"/>
          </a:p>
        </p:txBody>
      </p:sp>
    </p:spTree>
    <p:extLst>
      <p:ext uri="{BB962C8B-B14F-4D97-AF65-F5344CB8AC3E}">
        <p14:creationId xmlns:p14="http://schemas.microsoft.com/office/powerpoint/2010/main" val="2369279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Proč číst akademický text?</a:t>
            </a:r>
            <a:endParaRPr lang="cs-CZ" dirty="0"/>
          </a:p>
        </p:txBody>
      </p:sp>
    </p:spTree>
    <p:extLst>
      <p:ext uri="{BB962C8B-B14F-4D97-AF65-F5344CB8AC3E}">
        <p14:creationId xmlns:p14="http://schemas.microsoft.com/office/powerpoint/2010/main" val="2367504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eaLnBrk="1" hangingPunct="1"/>
            <a:r>
              <a:rPr lang="cs-CZ" altLang="cs-CZ" sz="3600"/>
              <a:t>Vedení bibliografických odkazů a citací </a:t>
            </a:r>
          </a:p>
        </p:txBody>
      </p:sp>
      <p:sp>
        <p:nvSpPr>
          <p:cNvPr id="3" name="Zástupný symbol pro obsah 2"/>
          <p:cNvSpPr>
            <a:spLocks noGrp="1"/>
          </p:cNvSpPr>
          <p:nvPr>
            <p:ph idx="1"/>
          </p:nvPr>
        </p:nvSpPr>
        <p:spPr>
          <a:xfrm>
            <a:off x="731520" y="1935163"/>
            <a:ext cx="9479280" cy="4806950"/>
          </a:xfrm>
        </p:spPr>
        <p:txBody>
          <a:bodyPr>
            <a:normAutofit lnSpcReduction="10000"/>
          </a:bodyPr>
          <a:lstStyle/>
          <a:p>
            <a:pPr algn="just" eaLnBrk="1" hangingPunct="1">
              <a:defRPr/>
            </a:pPr>
            <a:r>
              <a:rPr lang="cs-CZ" sz="2400" dirty="0"/>
              <a:t>Musí odpovídat požadavkům/charakteru daného textu (periodika).</a:t>
            </a:r>
          </a:p>
          <a:p>
            <a:pPr algn="just" eaLnBrk="1" hangingPunct="1">
              <a:defRPr/>
            </a:pPr>
            <a:r>
              <a:rPr lang="cs-CZ" sz="2400" dirty="0"/>
              <a:t>Užívané prvky: Jméno, Název, Nakladatelské údaje, Rozsah, ISBN, stránkování.</a:t>
            </a:r>
          </a:p>
          <a:p>
            <a:pPr algn="just" eaLnBrk="1" hangingPunct="1">
              <a:defRPr/>
            </a:pPr>
            <a:r>
              <a:rPr lang="cs-CZ" sz="2400" dirty="0"/>
              <a:t>Rozdíly (monografie, sborníky, příspěvky ve sbornících, články v časopisech, internetové zdroje, dokumenty, různý počet autorů, opakování odkazů (viz normy ČSN).</a:t>
            </a:r>
          </a:p>
          <a:p>
            <a:pPr algn="just" eaLnBrk="1" hangingPunct="1">
              <a:defRPr/>
            </a:pPr>
            <a:r>
              <a:rPr lang="cs-CZ" sz="2400" dirty="0"/>
              <a:t>Užívané prvky odkazů/citací jsou </a:t>
            </a:r>
            <a:r>
              <a:rPr lang="cs-CZ" sz="2400" i="1" dirty="0"/>
              <a:t>do jisté míry volitelné</a:t>
            </a:r>
            <a:r>
              <a:rPr lang="cs-CZ" sz="2400" dirty="0"/>
              <a:t>, ale vždy musí být v daném textu používány jednotně a příslušný zdroj jednoznačně identifikovatelný.</a:t>
            </a:r>
          </a:p>
          <a:p>
            <a:pPr algn="just" eaLnBrk="1" hangingPunct="1">
              <a:defRPr/>
            </a:pPr>
            <a:endParaRPr lang="cs-CZ" sz="2400" dirty="0"/>
          </a:p>
          <a:p>
            <a:pPr algn="just" eaLnBrk="1" hangingPunct="1">
              <a:defRPr/>
            </a:pPr>
            <a:r>
              <a:rPr lang="cs-CZ" sz="2400" b="1" dirty="0">
                <a:solidFill>
                  <a:srgbClr val="FF0000"/>
                </a:solidFill>
              </a:rPr>
              <a:t>Tip: </a:t>
            </a:r>
            <a:r>
              <a:rPr lang="cs-CZ" sz="2400" dirty="0"/>
              <a:t>veďte si seznam literatury a odkazy dle zadané normy od začátku tvorby úkolu</a:t>
            </a:r>
          </a:p>
          <a:p>
            <a:pPr algn="just" eaLnBrk="1" hangingPunct="1">
              <a:defRPr/>
            </a:pPr>
            <a:r>
              <a:rPr lang="cs-CZ" sz="2400" dirty="0"/>
              <a:t>citace.com, </a:t>
            </a:r>
            <a:r>
              <a:rPr lang="cs-CZ" sz="2400" dirty="0" err="1" smtClean="0"/>
              <a:t>EndNote</a:t>
            </a:r>
            <a:r>
              <a:rPr lang="cs-CZ" sz="2400" dirty="0" smtClean="0"/>
              <a:t>, </a:t>
            </a:r>
            <a:r>
              <a:rPr lang="cs-CZ" sz="2400" dirty="0" err="1" smtClean="0"/>
              <a:t>Mendeley</a:t>
            </a:r>
            <a:r>
              <a:rPr lang="cs-CZ" sz="2400" dirty="0" smtClean="0"/>
              <a:t>, Word</a:t>
            </a:r>
            <a:endParaRPr lang="cs-CZ" sz="2400" dirty="0"/>
          </a:p>
          <a:p>
            <a:pPr algn="just" eaLnBrk="1" hangingPunct="1">
              <a:defRPr/>
            </a:pPr>
            <a:endParaRPr lang="cs-CZ" sz="2400" dirty="0"/>
          </a:p>
        </p:txBody>
      </p:sp>
    </p:spTree>
    <p:extLst>
      <p:ext uri="{BB962C8B-B14F-4D97-AF65-F5344CB8AC3E}">
        <p14:creationId xmlns:p14="http://schemas.microsoft.com/office/powerpoint/2010/main" val="6945601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4526" y="3357563"/>
            <a:ext cx="6213475"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Nadpis 1"/>
          <p:cNvSpPr>
            <a:spLocks noGrp="1"/>
          </p:cNvSpPr>
          <p:nvPr>
            <p:ph type="title"/>
          </p:nvPr>
        </p:nvSpPr>
        <p:spPr>
          <a:xfrm>
            <a:off x="1981200" y="704850"/>
            <a:ext cx="8229600" cy="1143000"/>
          </a:xfrm>
        </p:spPr>
        <p:txBody>
          <a:bodyPr/>
          <a:lstStyle/>
          <a:p>
            <a:r>
              <a:rPr lang="cs-CZ" altLang="cs-CZ" smtClean="0"/>
              <a:t>Seznam literatury – obecná pravidla</a:t>
            </a:r>
          </a:p>
        </p:txBody>
      </p:sp>
      <p:sp>
        <p:nvSpPr>
          <p:cNvPr id="3" name="Zástupný symbol pro obsah 2"/>
          <p:cNvSpPr>
            <a:spLocks noGrp="1"/>
          </p:cNvSpPr>
          <p:nvPr>
            <p:ph sz="quarter" idx="1"/>
          </p:nvPr>
        </p:nvSpPr>
        <p:spPr>
          <a:xfrm>
            <a:off x="914401" y="1589089"/>
            <a:ext cx="9502776" cy="4719637"/>
          </a:xfrm>
        </p:spPr>
        <p:txBody>
          <a:bodyPr/>
          <a:lstStyle/>
          <a:p>
            <a:pPr>
              <a:defRPr/>
            </a:pPr>
            <a:r>
              <a:rPr lang="cs-CZ" dirty="0" smtClean="0"/>
              <a:t>Začíná se příjmením</a:t>
            </a:r>
          </a:p>
          <a:p>
            <a:pPr marL="514350" indent="-514350">
              <a:buFont typeface="+mj-lt"/>
              <a:buAutoNum type="arabicPeriod"/>
              <a:defRPr/>
            </a:pPr>
            <a:r>
              <a:rPr lang="cs-CZ" dirty="0" smtClean="0"/>
              <a:t>Abecední řazení</a:t>
            </a:r>
          </a:p>
          <a:p>
            <a:pPr marL="514350" indent="-514350">
              <a:buFont typeface="+mj-lt"/>
              <a:buAutoNum type="arabicPeriod"/>
              <a:defRPr/>
            </a:pPr>
            <a:r>
              <a:rPr lang="cs-CZ" dirty="0" smtClean="0"/>
              <a:t>Podle data publikace</a:t>
            </a:r>
          </a:p>
          <a:p>
            <a:pPr marL="514350" indent="-514350">
              <a:buFont typeface="+mj-lt"/>
              <a:buAutoNum type="arabicPeriod"/>
              <a:defRPr/>
            </a:pPr>
            <a:r>
              <a:rPr lang="cs-CZ" dirty="0" smtClean="0"/>
              <a:t>Podle pořadí umístění v textu (+</a:t>
            </a:r>
            <a:r>
              <a:rPr lang="cs-CZ" dirty="0" err="1" smtClean="0"/>
              <a:t>suffix</a:t>
            </a:r>
            <a:r>
              <a:rPr lang="cs-CZ" dirty="0" smtClean="0"/>
              <a:t> a,b,c…)</a:t>
            </a:r>
          </a:p>
          <a:p>
            <a:pPr marL="514350" indent="-514350">
              <a:buNone/>
              <a:defRPr/>
            </a:pPr>
            <a:endParaRPr lang="cs-CZ" dirty="0" smtClean="0"/>
          </a:p>
          <a:p>
            <a:pPr marL="514350" indent="-514350">
              <a:buNone/>
              <a:defRPr/>
            </a:pPr>
            <a:endParaRPr lang="cs-CZ" dirty="0" smtClean="0"/>
          </a:p>
          <a:p>
            <a:pPr marL="514350" indent="-514350">
              <a:buNone/>
              <a:defRPr/>
            </a:pPr>
            <a:endParaRPr lang="cs-CZ" dirty="0" smtClean="0"/>
          </a:p>
          <a:p>
            <a:pPr marL="514350" indent="-514350">
              <a:buNone/>
              <a:defRPr/>
            </a:pPr>
            <a:endParaRPr lang="cs-CZ" dirty="0" smtClean="0"/>
          </a:p>
          <a:p>
            <a:pPr marL="514350" indent="-514350">
              <a:defRPr/>
            </a:pPr>
            <a:endParaRPr lang="cs-CZ" dirty="0" smtClean="0"/>
          </a:p>
        </p:txBody>
      </p:sp>
      <p:sp>
        <p:nvSpPr>
          <p:cNvPr id="5" name="Zástupný symbol pro obsah 4"/>
          <p:cNvSpPr>
            <a:spLocks noGrp="1"/>
          </p:cNvSpPr>
          <p:nvPr>
            <p:ph sz="quarter" idx="2"/>
          </p:nvPr>
        </p:nvSpPr>
        <p:spPr>
          <a:xfrm>
            <a:off x="5880100" y="1773238"/>
            <a:ext cx="3816350" cy="1079500"/>
          </a:xfrm>
        </p:spPr>
        <p:txBody>
          <a:bodyPr/>
          <a:lstStyle/>
          <a:p>
            <a:pPr>
              <a:buFont typeface="Wingdings" panose="05000000000000000000" pitchFamily="2" charset="2"/>
              <a:buNone/>
            </a:pPr>
            <a:endParaRPr lang="cs-CZ" altLang="cs-CZ" sz="2000" dirty="0"/>
          </a:p>
        </p:txBody>
      </p:sp>
    </p:spTree>
    <p:extLst>
      <p:ext uri="{BB962C8B-B14F-4D97-AF65-F5344CB8AC3E}">
        <p14:creationId xmlns:p14="http://schemas.microsoft.com/office/powerpoint/2010/main" val="3028914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5058"/>
                                        </p:tgtEl>
                                        <p:attrNameLst>
                                          <p:attrName>style.visibility</p:attrName>
                                        </p:attrNameLst>
                                      </p:cBhvr>
                                      <p:to>
                                        <p:strVal val="visible"/>
                                      </p:to>
                                    </p:set>
                                    <p:animEffect transition="in" filter="box(in)">
                                      <p:cBhvr>
                                        <p:cTn id="17" dur="500"/>
                                        <p:tgtEl>
                                          <p:spTgt spid="450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r>
              <a:rPr lang="cs-CZ" altLang="cs-CZ" smtClean="0"/>
              <a:t>Chyby při citování</a:t>
            </a:r>
          </a:p>
        </p:txBody>
      </p:sp>
      <p:sp>
        <p:nvSpPr>
          <p:cNvPr id="53251" name="Zástupný symbol pro obsah 2"/>
          <p:cNvSpPr>
            <a:spLocks noGrp="1"/>
          </p:cNvSpPr>
          <p:nvPr>
            <p:ph idx="1"/>
          </p:nvPr>
        </p:nvSpPr>
        <p:spPr/>
        <p:txBody>
          <a:bodyPr/>
          <a:lstStyle/>
          <a:p>
            <a:r>
              <a:rPr lang="cs-CZ" altLang="cs-CZ" sz="2500"/>
              <a:t>Odkaz na text, se kterým </a:t>
            </a:r>
            <a:r>
              <a:rPr lang="cs-CZ" altLang="cs-CZ" sz="2500" b="1"/>
              <a:t>nepracujete</a:t>
            </a:r>
          </a:p>
          <a:p>
            <a:endParaRPr lang="cs-CZ" altLang="cs-CZ" sz="2500" b="1"/>
          </a:p>
          <a:p>
            <a:r>
              <a:rPr lang="cs-CZ" altLang="cs-CZ" sz="2500" b="1"/>
              <a:t>Neuvedení </a:t>
            </a:r>
            <a:r>
              <a:rPr lang="cs-CZ" altLang="cs-CZ" sz="2500"/>
              <a:t>citovaného textu v seznamu literatury</a:t>
            </a:r>
          </a:p>
          <a:p>
            <a:endParaRPr lang="cs-CZ" altLang="cs-CZ" sz="2500"/>
          </a:p>
          <a:p>
            <a:r>
              <a:rPr lang="cs-CZ" altLang="cs-CZ" sz="2500"/>
              <a:t>(Auto)citace bez vztahu k tématu</a:t>
            </a:r>
          </a:p>
          <a:p>
            <a:endParaRPr lang="cs-CZ" altLang="cs-CZ" sz="2500"/>
          </a:p>
          <a:p>
            <a:r>
              <a:rPr lang="cs-CZ" altLang="cs-CZ" sz="2500" b="1"/>
              <a:t>Neúplná citace </a:t>
            </a:r>
            <a:r>
              <a:rPr lang="cs-CZ" altLang="cs-CZ" sz="2500"/>
              <a:t>(chybí některé údaje umožňující identifikaci autora)</a:t>
            </a:r>
          </a:p>
          <a:p>
            <a:endParaRPr lang="cs-CZ" altLang="cs-CZ" smtClean="0"/>
          </a:p>
          <a:p>
            <a:endParaRPr lang="cs-CZ" altLang="cs-CZ" smtClean="0"/>
          </a:p>
        </p:txBody>
      </p:sp>
    </p:spTree>
    <p:extLst>
      <p:ext uri="{BB962C8B-B14F-4D97-AF65-F5344CB8AC3E}">
        <p14:creationId xmlns:p14="http://schemas.microsoft.com/office/powerpoint/2010/main" val="42445852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r>
              <a:rPr lang="cs-CZ" altLang="cs-CZ" smtClean="0">
                <a:solidFill>
                  <a:srgbClr val="FF0000"/>
                </a:solidFill>
              </a:rPr>
              <a:t>Úkol</a:t>
            </a:r>
          </a:p>
        </p:txBody>
      </p:sp>
      <p:sp>
        <p:nvSpPr>
          <p:cNvPr id="54275" name="Zástupný symbol pro obsah 2"/>
          <p:cNvSpPr>
            <a:spLocks noGrp="1"/>
          </p:cNvSpPr>
          <p:nvPr>
            <p:ph idx="1"/>
          </p:nvPr>
        </p:nvSpPr>
        <p:spPr/>
        <p:txBody>
          <a:bodyPr/>
          <a:lstStyle/>
          <a:p>
            <a:pPr marL="0" indent="0">
              <a:buNone/>
            </a:pPr>
            <a:endParaRPr lang="cs-CZ" altLang="cs-CZ" dirty="0" smtClean="0"/>
          </a:p>
          <a:p>
            <a:pPr marL="0" indent="0">
              <a:buNone/>
            </a:pPr>
            <a:r>
              <a:rPr lang="cs-CZ" altLang="cs-CZ" dirty="0" smtClean="0"/>
              <a:t>Najděte v textu chyby při citování.</a:t>
            </a:r>
          </a:p>
          <a:p>
            <a:pPr marL="0" indent="0">
              <a:buNone/>
            </a:pPr>
            <a:endParaRPr lang="cs-CZ" altLang="cs-CZ" dirty="0" smtClean="0"/>
          </a:p>
          <a:p>
            <a:pPr marL="0" indent="0">
              <a:buNone/>
            </a:pPr>
            <a:endParaRPr lang="cs-CZ" altLang="cs-CZ" dirty="0" smtClean="0"/>
          </a:p>
          <a:p>
            <a:pPr marL="0" indent="0">
              <a:buNone/>
            </a:pPr>
            <a:r>
              <a:rPr lang="cs-CZ" altLang="cs-CZ" dirty="0" smtClean="0"/>
              <a:t>Utvořte </a:t>
            </a:r>
            <a:r>
              <a:rPr lang="cs-CZ" altLang="cs-CZ" dirty="0" err="1" smtClean="0"/>
              <a:t>bibliometrický</a:t>
            </a:r>
            <a:r>
              <a:rPr lang="cs-CZ" altLang="cs-CZ" dirty="0" smtClean="0"/>
              <a:t> záznam na základě údajů o </a:t>
            </a:r>
            <a:r>
              <a:rPr lang="cs-CZ" altLang="cs-CZ" smtClean="0"/>
              <a:t>daném zdroji.</a:t>
            </a:r>
            <a:endParaRPr lang="cs-CZ" altLang="cs-CZ" dirty="0" smtClean="0"/>
          </a:p>
        </p:txBody>
      </p:sp>
    </p:spTree>
    <p:extLst>
      <p:ext uri="{BB962C8B-B14F-4D97-AF65-F5344CB8AC3E}">
        <p14:creationId xmlns:p14="http://schemas.microsoft.com/office/powerpoint/2010/main" val="24756032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415601" y="421234"/>
            <a:ext cx="11360799" cy="1108399"/>
          </a:xfrm>
          <a:prstGeom prst="rect">
            <a:avLst/>
          </a:prstGeom>
        </p:spPr>
        <p:txBody>
          <a:bodyPr vert="horz" lIns="121900" tIns="121900" rIns="121900" bIns="121900" rtlCol="0" anchor="b" anchorCtr="0">
            <a:noAutofit/>
          </a:bodyPr>
          <a:lstStyle/>
          <a:p>
            <a:r>
              <a:rPr lang="cs" sz="4800">
                <a:latin typeface="Arial"/>
                <a:ea typeface="Arial"/>
                <a:cs typeface="Arial"/>
                <a:sym typeface="Arial"/>
              </a:rPr>
              <a:t>Strategie výběru tématu a názvu SP</a:t>
            </a:r>
          </a:p>
        </p:txBody>
      </p:sp>
      <p:sp>
        <p:nvSpPr>
          <p:cNvPr id="309" name="Shape 309"/>
          <p:cNvSpPr txBox="1">
            <a:spLocks noGrp="1"/>
          </p:cNvSpPr>
          <p:nvPr>
            <p:ph type="body" idx="1"/>
          </p:nvPr>
        </p:nvSpPr>
        <p:spPr>
          <a:xfrm>
            <a:off x="415601" y="1633633"/>
            <a:ext cx="11360799" cy="4472000"/>
          </a:xfrm>
          <a:prstGeom prst="rect">
            <a:avLst/>
          </a:prstGeom>
        </p:spPr>
        <p:txBody>
          <a:bodyPr vert="horz" lIns="121900" tIns="121900" rIns="121900" bIns="121900" rtlCol="0" anchor="t" anchorCtr="0">
            <a:noAutofit/>
          </a:bodyPr>
          <a:lstStyle/>
          <a:p>
            <a:pPr marL="609585" indent="-507987">
              <a:buSzPct val="100000"/>
              <a:buFont typeface="Arial"/>
              <a:buAutoNum type="arabicParenR"/>
            </a:pPr>
            <a:r>
              <a:rPr lang="cs" sz="3200" dirty="0">
                <a:ea typeface="Arial"/>
                <a:cs typeface="Arial"/>
                <a:sym typeface="Arial"/>
              </a:rPr>
              <a:t>vlastní okruh zájmů </a:t>
            </a:r>
          </a:p>
          <a:p>
            <a:pPr marL="609585" indent="-507987">
              <a:buSzPct val="100000"/>
              <a:buFont typeface="Arial"/>
              <a:buAutoNum type="arabicParenR"/>
            </a:pPr>
            <a:r>
              <a:rPr lang="cs" sz="3200" dirty="0" smtClean="0">
                <a:ea typeface="Arial"/>
                <a:cs typeface="Arial"/>
                <a:sym typeface="Arial"/>
              </a:rPr>
              <a:t>výběr </a:t>
            </a:r>
            <a:r>
              <a:rPr lang="cs" sz="3200" dirty="0">
                <a:ea typeface="Arial"/>
                <a:cs typeface="Arial"/>
                <a:sym typeface="Arial"/>
              </a:rPr>
              <a:t>tématu</a:t>
            </a:r>
          </a:p>
          <a:p>
            <a:pPr marL="609585" indent="-507987">
              <a:buSzPct val="100000"/>
              <a:buFont typeface="Arial"/>
              <a:buAutoNum type="arabicParenR"/>
            </a:pPr>
            <a:r>
              <a:rPr lang="cs" sz="3200" dirty="0">
                <a:ea typeface="Arial"/>
                <a:cs typeface="Arial"/>
                <a:sym typeface="Arial"/>
              </a:rPr>
              <a:t>hledání zdrojů → efektivní čtení</a:t>
            </a:r>
          </a:p>
          <a:p>
            <a:pPr marL="609585" indent="-507987">
              <a:buSzPct val="100000"/>
              <a:buFont typeface="Arial"/>
              <a:buAutoNum type="arabicParenR"/>
            </a:pPr>
            <a:r>
              <a:rPr lang="cs" sz="3200" dirty="0">
                <a:ea typeface="Arial"/>
                <a:cs typeface="Arial"/>
                <a:sym typeface="Arial"/>
              </a:rPr>
              <a:t>formulace hlavní výzkumné otázky a cíle prác (příp. hypotéz)</a:t>
            </a:r>
          </a:p>
          <a:p>
            <a:pPr marL="609585" indent="-507987">
              <a:buSzPct val="100000"/>
              <a:buFont typeface="Arial"/>
              <a:buAutoNum type="arabicParenR"/>
            </a:pPr>
            <a:r>
              <a:rPr lang="cs" sz="3200" dirty="0">
                <a:ea typeface="Arial"/>
                <a:cs typeface="Arial"/>
                <a:sym typeface="Arial"/>
              </a:rPr>
              <a:t>volba názvu </a:t>
            </a:r>
            <a:r>
              <a:rPr lang="cs" sz="3200" dirty="0" smtClean="0">
                <a:ea typeface="Arial"/>
                <a:cs typeface="Arial"/>
                <a:sym typeface="Arial"/>
              </a:rPr>
              <a:t>SP</a:t>
            </a:r>
            <a:endParaRPr lang="cs" sz="3200" dirty="0">
              <a:ea typeface="Arial"/>
              <a:cs typeface="Arial"/>
              <a:sym typeface="Arial"/>
            </a:endParaRPr>
          </a:p>
          <a:p>
            <a:pPr marL="609585" indent="-507987">
              <a:buSzPct val="100000"/>
              <a:buFont typeface="Arial"/>
              <a:buAutoNum type="arabicParenR"/>
            </a:pPr>
            <a:r>
              <a:rPr lang="cs" sz="3200" dirty="0">
                <a:ea typeface="Arial"/>
                <a:cs typeface="Arial"/>
                <a:sym typeface="Arial"/>
              </a:rPr>
              <a:t>sestavení </a:t>
            </a:r>
            <a:r>
              <a:rPr lang="cs" sz="3200" dirty="0" smtClean="0">
                <a:ea typeface="Arial"/>
                <a:cs typeface="Arial"/>
                <a:sym typeface="Arial"/>
              </a:rPr>
              <a:t>struktury a plánu psaní </a:t>
            </a:r>
            <a:r>
              <a:rPr lang="cs" sz="3200" dirty="0">
                <a:ea typeface="Arial"/>
                <a:cs typeface="Arial"/>
                <a:sym typeface="Arial"/>
              </a:rPr>
              <a:t>SP</a:t>
            </a:r>
          </a:p>
          <a:p>
            <a:pPr marL="609585" indent="-507987">
              <a:buSzPct val="100000"/>
              <a:buFont typeface="Arial"/>
              <a:buAutoNum type="arabicParenR"/>
            </a:pPr>
            <a:r>
              <a:rPr lang="cs-CZ" sz="3200" dirty="0" smtClean="0">
                <a:ea typeface="Arial"/>
                <a:cs typeface="Arial"/>
                <a:sym typeface="Arial"/>
              </a:rPr>
              <a:t>P</a:t>
            </a:r>
            <a:r>
              <a:rPr lang="cs" sz="3200" dirty="0" smtClean="0">
                <a:ea typeface="Arial"/>
                <a:cs typeface="Arial"/>
                <a:sym typeface="Arial"/>
              </a:rPr>
              <a:t>saní + hledání </a:t>
            </a:r>
            <a:r>
              <a:rPr lang="cs" sz="3200" dirty="0">
                <a:ea typeface="Arial"/>
                <a:cs typeface="Arial"/>
                <a:sym typeface="Arial"/>
              </a:rPr>
              <a:t>doplňujících </a:t>
            </a:r>
            <a:r>
              <a:rPr lang="cs" sz="3200" dirty="0" smtClean="0">
                <a:ea typeface="Arial"/>
                <a:cs typeface="Arial"/>
                <a:sym typeface="Arial"/>
              </a:rPr>
              <a:t>zdrojů</a:t>
            </a:r>
          </a:p>
          <a:p>
            <a:pPr marL="609585" indent="-507987">
              <a:buSzPct val="100000"/>
              <a:buFont typeface="Arial"/>
              <a:buAutoNum type="arabicParenR"/>
            </a:pPr>
            <a:endParaRPr lang="cs" sz="3200" dirty="0">
              <a:ea typeface="Arial"/>
              <a:cs typeface="Arial"/>
              <a:sym typeface="Arial"/>
            </a:endParaRPr>
          </a:p>
          <a:p>
            <a:pPr marL="609585" indent="-507987">
              <a:buSzPct val="100000"/>
            </a:pPr>
            <a:r>
              <a:rPr lang="cs-CZ" sz="3200" dirty="0" smtClean="0">
                <a:ea typeface="Arial"/>
                <a:cs typeface="Arial"/>
                <a:sym typeface="Arial"/>
              </a:rPr>
              <a:t>Č</a:t>
            </a:r>
            <a:r>
              <a:rPr lang="cs" sz="3200" dirty="0" smtClean="0">
                <a:ea typeface="Arial"/>
                <a:cs typeface="Arial"/>
                <a:sym typeface="Arial"/>
              </a:rPr>
              <a:t>tení klíčovým předpokladem dobrého akademického psaní</a:t>
            </a:r>
          </a:p>
          <a:p>
            <a:pPr marL="609585" indent="-507987">
              <a:buSzPct val="100000"/>
              <a:buFont typeface="Arial"/>
              <a:buAutoNum type="arabicParenR"/>
            </a:pPr>
            <a:endParaRPr lang="cs" sz="3200" dirty="0">
              <a:ea typeface="Arial"/>
              <a:cs typeface="Arial"/>
              <a:sym typeface="Arial"/>
            </a:endParaRPr>
          </a:p>
        </p:txBody>
      </p:sp>
    </p:spTree>
    <p:extLst>
      <p:ext uri="{BB962C8B-B14F-4D97-AF65-F5344CB8AC3E}">
        <p14:creationId xmlns:p14="http://schemas.microsoft.com/office/powerpoint/2010/main" val="3366661052"/>
      </p:ext>
    </p:extLst>
  </p:cSld>
  <p:clrMapOvr>
    <a:masterClrMapping/>
  </p:clrMapOvr>
  <p:transition spd="slow">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a:latin typeface="Arial"/>
                <a:ea typeface="Arial"/>
                <a:cs typeface="Arial"/>
                <a:sym typeface="Arial"/>
              </a:rPr>
              <a:t>Příklady</a:t>
            </a:r>
          </a:p>
        </p:txBody>
      </p:sp>
    </p:spTree>
    <p:extLst>
      <p:ext uri="{BB962C8B-B14F-4D97-AF65-F5344CB8AC3E}">
        <p14:creationId xmlns:p14="http://schemas.microsoft.com/office/powerpoint/2010/main" val="3180372117"/>
      </p:ext>
    </p:extLst>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 nutně politologické</a:t>
            </a:r>
            <a:endParaRPr lang="cs-CZ" dirty="0"/>
          </a:p>
        </p:txBody>
      </p:sp>
    </p:spTree>
    <p:extLst>
      <p:ext uri="{BB962C8B-B14F-4D97-AF65-F5344CB8AC3E}">
        <p14:creationId xmlns:p14="http://schemas.microsoft.com/office/powerpoint/2010/main" val="31830021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147034"/>
          </a:xfrm>
          <a:prstGeom prst="rect">
            <a:avLst/>
          </a:prstGeom>
        </p:spPr>
      </p:pic>
    </p:spTree>
    <p:extLst>
      <p:ext uri="{BB962C8B-B14F-4D97-AF65-F5344CB8AC3E}">
        <p14:creationId xmlns:p14="http://schemas.microsoft.com/office/powerpoint/2010/main" val="34234260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Čokoláda</a:t>
            </a:r>
            <a:endParaRPr lang="cs-CZ" dirty="0"/>
          </a:p>
        </p:txBody>
      </p:sp>
    </p:spTree>
    <p:extLst>
      <p:ext uri="{BB962C8B-B14F-4D97-AF65-F5344CB8AC3E}">
        <p14:creationId xmlns:p14="http://schemas.microsoft.com/office/powerpoint/2010/main" val="22197463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Konzumace čokolády</a:t>
            </a:r>
            <a:endParaRPr lang="cs-CZ" dirty="0"/>
          </a:p>
        </p:txBody>
      </p:sp>
    </p:spTree>
    <p:extLst>
      <p:ext uri="{BB962C8B-B14F-4D97-AF65-F5344CB8AC3E}">
        <p14:creationId xmlns:p14="http://schemas.microsoft.com/office/powerpoint/2010/main" val="337158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Skoro nikdy nebudete muset číst celý odborný text aneb</a:t>
            </a:r>
            <a:br>
              <a:rPr lang="cs-CZ" dirty="0" smtClean="0"/>
            </a:br>
            <a:r>
              <a:rPr lang="cs-CZ" dirty="0" smtClean="0"/>
              <a:t>Účelné a efektivní čtení akademického textu (</a:t>
            </a:r>
            <a:r>
              <a:rPr lang="cs-CZ" dirty="0" err="1" smtClean="0"/>
              <a:t>Gillet</a:t>
            </a:r>
            <a:r>
              <a:rPr lang="cs-CZ" dirty="0" smtClean="0"/>
              <a:t> et al. 2009)</a:t>
            </a:r>
            <a:endParaRPr lang="cs-CZ" dirty="0"/>
          </a:p>
        </p:txBody>
      </p:sp>
    </p:spTree>
    <p:extLst>
      <p:ext uri="{BB962C8B-B14F-4D97-AF65-F5344CB8AC3E}">
        <p14:creationId xmlns:p14="http://schemas.microsoft.com/office/powerpoint/2010/main" val="2910838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Která čokoláda je nejoblíbenější (a proč?)</a:t>
            </a:r>
            <a:endParaRPr lang="cs-CZ" dirty="0"/>
          </a:p>
        </p:txBody>
      </p:sp>
    </p:spTree>
    <p:extLst>
      <p:ext uri="{BB962C8B-B14F-4D97-AF65-F5344CB8AC3E}">
        <p14:creationId xmlns:p14="http://schemas.microsoft.com/office/powerpoint/2010/main" val="198055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Pes</a:t>
            </a:r>
            <a:endParaRPr lang="cs-CZ" dirty="0"/>
          </a:p>
        </p:txBody>
      </p:sp>
    </p:spTree>
    <p:extLst>
      <p:ext uri="{BB962C8B-B14F-4D97-AF65-F5344CB8AC3E}">
        <p14:creationId xmlns:p14="http://schemas.microsoft.com/office/powerpoint/2010/main" val="2467435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Pes jako domácí zvíře</a:t>
            </a:r>
            <a:endParaRPr lang="cs-CZ" dirty="0"/>
          </a:p>
        </p:txBody>
      </p:sp>
    </p:spTree>
    <p:extLst>
      <p:ext uri="{BB962C8B-B14F-4D97-AF65-F5344CB8AC3E}">
        <p14:creationId xmlns:p14="http://schemas.microsoft.com/office/powerpoint/2010/main" val="1283429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Motivace pro pořízení psa jako domácího mazlíčka</a:t>
            </a:r>
            <a:endParaRPr lang="cs-CZ" dirty="0"/>
          </a:p>
        </p:txBody>
      </p:sp>
    </p:spTree>
    <p:extLst>
      <p:ext uri="{BB962C8B-B14F-4D97-AF65-F5344CB8AC3E}">
        <p14:creationId xmlns:p14="http://schemas.microsoft.com/office/powerpoint/2010/main" val="18154827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“Populistické strany v Evropě”</a:t>
            </a:r>
            <a:endParaRPr lang="cs" dirty="0">
              <a:latin typeface="Arial"/>
              <a:ea typeface="Arial"/>
              <a:cs typeface="Arial"/>
              <a:sym typeface="Arial"/>
            </a:endParaRPr>
          </a:p>
        </p:txBody>
      </p:sp>
    </p:spTree>
    <p:extLst>
      <p:ext uri="{BB962C8B-B14F-4D97-AF65-F5344CB8AC3E}">
        <p14:creationId xmlns:p14="http://schemas.microsoft.com/office/powerpoint/2010/main" val="4234717085"/>
      </p:ext>
    </p:extLst>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“Vzestup populistických stran v Evropě”</a:t>
            </a:r>
            <a:endParaRPr lang="cs" dirty="0">
              <a:latin typeface="Arial"/>
              <a:ea typeface="Arial"/>
              <a:cs typeface="Arial"/>
              <a:sym typeface="Arial"/>
            </a:endParaRPr>
          </a:p>
        </p:txBody>
      </p:sp>
    </p:spTree>
    <p:extLst>
      <p:ext uri="{BB962C8B-B14F-4D97-AF65-F5344CB8AC3E}">
        <p14:creationId xmlns:p14="http://schemas.microsoft.com/office/powerpoint/2010/main" val="3395207376"/>
      </p:ext>
    </p:extLst>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Kdo volí populistické strany?</a:t>
            </a:r>
            <a:endParaRPr lang="cs-CZ" dirty="0"/>
          </a:p>
        </p:txBody>
      </p:sp>
    </p:spTree>
    <p:extLst>
      <p:ext uri="{BB962C8B-B14F-4D97-AF65-F5344CB8AC3E}">
        <p14:creationId xmlns:p14="http://schemas.microsoft.com/office/powerpoint/2010/main" val="33283658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3000" y="-550500"/>
            <a:ext cx="10128800" cy="2040800"/>
          </a:xfrm>
        </p:spPr>
        <p:txBody>
          <a:bodyPr/>
          <a:lstStyle/>
          <a:p>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2106752311"/>
              </p:ext>
            </p:extLst>
          </p:nvPr>
        </p:nvGraphicFramePr>
        <p:xfrm>
          <a:off x="177800" y="2003380"/>
          <a:ext cx="11836400" cy="3169920"/>
        </p:xfrm>
        <a:graphic>
          <a:graphicData uri="http://schemas.openxmlformats.org/drawingml/2006/table">
            <a:tbl>
              <a:tblPr firstRow="1" bandRow="1">
                <a:tableStyleId>{5C22544A-7EE6-4342-B048-85BDC9FD1C3A}</a:tableStyleId>
              </a:tblPr>
              <a:tblGrid>
                <a:gridCol w="5918200">
                  <a:extLst>
                    <a:ext uri="{9D8B030D-6E8A-4147-A177-3AD203B41FA5}">
                      <a16:colId xmlns:a16="http://schemas.microsoft.com/office/drawing/2014/main" val="20000"/>
                    </a:ext>
                  </a:extLst>
                </a:gridCol>
                <a:gridCol w="5918200">
                  <a:extLst>
                    <a:ext uri="{9D8B030D-6E8A-4147-A177-3AD203B41FA5}">
                      <a16:colId xmlns:a16="http://schemas.microsoft.com/office/drawing/2014/main" val="20001"/>
                    </a:ext>
                  </a:extLst>
                </a:gridCol>
              </a:tblGrid>
              <a:tr h="370840">
                <a:tc>
                  <a:txBody>
                    <a:bodyPr/>
                    <a:lstStyle/>
                    <a:p>
                      <a:r>
                        <a:rPr lang="cs-CZ" sz="3800" dirty="0" smtClean="0"/>
                        <a:t>Čokoláda</a:t>
                      </a:r>
                      <a:endParaRPr lang="cs-CZ" sz="3800" dirty="0"/>
                    </a:p>
                  </a:txBody>
                  <a:tcPr/>
                </a:tc>
                <a:tc>
                  <a:txBody>
                    <a:bodyPr/>
                    <a:lstStyle/>
                    <a:p>
                      <a:r>
                        <a:rPr lang="cs-CZ" sz="3800" dirty="0" smtClean="0"/>
                        <a:t>Populistické strany v Evropě</a:t>
                      </a:r>
                      <a:endParaRPr lang="cs-CZ" sz="3800" dirty="0"/>
                    </a:p>
                  </a:txBody>
                  <a:tcPr/>
                </a:tc>
                <a:extLst>
                  <a:ext uri="{0D108BD9-81ED-4DB2-BD59-A6C34878D82A}">
                    <a16:rowId xmlns:a16="http://schemas.microsoft.com/office/drawing/2014/main" val="10000"/>
                  </a:ext>
                </a:extLst>
              </a:tr>
              <a:tr h="370840">
                <a:tc>
                  <a:txBody>
                    <a:bodyPr/>
                    <a:lstStyle/>
                    <a:p>
                      <a:r>
                        <a:rPr lang="cs-CZ" sz="3800" dirty="0" smtClean="0"/>
                        <a:t>Konzumace čokolády</a:t>
                      </a:r>
                      <a:endParaRPr lang="cs-CZ" sz="3800" dirty="0"/>
                    </a:p>
                  </a:txBody>
                  <a:tcPr/>
                </a:tc>
                <a:tc>
                  <a:txBody>
                    <a:bodyPr/>
                    <a:lstStyle/>
                    <a:p>
                      <a:r>
                        <a:rPr lang="cs-CZ" sz="3800" dirty="0" smtClean="0"/>
                        <a:t>Vzestup</a:t>
                      </a:r>
                      <a:r>
                        <a:rPr lang="cs-CZ" sz="3800" baseline="0" dirty="0" smtClean="0"/>
                        <a:t> populistických stran v Evropě</a:t>
                      </a:r>
                      <a:endParaRPr lang="cs-CZ" sz="3800" dirty="0"/>
                    </a:p>
                  </a:txBody>
                  <a:tcPr/>
                </a:tc>
                <a:extLst>
                  <a:ext uri="{0D108BD9-81ED-4DB2-BD59-A6C34878D82A}">
                    <a16:rowId xmlns:a16="http://schemas.microsoft.com/office/drawing/2014/main" val="10001"/>
                  </a:ext>
                </a:extLst>
              </a:tr>
              <a:tr h="370840">
                <a:tc>
                  <a:txBody>
                    <a:bodyPr/>
                    <a:lstStyle/>
                    <a:p>
                      <a:r>
                        <a:rPr lang="cs-CZ" sz="3800" dirty="0" smtClean="0"/>
                        <a:t>Která čokoláda</a:t>
                      </a:r>
                      <a:r>
                        <a:rPr lang="cs-CZ" sz="3800" baseline="0" dirty="0" smtClean="0"/>
                        <a:t> je nejoblíbenější</a:t>
                      </a:r>
                      <a:endParaRPr lang="cs-CZ" sz="3800" dirty="0"/>
                    </a:p>
                  </a:txBody>
                  <a:tcPr/>
                </a:tc>
                <a:tc>
                  <a:txBody>
                    <a:bodyPr/>
                    <a:lstStyle/>
                    <a:p>
                      <a:r>
                        <a:rPr lang="cs-CZ" sz="3800" dirty="0" smtClean="0"/>
                        <a:t>Kdo volí populistické</a:t>
                      </a:r>
                      <a:r>
                        <a:rPr lang="cs-CZ" sz="3800" baseline="0" dirty="0" smtClean="0"/>
                        <a:t> strany</a:t>
                      </a:r>
                      <a:endParaRPr lang="cs-CZ" sz="38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65846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“Volební systémy”</a:t>
            </a:r>
            <a:endParaRPr lang="cs" dirty="0">
              <a:latin typeface="Arial"/>
              <a:ea typeface="Arial"/>
              <a:cs typeface="Arial"/>
              <a:sym typeface="Arial"/>
            </a:endParaRPr>
          </a:p>
        </p:txBody>
      </p:sp>
    </p:spTree>
    <p:extLst>
      <p:ext uri="{BB962C8B-B14F-4D97-AF65-F5344CB8AC3E}">
        <p14:creationId xmlns:p14="http://schemas.microsoft.com/office/powerpoint/2010/main" val="2541578895"/>
      </p:ext>
    </p:extLst>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“Prefereční hlasování”</a:t>
            </a:r>
            <a:endParaRPr lang="cs" dirty="0">
              <a:latin typeface="Arial"/>
              <a:ea typeface="Arial"/>
              <a:cs typeface="Arial"/>
              <a:sym typeface="Arial"/>
            </a:endParaRPr>
          </a:p>
        </p:txBody>
      </p:sp>
    </p:spTree>
    <p:extLst>
      <p:ext uri="{BB962C8B-B14F-4D97-AF65-F5344CB8AC3E}">
        <p14:creationId xmlns:p14="http://schemas.microsoft.com/office/powerpoint/2010/main" val="1622360747"/>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966652" y="1979614"/>
            <a:ext cx="9701350" cy="4321175"/>
          </a:xfrm>
          <a:ln/>
        </p:spPr>
        <p:txBody>
          <a:bodyPr vert="horz" lIns="0" tIns="28080" rIns="0" bIns="0" rtlCol="0">
            <a:normAutofit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smtClean="0">
                <a:latin typeface="Georgia" pitchFamily="18" charset="0"/>
              </a:rPr>
              <a:t>Účelné čtení</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Cíle čtení konkrétního textu: </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i="1" dirty="0">
                <a:latin typeface="Georgia" pitchFamily="18" charset="0"/>
              </a:rPr>
              <a:t>Proč čtu zrovna tento text</a:t>
            </a:r>
            <a:r>
              <a:rPr lang="pl-PL" sz="2200" dirty="0">
                <a:latin typeface="Georgia" pitchFamily="18" charset="0"/>
              </a:rPr>
              <a:t>?</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Co se potřebuji dozvědět?</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Jak mi to pomůže s úkolem?</a:t>
            </a:r>
          </a:p>
          <a:p>
            <a:pPr marL="687832" lvl="1"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200" dirty="0">
                <a:latin typeface="Georgia" pitchFamily="18" charset="0"/>
              </a:rPr>
              <a:t>Kde v textu najdu danou informaci?</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sz="2400" dirty="0">
              <a:latin typeface="Georgia" pitchFamily="18" charset="0"/>
            </a:endParaRP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Učení se, příprava prezentace, příprava seminární práce</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latin typeface="Georgia" pitchFamily="18" charset="0"/>
              </a:rPr>
              <a:t>Hledání určitých informací, odlišná strategie čtení </a:t>
            </a:r>
          </a:p>
          <a:p>
            <a:pPr marL="431800" indent="-315913">
              <a:lnSpc>
                <a:spcPct val="93000"/>
              </a:lnSpc>
              <a:spcBef>
                <a:spcPct val="0"/>
              </a:spcBef>
              <a:spcAft>
                <a:spcPts val="1413"/>
              </a:spcAft>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pl-PL" sz="2400" dirty="0">
              <a:latin typeface="Georgia" pitchFamily="18" charset="0"/>
            </a:endParaRPr>
          </a:p>
        </p:txBody>
      </p:sp>
      <p:sp>
        <p:nvSpPr>
          <p:cNvPr id="29697" name="Rectangle 1"/>
          <p:cNvSpPr>
            <a:spLocks noGrp="1" noChangeArrowheads="1"/>
          </p:cNvSpPr>
          <p:nvPr>
            <p:ph type="title"/>
          </p:nvPr>
        </p:nvSpPr>
        <p:spPr>
          <a:xfrm>
            <a:off x="2063750" y="598488"/>
            <a:ext cx="899953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37596145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„Preferenční hlasy dle charakteristiky kandidátů“</a:t>
            </a:r>
            <a:endParaRPr lang="cs-CZ" b="1" dirty="0"/>
          </a:p>
        </p:txBody>
      </p:sp>
    </p:spTree>
    <p:extLst>
      <p:ext uri="{BB962C8B-B14F-4D97-AF65-F5344CB8AC3E}">
        <p14:creationId xmlns:p14="http://schemas.microsoft.com/office/powerpoint/2010/main" val="8568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“ANO 2011”</a:t>
            </a:r>
            <a:endParaRPr lang="cs" dirty="0">
              <a:latin typeface="Arial"/>
              <a:ea typeface="Arial"/>
              <a:cs typeface="Arial"/>
              <a:sym typeface="Arial"/>
            </a:endParaRPr>
          </a:p>
        </p:txBody>
      </p:sp>
    </p:spTree>
    <p:extLst>
      <p:ext uri="{BB962C8B-B14F-4D97-AF65-F5344CB8AC3E}">
        <p14:creationId xmlns:p14="http://schemas.microsoft.com/office/powerpoint/2010/main" val="2171978013"/>
      </p:ext>
    </p:extLst>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dirty="0" smtClean="0">
                <a:latin typeface="Arial"/>
                <a:ea typeface="Arial"/>
                <a:cs typeface="Arial"/>
                <a:sym typeface="Arial"/>
              </a:rPr>
              <a:t>„Byla volební kampaň ANO personalizovaná?“</a:t>
            </a:r>
            <a:endParaRPr lang="cs" dirty="0">
              <a:latin typeface="Arial"/>
              <a:ea typeface="Arial"/>
              <a:cs typeface="Arial"/>
              <a:sym typeface="Arial"/>
            </a:endParaRPr>
          </a:p>
        </p:txBody>
      </p:sp>
    </p:spTree>
    <p:extLst>
      <p:ext uri="{BB962C8B-B14F-4D97-AF65-F5344CB8AC3E}">
        <p14:creationId xmlns:p14="http://schemas.microsoft.com/office/powerpoint/2010/main" val="2347935595"/>
      </p:ext>
    </p:extLst>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1031600" y="2408600"/>
            <a:ext cx="10128800" cy="2040800"/>
          </a:xfrm>
          <a:prstGeom prst="rect">
            <a:avLst/>
          </a:prstGeom>
        </p:spPr>
        <p:txBody>
          <a:bodyPr vert="horz" lIns="121900" tIns="121900" rIns="121900" bIns="121900" rtlCol="0" anchor="ctr" anchorCtr="0">
            <a:noAutofit/>
          </a:bodyPr>
          <a:lstStyle/>
          <a:p>
            <a:r>
              <a:rPr lang="cs">
                <a:latin typeface="Arial"/>
                <a:ea typeface="Arial"/>
                <a:cs typeface="Arial"/>
                <a:sym typeface="Arial"/>
              </a:rPr>
              <a:t>Cíl práce = zodpovězení výzkumné otázky</a:t>
            </a:r>
          </a:p>
        </p:txBody>
      </p:sp>
    </p:spTree>
    <p:extLst>
      <p:ext uri="{BB962C8B-B14F-4D97-AF65-F5344CB8AC3E}">
        <p14:creationId xmlns:p14="http://schemas.microsoft.com/office/powerpoint/2010/main" val="1860300415"/>
      </p:ext>
    </p:extLst>
  </p:cSld>
  <p:clrMapOvr>
    <a:masterClrMapping/>
  </p:clrMapOvr>
  <p:transitio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a:spLocks noGrp="1"/>
          </p:cNvSpPr>
          <p:nvPr>
            <p:ph type="title"/>
          </p:nvPr>
        </p:nvSpPr>
        <p:spPr>
          <a:xfrm>
            <a:off x="415601" y="421234"/>
            <a:ext cx="11360799" cy="1108399"/>
          </a:xfrm>
          <a:prstGeom prst="rect">
            <a:avLst/>
          </a:prstGeom>
        </p:spPr>
        <p:txBody>
          <a:bodyPr vert="horz" lIns="121900" tIns="121900" rIns="121900" bIns="121900" rtlCol="0" anchor="b" anchorCtr="0">
            <a:noAutofit/>
          </a:bodyPr>
          <a:lstStyle/>
          <a:p>
            <a:r>
              <a:rPr lang="cs">
                <a:latin typeface="Arial"/>
                <a:ea typeface="Arial"/>
                <a:cs typeface="Arial"/>
                <a:sym typeface="Arial"/>
              </a:rPr>
              <a:t>Typy výzkumných otázek</a:t>
            </a:r>
          </a:p>
        </p:txBody>
      </p:sp>
      <p:sp>
        <p:nvSpPr>
          <p:cNvPr id="303" name="Shape 303"/>
          <p:cNvSpPr txBox="1">
            <a:spLocks noGrp="1"/>
          </p:cNvSpPr>
          <p:nvPr>
            <p:ph type="body" idx="1"/>
          </p:nvPr>
        </p:nvSpPr>
        <p:spPr>
          <a:xfrm>
            <a:off x="415601" y="1633633"/>
            <a:ext cx="11360799" cy="4472000"/>
          </a:xfrm>
          <a:prstGeom prst="rect">
            <a:avLst/>
          </a:prstGeom>
        </p:spPr>
        <p:txBody>
          <a:bodyPr vert="horz" lIns="121900" tIns="121900" rIns="121900" bIns="121900" rtlCol="0" anchor="t" anchorCtr="0">
            <a:noAutofit/>
          </a:bodyPr>
          <a:lstStyle/>
          <a:p>
            <a:pPr marL="609585" indent="-304792">
              <a:buFont typeface="Arial"/>
            </a:pPr>
            <a:r>
              <a:rPr lang="cs" b="1">
                <a:latin typeface="Arial"/>
                <a:ea typeface="Arial"/>
                <a:cs typeface="Arial"/>
                <a:sym typeface="Arial"/>
              </a:rPr>
              <a:t>“Co/jaké” otázky </a:t>
            </a:r>
            <a:r>
              <a:rPr lang="cs">
                <a:latin typeface="Arial"/>
                <a:ea typeface="Arial"/>
                <a:cs typeface="Arial"/>
                <a:sym typeface="Arial"/>
              </a:rPr>
              <a:t>(vyžadují deskriptivní odpověď)</a:t>
            </a:r>
          </a:p>
          <a:p>
            <a:pPr>
              <a:buNone/>
            </a:pPr>
            <a:r>
              <a:rPr lang="cs">
                <a:latin typeface="Arial"/>
                <a:ea typeface="Arial"/>
                <a:cs typeface="Arial"/>
                <a:sym typeface="Arial"/>
              </a:rPr>
              <a:t>→ Př.: Jaké je volební chování…?, Co ovlivňuje voliče při rozhodování…?, apod.</a:t>
            </a:r>
          </a:p>
          <a:p>
            <a:pPr marL="609585" indent="-304792">
              <a:buFont typeface="Arial"/>
            </a:pPr>
            <a:r>
              <a:rPr lang="cs" b="1">
                <a:latin typeface="Arial"/>
                <a:ea typeface="Arial"/>
                <a:cs typeface="Arial"/>
                <a:sym typeface="Arial"/>
              </a:rPr>
              <a:t>“Proč” otázky</a:t>
            </a:r>
            <a:r>
              <a:rPr lang="cs">
                <a:latin typeface="Arial"/>
                <a:ea typeface="Arial"/>
                <a:cs typeface="Arial"/>
                <a:sym typeface="Arial"/>
              </a:rPr>
              <a:t> (explanace)</a:t>
            </a:r>
          </a:p>
          <a:p>
            <a:pPr>
              <a:buNone/>
            </a:pPr>
            <a:r>
              <a:rPr lang="cs">
                <a:latin typeface="Arial"/>
                <a:ea typeface="Arial"/>
                <a:cs typeface="Arial"/>
                <a:sym typeface="Arial"/>
              </a:rPr>
              <a:t>→ Př. Proč strana XY v posledních volbách neuspěla…?, apod.</a:t>
            </a:r>
          </a:p>
          <a:p>
            <a:pPr marL="609585" indent="-304792">
              <a:buFont typeface="Arial"/>
            </a:pPr>
            <a:r>
              <a:rPr lang="cs" b="1">
                <a:latin typeface="Arial"/>
                <a:ea typeface="Arial"/>
                <a:cs typeface="Arial"/>
                <a:sym typeface="Arial"/>
              </a:rPr>
              <a:t>“Jak” otázky</a:t>
            </a:r>
            <a:r>
              <a:rPr lang="cs">
                <a:latin typeface="Arial"/>
                <a:ea typeface="Arial"/>
                <a:cs typeface="Arial"/>
                <a:sym typeface="Arial"/>
              </a:rPr>
              <a:t> (zkoumání možností změny stávajícího stavu a hodnocení těchto změn)</a:t>
            </a:r>
          </a:p>
          <a:p>
            <a:pPr>
              <a:buNone/>
            </a:pPr>
            <a:r>
              <a:rPr lang="cs">
                <a:latin typeface="Arial"/>
                <a:ea typeface="Arial"/>
                <a:cs typeface="Arial"/>
                <a:sym typeface="Arial"/>
              </a:rPr>
              <a:t>→ Př. Jak nastavit změnu volebního systému…?., Jak ovlivnit rozhodování....?</a:t>
            </a:r>
          </a:p>
        </p:txBody>
      </p:sp>
    </p:spTree>
    <p:extLst>
      <p:ext uri="{BB962C8B-B14F-4D97-AF65-F5344CB8AC3E}">
        <p14:creationId xmlns:p14="http://schemas.microsoft.com/office/powerpoint/2010/main" val="1303014788"/>
      </p:ext>
    </p:extLst>
  </p:cSld>
  <p:clrMapOvr>
    <a:masterClrMapping/>
  </p:clrMapOvr>
  <p:transition spd="slow">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buNone/>
            </a:pPr>
            <a:r>
              <a:rPr lang="cs-CZ" b="1" dirty="0" smtClean="0">
                <a:solidFill>
                  <a:srgbClr val="FF0000"/>
                </a:solidFill>
              </a:rPr>
              <a:t>Cvičení </a:t>
            </a:r>
            <a:endParaRPr lang="en-US" b="1" dirty="0">
              <a:solidFill>
                <a:srgbClr val="FF0000"/>
              </a:solidFill>
            </a:endParaRPr>
          </a:p>
        </p:txBody>
      </p:sp>
      <p:sp>
        <p:nvSpPr>
          <p:cNvPr id="3" name="Zástupný symbol pro obsah 2"/>
          <p:cNvSpPr>
            <a:spLocks noGrp="1"/>
          </p:cNvSpPr>
          <p:nvPr>
            <p:ph idx="1"/>
          </p:nvPr>
        </p:nvSpPr>
        <p:spPr/>
        <p:txBody>
          <a:bodyPr/>
          <a:lstStyle/>
          <a:p>
            <a:endParaRPr lang="cs-CZ" dirty="0" smtClean="0"/>
          </a:p>
          <a:p>
            <a:pPr marL="97978" indent="0">
              <a:buNone/>
            </a:pPr>
            <a:r>
              <a:rPr lang="cs-CZ" dirty="0" smtClean="0"/>
              <a:t>V následujících textech identifikujte:</a:t>
            </a:r>
          </a:p>
          <a:p>
            <a:pPr marL="564596" indent="-466618">
              <a:buAutoNum type="alphaLcParenR"/>
            </a:pPr>
            <a:r>
              <a:rPr lang="cs-CZ" dirty="0" smtClean="0"/>
              <a:t>Vymezení výzkumné oblasti (důležitost tématu)</a:t>
            </a:r>
          </a:p>
          <a:p>
            <a:pPr marL="564596" indent="-466618">
              <a:buAutoNum type="alphaLcParenR"/>
            </a:pPr>
            <a:r>
              <a:rPr lang="cs-CZ" dirty="0" smtClean="0"/>
              <a:t>Definování mezery ve výzkumu</a:t>
            </a:r>
          </a:p>
          <a:p>
            <a:pPr marL="564596" indent="-466618">
              <a:buAutoNum type="alphaLcParenR"/>
            </a:pPr>
            <a:r>
              <a:rPr lang="cs-CZ" dirty="0" smtClean="0"/>
              <a:t>Stanovení cíle práce</a:t>
            </a:r>
          </a:p>
          <a:p>
            <a:pPr marL="564596" indent="-466618">
              <a:buAutoNum type="alphaLcParenR"/>
            </a:pPr>
            <a:endParaRPr lang="cs-CZ" dirty="0" smtClean="0"/>
          </a:p>
          <a:p>
            <a:pPr marL="564596" indent="-466618">
              <a:buAutoNum type="alphaLcParenR"/>
            </a:pPr>
            <a:endParaRPr lang="en-US" dirty="0"/>
          </a:p>
        </p:txBody>
      </p:sp>
    </p:spTree>
    <p:extLst>
      <p:ext uri="{BB962C8B-B14F-4D97-AF65-F5344CB8AC3E}">
        <p14:creationId xmlns:p14="http://schemas.microsoft.com/office/powerpoint/2010/main" val="4208031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825625" y="225425"/>
            <a:ext cx="8534400" cy="852488"/>
          </a:xfrm>
          <a:prstGeom prst="rect">
            <a:avLst/>
          </a:prstGeom>
          <a:noFill/>
          <a:ln w="9525">
            <a:noFill/>
            <a:round/>
            <a:headEnd/>
            <a:tailEnd/>
          </a:ln>
          <a:effectLst/>
        </p:spPr>
        <p:txBody>
          <a:bodyPr wrap="none" anchor="ctr"/>
          <a:lstStyle/>
          <a:p>
            <a:endParaRPr lang="cs-CZ"/>
          </a:p>
        </p:txBody>
      </p:sp>
      <p:sp>
        <p:nvSpPr>
          <p:cNvPr id="38914" name="Text Box 2"/>
          <p:cNvSpPr txBox="1">
            <a:spLocks noChangeArrowheads="1"/>
          </p:cNvSpPr>
          <p:nvPr/>
        </p:nvSpPr>
        <p:spPr bwMode="auto">
          <a:xfrm>
            <a:off x="1825625" y="1524000"/>
            <a:ext cx="8534400" cy="4598988"/>
          </a:xfrm>
          <a:prstGeom prst="rect">
            <a:avLst/>
          </a:prstGeom>
          <a:noFill/>
          <a:ln w="9525">
            <a:noFill/>
            <a:round/>
            <a:headEnd/>
            <a:tailEnd/>
          </a:ln>
          <a:effectLst/>
        </p:spPr>
        <p:txBody>
          <a:bodyPr lIns="90000" tIns="46800" rIns="90000" bIns="46800"/>
          <a:lstStyle/>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endParaRPr lang="cs-CZ" sz="2700" dirty="0">
              <a:solidFill>
                <a:srgbClr val="000000"/>
              </a:solidFill>
            </a:endParaRPr>
          </a:p>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endParaRPr lang="cs-CZ" sz="2700" dirty="0">
              <a:solidFill>
                <a:srgbClr val="000000"/>
              </a:solidFill>
            </a:endParaRPr>
          </a:p>
          <a:p>
            <a:pPr marL="266700" indent="-266700" algn="ctr">
              <a:spcBef>
                <a:spcPts val="675"/>
              </a:spcBef>
              <a:buClr>
                <a:srgbClr val="FE8637"/>
              </a:buClr>
              <a:buSzPct val="8500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cs-CZ" sz="4500" dirty="0">
                <a:solidFill>
                  <a:srgbClr val="000000"/>
                </a:solidFill>
              </a:rPr>
              <a:t>Děkuji za pozornost.</a:t>
            </a:r>
          </a:p>
        </p:txBody>
      </p:sp>
    </p:spTree>
    <p:extLst>
      <p:ext uri="{BB962C8B-B14F-4D97-AF65-F5344CB8AC3E}">
        <p14:creationId xmlns:p14="http://schemas.microsoft.com/office/powerpoint/2010/main" val="29573569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38914">
                                            <p:txEl>
                                              <p:pRg st="2" end="2"/>
                                            </p:txEl>
                                          </p:spTgt>
                                        </p:tgtEl>
                                        <p:attrNameLst>
                                          <p:attrName>style.visibility</p:attrName>
                                        </p:attrNameLst>
                                      </p:cBhvr>
                                      <p:to>
                                        <p:strVal val="visible"/>
                                      </p:to>
                                    </p:set>
                                    <p:anim calcmode="lin" valueType="num">
                                      <p:cBhvr additive="repl">
                                        <p:cTn id="7" dur="500" fill="hold"/>
                                        <p:tgtEl>
                                          <p:spTgt spid="38914">
                                            <p:txEl>
                                              <p:pRg st="2" end="2"/>
                                            </p:txEl>
                                          </p:spTgt>
                                        </p:tgtEl>
                                        <p:attrNameLst>
                                          <p:attrName>ppt_x</p:attrName>
                                        </p:attrNameLst>
                                      </p:cBhvr>
                                      <p:tavLst>
                                        <p:tav>
                                          <p:val>
                                            <p:strVal val="#ppt_x"/>
                                          </p:val>
                                        </p:tav>
                                        <p:tav>
                                          <p:val>
                                            <p:strVal val="#ppt_x"/>
                                          </p:val>
                                        </p:tav>
                                      </p:tavLst>
                                    </p:anim>
                                    <p:anim calcmode="lin" valueType="num">
                                      <p:cBhvr additive="repl">
                                        <p:cTn id="8" dur="500" fill="hold"/>
                                        <p:tgtEl>
                                          <p:spTgt spid="38914">
                                            <p:txEl>
                                              <p:pRg st="2" end="2"/>
                                            </p:txEl>
                                          </p:spTgt>
                                        </p:tgtEl>
                                        <p:attrNameLst>
                                          <p:attrName>ppt_y</p:attrName>
                                        </p:attrNameLst>
                                      </p:cBhvr>
                                      <p:tavLst>
                                        <p:tav>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smtClean="0">
                <a:solidFill>
                  <a:srgbClr val="FF0000"/>
                </a:solidFill>
              </a:rPr>
              <a:t>Úkol:</a:t>
            </a:r>
          </a:p>
          <a:p>
            <a:pPr marL="0" indent="0">
              <a:buNone/>
            </a:pPr>
            <a:r>
              <a:rPr lang="cs-CZ" dirty="0" smtClean="0"/>
              <a:t>Najděte stručné informace o tom, jak se měnil v České republice volební systém po roce 1989.</a:t>
            </a:r>
          </a:p>
          <a:p>
            <a:pPr marL="0" indent="0">
              <a:buNone/>
            </a:pPr>
            <a:endParaRPr lang="cs-CZ" dirty="0"/>
          </a:p>
          <a:p>
            <a:pPr marL="0" indent="0">
              <a:buNone/>
            </a:pPr>
            <a:r>
              <a:rPr lang="cs-CZ" dirty="0" smtClean="0"/>
              <a:t>Jaké </a:t>
            </a:r>
            <a:r>
              <a:rPr lang="cs-CZ" dirty="0"/>
              <a:t>efekty </a:t>
            </a:r>
            <a:r>
              <a:rPr lang="cs-CZ" dirty="0" smtClean="0"/>
              <a:t>měl mít volební systém, který chtěla zavést ODS a ČSSD v době opoziční smlouvy? </a:t>
            </a:r>
          </a:p>
        </p:txBody>
      </p:sp>
    </p:spTree>
    <p:extLst>
      <p:ext uri="{BB962C8B-B14F-4D97-AF65-F5344CB8AC3E}">
        <p14:creationId xmlns:p14="http://schemas.microsoft.com/office/powerpoint/2010/main" val="115451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dirty="0" smtClean="0">
                <a:solidFill>
                  <a:srgbClr val="FF0000"/>
                </a:solidFill>
              </a:rPr>
              <a:t>Úkol</a:t>
            </a:r>
          </a:p>
          <a:p>
            <a:pPr marL="0" indent="0">
              <a:buNone/>
            </a:pPr>
            <a:r>
              <a:rPr lang="cs-CZ" dirty="0" smtClean="0"/>
              <a:t>Jak jste hledali (a našli) požadované informace?</a:t>
            </a:r>
            <a:endParaRPr lang="cs-CZ" dirty="0"/>
          </a:p>
        </p:txBody>
      </p:sp>
    </p:spTree>
    <p:extLst>
      <p:ext uri="{BB962C8B-B14F-4D97-AF65-F5344CB8AC3E}">
        <p14:creationId xmlns:p14="http://schemas.microsoft.com/office/powerpoint/2010/main" val="3984157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566058" y="1556793"/>
            <a:ext cx="10101944" cy="4743996"/>
          </a:xfrm>
          <a:ln/>
        </p:spPr>
        <p:txBody>
          <a:bodyPr vert="horz" lIns="0" tIns="28080" rIns="0" bIns="0" rtlCol="0">
            <a:normAutofit lnSpcReduction="10000"/>
          </a:bodyPr>
          <a:lstStyle/>
          <a:p>
            <a:pPr marL="431800" indent="-315913">
              <a:lnSpc>
                <a:spcPct val="93000"/>
              </a:lnSpc>
              <a:spcBef>
                <a:spcPct val="0"/>
              </a:spcBef>
              <a:spcAft>
                <a:spcPts val="1413"/>
              </a:spcAft>
              <a:buSzPct val="45000"/>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b="1" dirty="0">
                <a:latin typeface="Georgia" pitchFamily="18" charset="0"/>
              </a:rPr>
              <a:t>Jak číst „efektivně“?</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Úspornost čtení – potřebuji to číst? Potřebuji to číst celé? Můžu něco vynechat?</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Název</a:t>
            </a:r>
            <a:endParaRPr lang="pl-PL" dirty="0">
              <a:latin typeface="Georgia" pitchFamily="18" charset="0"/>
            </a:endParaRP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Struktura </a:t>
            </a:r>
            <a:r>
              <a:rPr lang="pl-PL" dirty="0" smtClean="0">
                <a:latin typeface="Georgia" pitchFamily="18" charset="0"/>
              </a:rPr>
              <a:t>textu a odstavců </a:t>
            </a:r>
            <a:endParaRPr lang="pl-PL" dirty="0">
              <a:latin typeface="Georgia" pitchFamily="18" charset="0"/>
            </a:endParaRP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Scanning – rychlé vyhledávání informací (detailů) v textu</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a:latin typeface="Georgia" pitchFamily="18" charset="0"/>
              </a:rPr>
              <a:t>Skimming – zjištění hlavních myšlenek textu, nikoli </a:t>
            </a:r>
            <a:r>
              <a:rPr lang="pl-PL" dirty="0" smtClean="0">
                <a:latin typeface="Georgia" pitchFamily="18" charset="0"/>
              </a:rPr>
              <a:t>detailů</a:t>
            </a:r>
            <a:endParaRPr lang="pl-PL" dirty="0">
              <a:latin typeface="Georgia" pitchFamily="18" charset="0"/>
            </a:endParaRP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Přečtení relevantních pasáží</a:t>
            </a:r>
          </a:p>
          <a:p>
            <a:pPr marL="431800" indent="-315913">
              <a:lnSpc>
                <a:spcPct val="93000"/>
              </a:lnSpc>
              <a:spcBef>
                <a:spcPct val="0"/>
              </a:spcBef>
              <a:spcAft>
                <a:spcPts val="1413"/>
              </a:spcAft>
              <a:buClr>
                <a:srgbClr val="5C8526"/>
              </a:buClr>
              <a:buSzPct val="45000"/>
              <a:buFont typeface="Wingdings" charset="2"/>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dirty="0" smtClean="0">
                <a:latin typeface="Georgia" pitchFamily="18" charset="0"/>
              </a:rPr>
              <a:t>Detailní (opakované)  čtení a poznámky</a:t>
            </a:r>
            <a:endParaRPr lang="pl-PL" dirty="0">
              <a:latin typeface="Georgia" pitchFamily="18" charset="0"/>
            </a:endParaRPr>
          </a:p>
        </p:txBody>
      </p:sp>
      <p:sp>
        <p:nvSpPr>
          <p:cNvPr id="30721" name="Rectangle 1"/>
          <p:cNvSpPr>
            <a:spLocks noGrp="1" noChangeArrowheads="1"/>
          </p:cNvSpPr>
          <p:nvPr>
            <p:ph type="title"/>
          </p:nvPr>
        </p:nvSpPr>
        <p:spPr>
          <a:xfrm>
            <a:off x="1775520" y="598488"/>
            <a:ext cx="9287768" cy="976312"/>
          </a:xfrm>
          <a:ln/>
        </p:spPr>
        <p:txBody>
          <a:bodyPr vert="horz" lIns="0" tIns="38880" rIns="0" bIns="0" rtlCol="0" anchor="ctr">
            <a:normAutofit/>
          </a:bodyPr>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800" dirty="0">
                <a:solidFill>
                  <a:srgbClr val="99284C"/>
                </a:solidFill>
              </a:rPr>
              <a:t>Strategie čtení akademického textu</a:t>
            </a:r>
          </a:p>
        </p:txBody>
      </p:sp>
    </p:spTree>
    <p:extLst>
      <p:ext uri="{BB962C8B-B14F-4D97-AF65-F5344CB8AC3E}">
        <p14:creationId xmlns:p14="http://schemas.microsoft.com/office/powerpoint/2010/main" val="19777068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1524000" y="2252663"/>
            <a:ext cx="9144000" cy="2387600"/>
          </a:xfrm>
        </p:spPr>
        <p:txBody>
          <a:bodyPr>
            <a:normAutofit fontScale="90000"/>
          </a:bodyPr>
          <a:lstStyle/>
          <a:p>
            <a:r>
              <a:rPr lang="cs-CZ" dirty="0" smtClean="0"/>
              <a:t>Jak poznám, že je informace kvalitní aneb</a:t>
            </a:r>
            <a:br>
              <a:rPr lang="cs-CZ" dirty="0" smtClean="0"/>
            </a:br>
            <a:r>
              <a:rPr lang="cs-CZ" dirty="0" smtClean="0"/>
              <a:t>Aktivní a kritické čtení (</a:t>
            </a:r>
            <a:r>
              <a:rPr lang="cs-CZ" dirty="0" err="1" smtClean="0"/>
              <a:t>Gillet</a:t>
            </a:r>
            <a:r>
              <a:rPr lang="cs-CZ" dirty="0" smtClean="0"/>
              <a:t> et al. 2009)</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112771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TotalTime>
  <Words>1912</Words>
  <Application>Microsoft Office PowerPoint</Application>
  <PresentationFormat>Širokoúhlá obrazovka</PresentationFormat>
  <Paragraphs>263</Paragraphs>
  <Slides>56</Slides>
  <Notes>25</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56</vt:i4>
      </vt:variant>
    </vt:vector>
  </HeadingPairs>
  <TitlesOfParts>
    <vt:vector size="65" baseType="lpstr">
      <vt:lpstr>Arial</vt:lpstr>
      <vt:lpstr>Calibri</vt:lpstr>
      <vt:lpstr>Calibri Light</vt:lpstr>
      <vt:lpstr>Georgia</vt:lpstr>
      <vt:lpstr>Symbol</vt:lpstr>
      <vt:lpstr>Tahoma</vt:lpstr>
      <vt:lpstr>Wingdings</vt:lpstr>
      <vt:lpstr>Wingdings 2</vt:lpstr>
      <vt:lpstr>Motiv Office</vt:lpstr>
      <vt:lpstr>Čtení textu, práce se zdroji, výběr tématu </vt:lpstr>
      <vt:lpstr>Prezentace aplikace PowerPoint</vt:lpstr>
      <vt:lpstr>Proč číst akademický text?</vt:lpstr>
      <vt:lpstr>Skoro nikdy nebudete muset číst celý odborný text aneb Účelné a efektivní čtení akademického textu (Gillet et al. 2009)</vt:lpstr>
      <vt:lpstr>Strategie čtení akademického textu</vt:lpstr>
      <vt:lpstr>Prezentace aplikace PowerPoint</vt:lpstr>
      <vt:lpstr>Prezentace aplikace PowerPoint</vt:lpstr>
      <vt:lpstr>Strategie čtení akademického textu</vt:lpstr>
      <vt:lpstr>Jak poznám, že je informace kvalitní aneb Aktivní a kritické čtení (Gillet et al. 2009)</vt:lpstr>
      <vt:lpstr>Strategie čtení akademického textu</vt:lpstr>
      <vt:lpstr>Strategie čtení akademického textu</vt:lpstr>
      <vt:lpstr>Prezentace aplikace PowerPoint</vt:lpstr>
      <vt:lpstr>Jaké mohou být problémy se čtením akademického textu a jak je (vy)řešit?</vt:lpstr>
      <vt:lpstr>Problémy s odborným textem</vt:lpstr>
      <vt:lpstr>Problém s odborným textem</vt:lpstr>
      <vt:lpstr>Problém s odborným textem</vt:lpstr>
      <vt:lpstr>Práce se zdroji</vt:lpstr>
      <vt:lpstr>Relevance zdroje</vt:lpstr>
      <vt:lpstr>Politologická literatura</vt:lpstr>
      <vt:lpstr>Hledání el. zdrojů</vt:lpstr>
      <vt:lpstr>Další elektronické zdroje</vt:lpstr>
      <vt:lpstr>Bibliografické odkazy a citace – etika vědecké práce</vt:lpstr>
      <vt:lpstr>Plagiátorství a právní kontext</vt:lpstr>
      <vt:lpstr>Parafráze</vt:lpstr>
      <vt:lpstr>Citace vs. parafráze</vt:lpstr>
      <vt:lpstr>Vedení bibliografických odkazů a citací I</vt:lpstr>
      <vt:lpstr>Příklad – metoda číselných citací</vt:lpstr>
      <vt:lpstr>Příklad – anglosaský způsob</vt:lpstr>
      <vt:lpstr>Příklad – německý způsob</vt:lpstr>
      <vt:lpstr>Vedení bibliografických odkazů a citací </vt:lpstr>
      <vt:lpstr>Seznam literatury – obecná pravidla</vt:lpstr>
      <vt:lpstr>Chyby při citování</vt:lpstr>
      <vt:lpstr>Úkol</vt:lpstr>
      <vt:lpstr>Strategie výběru tématu a názvu SP</vt:lpstr>
      <vt:lpstr>Příklady</vt:lpstr>
      <vt:lpstr>Ne nutně politologické</vt:lpstr>
      <vt:lpstr>Prezentace aplikace PowerPoint</vt:lpstr>
      <vt:lpstr>Čokoláda</vt:lpstr>
      <vt:lpstr>Konzumace čokolády</vt:lpstr>
      <vt:lpstr>Která čokoláda je nejoblíbenější (a proč?)</vt:lpstr>
      <vt:lpstr>Pes</vt:lpstr>
      <vt:lpstr>Pes jako domácí zvíře</vt:lpstr>
      <vt:lpstr>Motivace pro pořízení psa jako domácího mazlíčka</vt:lpstr>
      <vt:lpstr>“Populistické strany v Evropě”</vt:lpstr>
      <vt:lpstr>“Vzestup populistických stran v Evropě”</vt:lpstr>
      <vt:lpstr>Kdo volí populistické strany?</vt:lpstr>
      <vt:lpstr>Prezentace aplikace PowerPoint</vt:lpstr>
      <vt:lpstr>“Volební systémy”</vt:lpstr>
      <vt:lpstr>“Prefereční hlasování”</vt:lpstr>
      <vt:lpstr>„Preferenční hlasy dle charakteristiky kandidátů“</vt:lpstr>
      <vt:lpstr>“ANO 2011”</vt:lpstr>
      <vt:lpstr>„Byla volební kampaň ANO personalizovaná?“</vt:lpstr>
      <vt:lpstr>Cíl práce = zodpovězení výzkumné otázky</vt:lpstr>
      <vt:lpstr>Typy výzkumných otázek</vt:lpstr>
      <vt:lpstr>Cvičení </vt:lpstr>
      <vt:lpstr>Prezentace aplikace PowerPoint</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Vlastimil Havlík</dc:creator>
  <cp:lastModifiedBy>Vlastimil Havlík</cp:lastModifiedBy>
  <cp:revision>34</cp:revision>
  <dcterms:created xsi:type="dcterms:W3CDTF">2015-10-26T13:23:54Z</dcterms:created>
  <dcterms:modified xsi:type="dcterms:W3CDTF">2020-11-03T08:59:12Z</dcterms:modified>
</cp:coreProperties>
</file>