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8"/>
  </p:notesMasterIdLst>
  <p:sldIdLst>
    <p:sldId id="256" r:id="rId2"/>
    <p:sldId id="351" r:id="rId3"/>
    <p:sldId id="300" r:id="rId4"/>
    <p:sldId id="303" r:id="rId5"/>
    <p:sldId id="259" r:id="rId6"/>
    <p:sldId id="345" r:id="rId7"/>
    <p:sldId id="350" r:id="rId8"/>
    <p:sldId id="260" r:id="rId9"/>
    <p:sldId id="304" r:id="rId10"/>
    <p:sldId id="261" r:id="rId11"/>
    <p:sldId id="262" r:id="rId12"/>
    <p:sldId id="348" r:id="rId13"/>
    <p:sldId id="307" r:id="rId14"/>
    <p:sldId id="308" r:id="rId15"/>
    <p:sldId id="309" r:id="rId16"/>
    <p:sldId id="310" r:id="rId17"/>
    <p:sldId id="324" r:id="rId18"/>
    <p:sldId id="326" r:id="rId19"/>
    <p:sldId id="328" r:id="rId20"/>
    <p:sldId id="331" r:id="rId21"/>
    <p:sldId id="332" r:id="rId22"/>
    <p:sldId id="333" r:id="rId23"/>
    <p:sldId id="334" r:id="rId24"/>
    <p:sldId id="335" r:id="rId25"/>
    <p:sldId id="336" r:id="rId26"/>
    <p:sldId id="337" r:id="rId27"/>
    <p:sldId id="338" r:id="rId28"/>
    <p:sldId id="339" r:id="rId29"/>
    <p:sldId id="340" r:id="rId30"/>
    <p:sldId id="341" r:id="rId31"/>
    <p:sldId id="342" r:id="rId32"/>
    <p:sldId id="343" r:id="rId33"/>
    <p:sldId id="344" r:id="rId34"/>
    <p:sldId id="298" r:id="rId35"/>
    <p:sldId id="284" r:id="rId36"/>
    <p:sldId id="311" r:id="rId37"/>
    <p:sldId id="312" r:id="rId38"/>
    <p:sldId id="313" r:id="rId39"/>
    <p:sldId id="314" r:id="rId40"/>
    <p:sldId id="315" r:id="rId41"/>
    <p:sldId id="318" r:id="rId42"/>
    <p:sldId id="319" r:id="rId43"/>
    <p:sldId id="320" r:id="rId44"/>
    <p:sldId id="285" r:id="rId45"/>
    <p:sldId id="286" r:id="rId46"/>
    <p:sldId id="321" r:id="rId47"/>
    <p:sldId id="322" r:id="rId48"/>
    <p:sldId id="287" r:id="rId49"/>
    <p:sldId id="288" r:id="rId50"/>
    <p:sldId id="299" r:id="rId51"/>
    <p:sldId id="289" r:id="rId52"/>
    <p:sldId id="290" r:id="rId53"/>
    <p:sldId id="294" r:id="rId54"/>
    <p:sldId id="297" r:id="rId55"/>
    <p:sldId id="282" r:id="rId56"/>
    <p:sldId id="268" r:id="rId57"/>
  </p:sldIdLst>
  <p:sldSz cx="12192000" cy="6858000"/>
  <p:notesSz cx="6858000" cy="9144000"/>
  <p:defaultTex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řední styl 2 – zvýraznění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016" autoAdjust="0"/>
    <p:restoredTop sz="94660"/>
  </p:normalViewPr>
  <p:slideViewPr>
    <p:cSldViewPr snapToGrid="0">
      <p:cViewPr varScale="1">
        <p:scale>
          <a:sx n="83" d="100"/>
          <a:sy n="83" d="100"/>
        </p:scale>
        <p:origin x="456" y="6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cs-CZ"/>
          </a:p>
        </p:txBody>
      </p:sp>
      <p:sp>
        <p:nvSpPr>
          <p:cNvPr id="3" name="Zástupný symbol pro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B1C5C38-D42E-49CB-B04F-3F27AC5F921A}" type="datetimeFigureOut">
              <a:rPr lang="cs-CZ" smtClean="0"/>
              <a:t>03.11.2020</a:t>
            </a:fld>
            <a:endParaRPr lang="cs-CZ"/>
          </a:p>
        </p:txBody>
      </p:sp>
      <p:sp>
        <p:nvSpPr>
          <p:cNvPr id="4" name="Zástupný symbol pro obrázek snímk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cs-CZ"/>
          </a:p>
        </p:txBody>
      </p:sp>
      <p:sp>
        <p:nvSpPr>
          <p:cNvPr id="5" name="Zástupný symbol pro poznámky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6" name="Zástupný symbol pro zápatí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cs-CZ"/>
          </a:p>
        </p:txBody>
      </p:sp>
      <p:sp>
        <p:nvSpPr>
          <p:cNvPr id="7" name="Zástupný symbol pro číslo snímk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F950B93-D315-45B7-AAF5-53BFE8602F2F}" type="slidenum">
              <a:rPr lang="cs-CZ" smtClean="0"/>
              <a:t>‹#›</a:t>
            </a:fld>
            <a:endParaRPr lang="cs-CZ"/>
          </a:p>
        </p:txBody>
      </p:sp>
    </p:spTree>
    <p:extLst>
      <p:ext uri="{BB962C8B-B14F-4D97-AF65-F5344CB8AC3E}">
        <p14:creationId xmlns:p14="http://schemas.microsoft.com/office/powerpoint/2010/main" val="90000023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5297" name="Rectangle 1"/>
          <p:cNvSpPr txBox="1">
            <a:spLocks noGrp="1" noRot="1" noChangeAspect="1" noChangeArrowheads="1"/>
          </p:cNvSpPr>
          <p:nvPr>
            <p:ph type="sldImg"/>
          </p:nvPr>
        </p:nvSpPr>
        <p:spPr bwMode="auto">
          <a:xfrm>
            <a:off x="217488" y="812800"/>
            <a:ext cx="7123112" cy="4008438"/>
          </a:xfrm>
          <a:prstGeom prst="rect">
            <a:avLst/>
          </a:prstGeom>
          <a:solidFill>
            <a:srgbClr val="FFFFFF"/>
          </a:solidFill>
          <a:ln>
            <a:solidFill>
              <a:srgbClr val="000000"/>
            </a:solidFill>
            <a:miter lim="800000"/>
            <a:headEnd/>
            <a:tailEnd/>
          </a:ln>
        </p:spPr>
      </p:sp>
      <p:sp>
        <p:nvSpPr>
          <p:cNvPr id="55298" name="Rectangle 2"/>
          <p:cNvSpPr txBox="1">
            <a:spLocks noGrp="1" noChangeArrowheads="1"/>
          </p:cNvSpPr>
          <p:nvPr>
            <p:ph type="body" idx="1"/>
          </p:nvPr>
        </p:nvSpPr>
        <p:spPr bwMode="auto">
          <a:xfrm>
            <a:off x="685800" y="4343400"/>
            <a:ext cx="5481638" cy="4111625"/>
          </a:xfrm>
          <a:prstGeom prst="rect">
            <a:avLst/>
          </a:prstGeom>
          <a:noFill/>
          <a:ln>
            <a:round/>
            <a:headEnd/>
            <a:tailEnd/>
          </a:ln>
        </p:spPr>
        <p:txBody>
          <a:bodyPr wrap="none" anchor="ctr"/>
          <a:lstStyle/>
          <a:p>
            <a:endParaRPr lang="ru-RU"/>
          </a:p>
        </p:txBody>
      </p:sp>
    </p:spTree>
    <p:extLst>
      <p:ext uri="{BB962C8B-B14F-4D97-AF65-F5344CB8AC3E}">
        <p14:creationId xmlns:p14="http://schemas.microsoft.com/office/powerpoint/2010/main" val="146181686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29CE8567-6D40-42D3-A633-95A929CCCBA3}" type="slidenum">
              <a:rPr lang="cs-CZ" altLang="cs-CZ" smtClean="0">
                <a:latin typeface="Tahoma" panose="020B0604030504040204" pitchFamily="34" charset="0"/>
              </a:rPr>
              <a:pPr>
                <a:spcBef>
                  <a:spcPct val="0"/>
                </a:spcBef>
              </a:pPr>
              <a:t>21</a:t>
            </a:fld>
            <a:endParaRPr lang="cs-CZ" altLang="cs-CZ" smtClean="0">
              <a:latin typeface="Tahoma" panose="020B0604030504040204" pitchFamily="34" charset="0"/>
            </a:endParaRPr>
          </a:p>
        </p:txBody>
      </p:sp>
      <p:sp>
        <p:nvSpPr>
          <p:cNvPr id="33795" name="Rectangle 2"/>
          <p:cNvSpPr>
            <a:spLocks noGrp="1" noRot="1" noChangeAspect="1" noChangeArrowheads="1" noTextEdit="1"/>
          </p:cNvSpPr>
          <p:nvPr>
            <p:ph type="sldImg"/>
          </p:nvPr>
        </p:nvSpPr>
        <p:spPr>
          <a:ln/>
        </p:spPr>
      </p:sp>
      <p:sp>
        <p:nvSpPr>
          <p:cNvPr id="3379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cs-CZ" smtClean="0"/>
          </a:p>
        </p:txBody>
      </p:sp>
    </p:spTree>
    <p:extLst>
      <p:ext uri="{BB962C8B-B14F-4D97-AF65-F5344CB8AC3E}">
        <p14:creationId xmlns:p14="http://schemas.microsoft.com/office/powerpoint/2010/main" val="23220677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Rot="1" noChangeAspect="1" noChangeArrowheads="1" noTextEdit="1"/>
          </p:cNvSpPr>
          <p:nvPr>
            <p:ph type="sldImg"/>
          </p:nvPr>
        </p:nvSpPr>
        <p:spPr>
          <a:ln/>
        </p:spPr>
      </p:sp>
      <p:sp>
        <p:nvSpPr>
          <p:cNvPr id="37891"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cs-CZ" altLang="cs-CZ" smtClean="0"/>
          </a:p>
        </p:txBody>
      </p:sp>
    </p:spTree>
    <p:extLst>
      <p:ext uri="{BB962C8B-B14F-4D97-AF65-F5344CB8AC3E}">
        <p14:creationId xmlns:p14="http://schemas.microsoft.com/office/powerpoint/2010/main" val="402154408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Zástupný symbol pro obrázek snímku 1"/>
          <p:cNvSpPr>
            <a:spLocks noGrp="1" noRot="1" noChangeAspect="1" noTextEdit="1"/>
          </p:cNvSpPr>
          <p:nvPr>
            <p:ph type="sldImg"/>
          </p:nvPr>
        </p:nvSpPr>
        <p:spPr>
          <a:ln/>
        </p:spPr>
      </p:sp>
      <p:sp>
        <p:nvSpPr>
          <p:cNvPr id="40963" name="Zástupný symbol pro poznámky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cs-CZ" altLang="cs-CZ" smtClean="0"/>
              <a:t>Parafráze – změna formulace: použití synonym, změna slovního druhu, změna slovosledu</a:t>
            </a:r>
          </a:p>
        </p:txBody>
      </p:sp>
      <p:sp>
        <p:nvSpPr>
          <p:cNvPr id="40964" name="Zástupný symbol pro číslo snímku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51AF46C7-535B-444A-B1C4-245D220C5A9B}" type="slidenum">
              <a:rPr lang="cs-CZ" altLang="cs-CZ" smtClean="0">
                <a:latin typeface="Tahoma" panose="020B0604030504040204" pitchFamily="34" charset="0"/>
              </a:rPr>
              <a:pPr>
                <a:spcBef>
                  <a:spcPct val="0"/>
                </a:spcBef>
              </a:pPr>
              <a:t>24</a:t>
            </a:fld>
            <a:endParaRPr lang="cs-CZ" altLang="cs-CZ" smtClean="0">
              <a:latin typeface="Tahoma" panose="020B0604030504040204" pitchFamily="34" charset="0"/>
            </a:endParaRPr>
          </a:p>
        </p:txBody>
      </p:sp>
    </p:spTree>
    <p:extLst>
      <p:ext uri="{BB962C8B-B14F-4D97-AF65-F5344CB8AC3E}">
        <p14:creationId xmlns:p14="http://schemas.microsoft.com/office/powerpoint/2010/main" val="25224700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p:cNvSpPr>
            <a:spLocks noGrp="1" noRot="1" noChangeAspect="1" noChangeArrowheads="1" noTextEdit="1"/>
          </p:cNvSpPr>
          <p:nvPr>
            <p:ph type="sldImg"/>
          </p:nvPr>
        </p:nvSpPr>
        <p:spPr>
          <a:ln/>
        </p:spPr>
      </p:sp>
      <p:sp>
        <p:nvSpPr>
          <p:cNvPr id="44035"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cs-CZ" altLang="cs-CZ" smtClean="0"/>
          </a:p>
        </p:txBody>
      </p:sp>
    </p:spTree>
    <p:extLst>
      <p:ext uri="{BB962C8B-B14F-4D97-AF65-F5344CB8AC3E}">
        <p14:creationId xmlns:p14="http://schemas.microsoft.com/office/powerpoint/2010/main" val="109777879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2"/>
          <p:cNvSpPr>
            <a:spLocks noGrp="1" noRot="1" noChangeAspect="1" noChangeArrowheads="1" noTextEdit="1"/>
          </p:cNvSpPr>
          <p:nvPr>
            <p:ph type="sldImg"/>
          </p:nvPr>
        </p:nvSpPr>
        <p:spPr>
          <a:ln/>
        </p:spPr>
      </p:sp>
      <p:sp>
        <p:nvSpPr>
          <p:cNvPr id="49155"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cs-CZ" altLang="cs-CZ" smtClean="0"/>
          </a:p>
        </p:txBody>
      </p:sp>
    </p:spTree>
    <p:extLst>
      <p:ext uri="{BB962C8B-B14F-4D97-AF65-F5344CB8AC3E}">
        <p14:creationId xmlns:p14="http://schemas.microsoft.com/office/powerpoint/2010/main" val="144626582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10"/>
        <p:cNvGrpSpPr/>
        <p:nvPr/>
      </p:nvGrpSpPr>
      <p:grpSpPr>
        <a:xfrm>
          <a:off x="0" y="0"/>
          <a:ext cx="0" cy="0"/>
          <a:chOff x="0" y="0"/>
          <a:chExt cx="0" cy="0"/>
        </a:xfrm>
      </p:grpSpPr>
      <p:sp>
        <p:nvSpPr>
          <p:cNvPr id="311" name="Shape 311"/>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
        <p:nvSpPr>
          <p:cNvPr id="312" name="Shape 312"/>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a:spcBef>
                <a:spcPts val="0"/>
              </a:spcBef>
              <a:buNone/>
            </a:pPr>
            <a:endParaRPr/>
          </a:p>
        </p:txBody>
      </p:sp>
    </p:spTree>
    <p:extLst>
      <p:ext uri="{BB962C8B-B14F-4D97-AF65-F5344CB8AC3E}">
        <p14:creationId xmlns:p14="http://schemas.microsoft.com/office/powerpoint/2010/main" val="171049606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6"/>
        <p:cNvGrpSpPr/>
        <p:nvPr/>
      </p:nvGrpSpPr>
      <p:grpSpPr>
        <a:xfrm>
          <a:off x="0" y="0"/>
          <a:ext cx="0" cy="0"/>
          <a:chOff x="0" y="0"/>
          <a:chExt cx="0" cy="0"/>
        </a:xfrm>
      </p:grpSpPr>
      <p:sp>
        <p:nvSpPr>
          <p:cNvPr id="237" name="Shape 237"/>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
        <p:nvSpPr>
          <p:cNvPr id="238" name="Shape 238"/>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a:spcBef>
                <a:spcPts val="0"/>
              </a:spcBef>
              <a:buNone/>
            </a:pPr>
            <a:endParaRPr/>
          </a:p>
        </p:txBody>
      </p:sp>
    </p:spTree>
    <p:extLst>
      <p:ext uri="{BB962C8B-B14F-4D97-AF65-F5344CB8AC3E}">
        <p14:creationId xmlns:p14="http://schemas.microsoft.com/office/powerpoint/2010/main" val="143370782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1"/>
        <p:cNvGrpSpPr/>
        <p:nvPr/>
      </p:nvGrpSpPr>
      <p:grpSpPr>
        <a:xfrm>
          <a:off x="0" y="0"/>
          <a:ext cx="0" cy="0"/>
          <a:chOff x="0" y="0"/>
          <a:chExt cx="0" cy="0"/>
        </a:xfrm>
      </p:grpSpPr>
      <p:sp>
        <p:nvSpPr>
          <p:cNvPr id="242" name="Shape 242"/>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
        <p:nvSpPr>
          <p:cNvPr id="243" name="Shape 243"/>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a:spcBef>
                <a:spcPts val="0"/>
              </a:spcBef>
              <a:buNone/>
            </a:pPr>
            <a:endParaRPr/>
          </a:p>
        </p:txBody>
      </p:sp>
    </p:spTree>
    <p:extLst>
      <p:ext uri="{BB962C8B-B14F-4D97-AF65-F5344CB8AC3E}">
        <p14:creationId xmlns:p14="http://schemas.microsoft.com/office/powerpoint/2010/main" val="199684706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6"/>
        <p:cNvGrpSpPr/>
        <p:nvPr/>
      </p:nvGrpSpPr>
      <p:grpSpPr>
        <a:xfrm>
          <a:off x="0" y="0"/>
          <a:ext cx="0" cy="0"/>
          <a:chOff x="0" y="0"/>
          <a:chExt cx="0" cy="0"/>
        </a:xfrm>
      </p:grpSpPr>
      <p:sp>
        <p:nvSpPr>
          <p:cNvPr id="247" name="Shape 247"/>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
        <p:nvSpPr>
          <p:cNvPr id="248" name="Shape 248"/>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a:spcBef>
                <a:spcPts val="0"/>
              </a:spcBef>
              <a:buNone/>
            </a:pPr>
            <a:endParaRPr/>
          </a:p>
        </p:txBody>
      </p:sp>
    </p:spTree>
    <p:extLst>
      <p:ext uri="{BB962C8B-B14F-4D97-AF65-F5344CB8AC3E}">
        <p14:creationId xmlns:p14="http://schemas.microsoft.com/office/powerpoint/2010/main" val="4055482"/>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1"/>
        <p:cNvGrpSpPr/>
        <p:nvPr/>
      </p:nvGrpSpPr>
      <p:grpSpPr>
        <a:xfrm>
          <a:off x="0" y="0"/>
          <a:ext cx="0" cy="0"/>
          <a:chOff x="0" y="0"/>
          <a:chExt cx="0" cy="0"/>
        </a:xfrm>
      </p:grpSpPr>
      <p:sp>
        <p:nvSpPr>
          <p:cNvPr id="252" name="Shape 252"/>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
        <p:nvSpPr>
          <p:cNvPr id="253" name="Shape 253"/>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a:spcBef>
                <a:spcPts val="0"/>
              </a:spcBef>
              <a:buNone/>
            </a:pPr>
            <a:endParaRPr/>
          </a:p>
        </p:txBody>
      </p:sp>
    </p:spTree>
    <p:extLst>
      <p:ext uri="{BB962C8B-B14F-4D97-AF65-F5344CB8AC3E}">
        <p14:creationId xmlns:p14="http://schemas.microsoft.com/office/powerpoint/2010/main" val="47824688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smtClean="0"/>
              <a:t>Šedo: Volební reforma</a:t>
            </a:r>
          </a:p>
          <a:p>
            <a:endParaRPr lang="cs-CZ" dirty="0"/>
          </a:p>
        </p:txBody>
      </p:sp>
      <p:sp>
        <p:nvSpPr>
          <p:cNvPr id="4" name="Zástupný symbol pro číslo snímku 3"/>
          <p:cNvSpPr>
            <a:spLocks noGrp="1"/>
          </p:cNvSpPr>
          <p:nvPr>
            <p:ph type="sldNum" sz="quarter" idx="10"/>
          </p:nvPr>
        </p:nvSpPr>
        <p:spPr/>
        <p:txBody>
          <a:bodyPr/>
          <a:lstStyle/>
          <a:p>
            <a:fld id="{4F950B93-D315-45B7-AAF5-53BFE8602F2F}" type="slidenum">
              <a:rPr lang="cs-CZ" smtClean="0"/>
              <a:t>6</a:t>
            </a:fld>
            <a:endParaRPr lang="cs-CZ"/>
          </a:p>
        </p:txBody>
      </p:sp>
    </p:spTree>
    <p:extLst>
      <p:ext uri="{BB962C8B-B14F-4D97-AF65-F5344CB8AC3E}">
        <p14:creationId xmlns:p14="http://schemas.microsoft.com/office/powerpoint/2010/main" val="503637010"/>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6"/>
        <p:cNvGrpSpPr/>
        <p:nvPr/>
      </p:nvGrpSpPr>
      <p:grpSpPr>
        <a:xfrm>
          <a:off x="0" y="0"/>
          <a:ext cx="0" cy="0"/>
          <a:chOff x="0" y="0"/>
          <a:chExt cx="0" cy="0"/>
        </a:xfrm>
      </p:grpSpPr>
      <p:sp>
        <p:nvSpPr>
          <p:cNvPr id="257" name="Shape 257"/>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
        <p:nvSpPr>
          <p:cNvPr id="258" name="Shape 258"/>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a:spcBef>
                <a:spcPts val="0"/>
              </a:spcBef>
              <a:buNone/>
            </a:pPr>
            <a:endParaRPr/>
          </a:p>
        </p:txBody>
      </p:sp>
    </p:spTree>
    <p:extLst>
      <p:ext uri="{BB962C8B-B14F-4D97-AF65-F5344CB8AC3E}">
        <p14:creationId xmlns:p14="http://schemas.microsoft.com/office/powerpoint/2010/main" val="3902418656"/>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1"/>
        <p:cNvGrpSpPr/>
        <p:nvPr/>
      </p:nvGrpSpPr>
      <p:grpSpPr>
        <a:xfrm>
          <a:off x="0" y="0"/>
          <a:ext cx="0" cy="0"/>
          <a:chOff x="0" y="0"/>
          <a:chExt cx="0" cy="0"/>
        </a:xfrm>
      </p:grpSpPr>
      <p:sp>
        <p:nvSpPr>
          <p:cNvPr id="262" name="Shape 262"/>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
        <p:nvSpPr>
          <p:cNvPr id="263" name="Shape 263"/>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a:spcBef>
                <a:spcPts val="0"/>
              </a:spcBef>
              <a:buNone/>
            </a:pPr>
            <a:endParaRPr/>
          </a:p>
        </p:txBody>
      </p:sp>
    </p:spTree>
    <p:extLst>
      <p:ext uri="{BB962C8B-B14F-4D97-AF65-F5344CB8AC3E}">
        <p14:creationId xmlns:p14="http://schemas.microsoft.com/office/powerpoint/2010/main" val="30716587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6"/>
        <p:cNvGrpSpPr/>
        <p:nvPr/>
      </p:nvGrpSpPr>
      <p:grpSpPr>
        <a:xfrm>
          <a:off x="0" y="0"/>
          <a:ext cx="0" cy="0"/>
          <a:chOff x="0" y="0"/>
          <a:chExt cx="0" cy="0"/>
        </a:xfrm>
      </p:grpSpPr>
      <p:sp>
        <p:nvSpPr>
          <p:cNvPr id="267" name="Shape 267"/>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
        <p:nvSpPr>
          <p:cNvPr id="268" name="Shape 268"/>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a:spcBef>
                <a:spcPts val="0"/>
              </a:spcBef>
              <a:buNone/>
            </a:pPr>
            <a:endParaRPr/>
          </a:p>
        </p:txBody>
      </p:sp>
    </p:spTree>
    <p:extLst>
      <p:ext uri="{BB962C8B-B14F-4D97-AF65-F5344CB8AC3E}">
        <p14:creationId xmlns:p14="http://schemas.microsoft.com/office/powerpoint/2010/main" val="756345538"/>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86"/>
        <p:cNvGrpSpPr/>
        <p:nvPr/>
      </p:nvGrpSpPr>
      <p:grpSpPr>
        <a:xfrm>
          <a:off x="0" y="0"/>
          <a:ext cx="0" cy="0"/>
          <a:chOff x="0" y="0"/>
          <a:chExt cx="0" cy="0"/>
        </a:xfrm>
      </p:grpSpPr>
      <p:sp>
        <p:nvSpPr>
          <p:cNvPr id="287" name="Shape 287"/>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
        <p:nvSpPr>
          <p:cNvPr id="288" name="Shape 288"/>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a:spcBef>
                <a:spcPts val="0"/>
              </a:spcBef>
              <a:buNone/>
            </a:pPr>
            <a:endParaRPr/>
          </a:p>
        </p:txBody>
      </p:sp>
    </p:spTree>
    <p:extLst>
      <p:ext uri="{BB962C8B-B14F-4D97-AF65-F5344CB8AC3E}">
        <p14:creationId xmlns:p14="http://schemas.microsoft.com/office/powerpoint/2010/main" val="2396235462"/>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04"/>
        <p:cNvGrpSpPr/>
        <p:nvPr/>
      </p:nvGrpSpPr>
      <p:grpSpPr>
        <a:xfrm>
          <a:off x="0" y="0"/>
          <a:ext cx="0" cy="0"/>
          <a:chOff x="0" y="0"/>
          <a:chExt cx="0" cy="0"/>
        </a:xfrm>
      </p:grpSpPr>
      <p:sp>
        <p:nvSpPr>
          <p:cNvPr id="305" name="Shape 305"/>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
        <p:nvSpPr>
          <p:cNvPr id="306" name="Shape 306"/>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a:spcBef>
                <a:spcPts val="0"/>
              </a:spcBef>
              <a:buNone/>
            </a:pPr>
            <a:endParaRPr/>
          </a:p>
        </p:txBody>
      </p:sp>
    </p:spTree>
    <p:extLst>
      <p:ext uri="{BB962C8B-B14F-4D97-AF65-F5344CB8AC3E}">
        <p14:creationId xmlns:p14="http://schemas.microsoft.com/office/powerpoint/2010/main" val="3010781396"/>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4513" name="Rectangle 1"/>
          <p:cNvSpPr txBox="1">
            <a:spLocks noGrp="1" noRot="1" noChangeAspect="1" noChangeArrowheads="1"/>
          </p:cNvSpPr>
          <p:nvPr>
            <p:ph type="sldImg"/>
          </p:nvPr>
        </p:nvSpPr>
        <p:spPr bwMode="auto">
          <a:xfrm>
            <a:off x="381000" y="695325"/>
            <a:ext cx="6096000" cy="3429000"/>
          </a:xfrm>
          <a:prstGeom prst="rect">
            <a:avLst/>
          </a:prstGeom>
          <a:solidFill>
            <a:srgbClr val="FFFFFF"/>
          </a:solidFill>
          <a:ln>
            <a:solidFill>
              <a:srgbClr val="000000"/>
            </a:solidFill>
            <a:miter lim="800000"/>
            <a:headEnd/>
            <a:tailEnd/>
          </a:ln>
        </p:spPr>
      </p:sp>
      <p:sp>
        <p:nvSpPr>
          <p:cNvPr id="64514" name="Rectangle 2"/>
          <p:cNvSpPr txBox="1">
            <a:spLocks noGrp="1" noChangeArrowheads="1"/>
          </p:cNvSpPr>
          <p:nvPr>
            <p:ph type="body" idx="1"/>
          </p:nvPr>
        </p:nvSpPr>
        <p:spPr bwMode="auto">
          <a:xfrm>
            <a:off x="685800" y="4343400"/>
            <a:ext cx="5481638" cy="4111625"/>
          </a:xfrm>
          <a:prstGeom prst="rect">
            <a:avLst/>
          </a:prstGeom>
          <a:noFill/>
          <a:ln>
            <a:round/>
            <a:headEnd/>
            <a:tailEnd/>
          </a:ln>
        </p:spPr>
        <p:txBody>
          <a:bodyPr wrap="none" anchor="ctr"/>
          <a:lstStyle/>
          <a:p>
            <a:endParaRPr lang="ru-RU"/>
          </a:p>
        </p:txBody>
      </p:sp>
    </p:spTree>
    <p:extLst>
      <p:ext uri="{BB962C8B-B14F-4D97-AF65-F5344CB8AC3E}">
        <p14:creationId xmlns:p14="http://schemas.microsoft.com/office/powerpoint/2010/main" val="227903990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6321" name="Rectangle 1"/>
          <p:cNvSpPr txBox="1">
            <a:spLocks noGrp="1" noRot="1" noChangeAspect="1" noChangeArrowheads="1"/>
          </p:cNvSpPr>
          <p:nvPr>
            <p:ph type="sldImg"/>
          </p:nvPr>
        </p:nvSpPr>
        <p:spPr bwMode="auto">
          <a:xfrm>
            <a:off x="217488" y="812800"/>
            <a:ext cx="7123112" cy="4008438"/>
          </a:xfrm>
          <a:prstGeom prst="rect">
            <a:avLst/>
          </a:prstGeom>
          <a:solidFill>
            <a:srgbClr val="FFFFFF"/>
          </a:solidFill>
          <a:ln>
            <a:solidFill>
              <a:srgbClr val="000000"/>
            </a:solidFill>
            <a:miter lim="800000"/>
            <a:headEnd/>
            <a:tailEnd/>
          </a:ln>
        </p:spPr>
      </p:sp>
      <p:sp>
        <p:nvSpPr>
          <p:cNvPr id="56322" name="Rectangle 2"/>
          <p:cNvSpPr txBox="1">
            <a:spLocks noGrp="1" noChangeArrowheads="1"/>
          </p:cNvSpPr>
          <p:nvPr>
            <p:ph type="body" idx="1"/>
          </p:nvPr>
        </p:nvSpPr>
        <p:spPr bwMode="auto">
          <a:xfrm>
            <a:off x="685800" y="4343400"/>
            <a:ext cx="5481638" cy="4111625"/>
          </a:xfrm>
          <a:prstGeom prst="rect">
            <a:avLst/>
          </a:prstGeom>
          <a:noFill/>
          <a:ln>
            <a:round/>
            <a:headEnd/>
            <a:tailEnd/>
          </a:ln>
        </p:spPr>
        <p:txBody>
          <a:bodyPr wrap="none" anchor="ctr"/>
          <a:lstStyle/>
          <a:p>
            <a:endParaRPr lang="ru-RU"/>
          </a:p>
        </p:txBody>
      </p:sp>
    </p:spTree>
    <p:extLst>
      <p:ext uri="{BB962C8B-B14F-4D97-AF65-F5344CB8AC3E}">
        <p14:creationId xmlns:p14="http://schemas.microsoft.com/office/powerpoint/2010/main" val="231565520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5297" name="Rectangle 1"/>
          <p:cNvSpPr txBox="1">
            <a:spLocks noGrp="1" noRot="1" noChangeAspect="1" noChangeArrowheads="1"/>
          </p:cNvSpPr>
          <p:nvPr>
            <p:ph type="sldImg"/>
          </p:nvPr>
        </p:nvSpPr>
        <p:spPr bwMode="auto">
          <a:xfrm>
            <a:off x="217488" y="812800"/>
            <a:ext cx="7123112" cy="4008438"/>
          </a:xfrm>
          <a:prstGeom prst="rect">
            <a:avLst/>
          </a:prstGeom>
          <a:solidFill>
            <a:srgbClr val="FFFFFF"/>
          </a:solidFill>
          <a:ln>
            <a:solidFill>
              <a:srgbClr val="000000"/>
            </a:solidFill>
            <a:miter lim="800000"/>
            <a:headEnd/>
            <a:tailEnd/>
          </a:ln>
        </p:spPr>
      </p:sp>
      <p:sp>
        <p:nvSpPr>
          <p:cNvPr id="55298" name="Rectangle 2"/>
          <p:cNvSpPr txBox="1">
            <a:spLocks noGrp="1" noChangeArrowheads="1"/>
          </p:cNvSpPr>
          <p:nvPr>
            <p:ph type="body" idx="1"/>
          </p:nvPr>
        </p:nvSpPr>
        <p:spPr bwMode="auto">
          <a:xfrm>
            <a:off x="685800" y="4343400"/>
            <a:ext cx="5481638" cy="4111625"/>
          </a:xfrm>
          <a:prstGeom prst="rect">
            <a:avLst/>
          </a:prstGeom>
          <a:noFill/>
          <a:ln>
            <a:round/>
            <a:headEnd/>
            <a:tailEnd/>
          </a:ln>
        </p:spPr>
        <p:txBody>
          <a:bodyPr wrap="none" anchor="ctr"/>
          <a:lstStyle/>
          <a:p>
            <a:endParaRPr lang="ru-RU"/>
          </a:p>
        </p:txBody>
      </p:sp>
    </p:spTree>
    <p:extLst>
      <p:ext uri="{BB962C8B-B14F-4D97-AF65-F5344CB8AC3E}">
        <p14:creationId xmlns:p14="http://schemas.microsoft.com/office/powerpoint/2010/main" val="323989011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5297" name="Rectangle 1"/>
          <p:cNvSpPr txBox="1">
            <a:spLocks noGrp="1" noRot="1" noChangeAspect="1" noChangeArrowheads="1"/>
          </p:cNvSpPr>
          <p:nvPr>
            <p:ph type="sldImg"/>
          </p:nvPr>
        </p:nvSpPr>
        <p:spPr bwMode="auto">
          <a:xfrm>
            <a:off x="217488" y="812800"/>
            <a:ext cx="7123112" cy="4008438"/>
          </a:xfrm>
          <a:prstGeom prst="rect">
            <a:avLst/>
          </a:prstGeom>
          <a:solidFill>
            <a:srgbClr val="FFFFFF"/>
          </a:solidFill>
          <a:ln>
            <a:solidFill>
              <a:srgbClr val="000000"/>
            </a:solidFill>
            <a:miter lim="800000"/>
            <a:headEnd/>
            <a:tailEnd/>
          </a:ln>
        </p:spPr>
      </p:sp>
      <p:sp>
        <p:nvSpPr>
          <p:cNvPr id="55298" name="Rectangle 2"/>
          <p:cNvSpPr txBox="1">
            <a:spLocks noGrp="1" noChangeArrowheads="1"/>
          </p:cNvSpPr>
          <p:nvPr>
            <p:ph type="body" idx="1"/>
          </p:nvPr>
        </p:nvSpPr>
        <p:spPr bwMode="auto">
          <a:xfrm>
            <a:off x="685800" y="4343400"/>
            <a:ext cx="5481638" cy="4111625"/>
          </a:xfrm>
          <a:prstGeom prst="rect">
            <a:avLst/>
          </a:prstGeom>
          <a:noFill/>
          <a:ln>
            <a:round/>
            <a:headEnd/>
            <a:tailEnd/>
          </a:ln>
        </p:spPr>
        <p:txBody>
          <a:bodyPr wrap="none" anchor="ctr"/>
          <a:lstStyle/>
          <a:p>
            <a:endParaRPr lang="ru-RU"/>
          </a:p>
        </p:txBody>
      </p:sp>
    </p:spTree>
    <p:extLst>
      <p:ext uri="{BB962C8B-B14F-4D97-AF65-F5344CB8AC3E}">
        <p14:creationId xmlns:p14="http://schemas.microsoft.com/office/powerpoint/2010/main" val="78925142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A319C647-6504-46A7-92F2-00A8413D048B}" type="slidenum">
              <a:rPr lang="cs-CZ" altLang="cs-CZ" smtClean="0">
                <a:latin typeface="Tahoma" panose="020B0604030504040204" pitchFamily="34" charset="0"/>
              </a:rPr>
              <a:pPr>
                <a:spcBef>
                  <a:spcPct val="0"/>
                </a:spcBef>
              </a:pPr>
              <a:t>17</a:t>
            </a:fld>
            <a:endParaRPr lang="cs-CZ" altLang="cs-CZ" smtClean="0">
              <a:latin typeface="Tahoma" panose="020B0604030504040204" pitchFamily="34" charset="0"/>
            </a:endParaRPr>
          </a:p>
        </p:txBody>
      </p:sp>
      <p:sp>
        <p:nvSpPr>
          <p:cNvPr id="15363" name="Rectangle 2"/>
          <p:cNvSpPr>
            <a:spLocks noGrp="1" noRot="1" noChangeAspect="1" noChangeArrowheads="1" noTextEdit="1"/>
          </p:cNvSpPr>
          <p:nvPr>
            <p:ph type="sldImg"/>
          </p:nvPr>
        </p:nvSpPr>
        <p:spPr>
          <a:ln/>
        </p:spPr>
      </p:sp>
      <p:sp>
        <p:nvSpPr>
          <p:cNvPr id="1536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cs-CZ" smtClean="0"/>
          </a:p>
        </p:txBody>
      </p:sp>
    </p:spTree>
    <p:extLst>
      <p:ext uri="{BB962C8B-B14F-4D97-AF65-F5344CB8AC3E}">
        <p14:creationId xmlns:p14="http://schemas.microsoft.com/office/powerpoint/2010/main" val="356612334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3F34973B-DDD6-453E-A6CB-DC1EC338F0D8}" type="slidenum">
              <a:rPr lang="cs-CZ" altLang="cs-CZ" smtClean="0">
                <a:latin typeface="Tahoma" panose="020B0604030504040204" pitchFamily="34" charset="0"/>
              </a:rPr>
              <a:pPr>
                <a:spcBef>
                  <a:spcPct val="0"/>
                </a:spcBef>
              </a:pPr>
              <a:t>18</a:t>
            </a:fld>
            <a:endParaRPr lang="cs-CZ" altLang="cs-CZ" smtClean="0">
              <a:latin typeface="Tahoma" panose="020B0604030504040204" pitchFamily="34" charset="0"/>
            </a:endParaRPr>
          </a:p>
        </p:txBody>
      </p:sp>
      <p:sp>
        <p:nvSpPr>
          <p:cNvPr id="19459" name="Rectangle 2"/>
          <p:cNvSpPr>
            <a:spLocks noGrp="1" noRot="1" noChangeAspect="1" noChangeArrowheads="1" noTextEdit="1"/>
          </p:cNvSpPr>
          <p:nvPr>
            <p:ph type="sldImg"/>
          </p:nvPr>
        </p:nvSpPr>
        <p:spPr>
          <a:ln/>
        </p:spPr>
      </p:sp>
      <p:sp>
        <p:nvSpPr>
          <p:cNvPr id="1946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cs-CZ" smtClean="0"/>
          </a:p>
        </p:txBody>
      </p:sp>
    </p:spTree>
    <p:extLst>
      <p:ext uri="{BB962C8B-B14F-4D97-AF65-F5344CB8AC3E}">
        <p14:creationId xmlns:p14="http://schemas.microsoft.com/office/powerpoint/2010/main" val="286039382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8764510B-3F3C-4525-8F4A-E0029B2064AD}" type="slidenum">
              <a:rPr lang="cs-CZ" altLang="cs-CZ" smtClean="0">
                <a:latin typeface="Tahoma" panose="020B0604030504040204" pitchFamily="34" charset="0"/>
              </a:rPr>
              <a:pPr>
                <a:spcBef>
                  <a:spcPct val="0"/>
                </a:spcBef>
              </a:pPr>
              <a:t>19</a:t>
            </a:fld>
            <a:endParaRPr lang="cs-CZ" altLang="cs-CZ" smtClean="0">
              <a:latin typeface="Tahoma" panose="020B0604030504040204" pitchFamily="34" charset="0"/>
            </a:endParaRPr>
          </a:p>
        </p:txBody>
      </p:sp>
      <p:sp>
        <p:nvSpPr>
          <p:cNvPr id="23555" name="Rectangle 2"/>
          <p:cNvSpPr>
            <a:spLocks noGrp="1" noRot="1" noChangeAspect="1" noChangeArrowheads="1" noTextEdit="1"/>
          </p:cNvSpPr>
          <p:nvPr>
            <p:ph type="sldImg"/>
          </p:nvPr>
        </p:nvSpPr>
        <p:spPr>
          <a:ln/>
        </p:spPr>
      </p:sp>
      <p:sp>
        <p:nvSpPr>
          <p:cNvPr id="2355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cs-CZ" smtClean="0"/>
          </a:p>
        </p:txBody>
      </p:sp>
    </p:spTree>
    <p:extLst>
      <p:ext uri="{BB962C8B-B14F-4D97-AF65-F5344CB8AC3E}">
        <p14:creationId xmlns:p14="http://schemas.microsoft.com/office/powerpoint/2010/main" val="253554540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A4A6FFC1-F02B-416D-88E0-5734CE43917A}" type="slidenum">
              <a:rPr lang="cs-CZ" altLang="cs-CZ" smtClean="0">
                <a:latin typeface="Tahoma" panose="020B0604030504040204" pitchFamily="34" charset="0"/>
              </a:rPr>
              <a:pPr>
                <a:spcBef>
                  <a:spcPct val="0"/>
                </a:spcBef>
              </a:pPr>
              <a:t>20</a:t>
            </a:fld>
            <a:endParaRPr lang="cs-CZ" altLang="cs-CZ" smtClean="0">
              <a:latin typeface="Tahoma" panose="020B0604030504040204" pitchFamily="34" charset="0"/>
            </a:endParaRPr>
          </a:p>
        </p:txBody>
      </p:sp>
      <p:sp>
        <p:nvSpPr>
          <p:cNvPr id="29699" name="Rectangle 2"/>
          <p:cNvSpPr>
            <a:spLocks noGrp="1" noRot="1" noChangeAspect="1" noChangeArrowheads="1" noTextEdit="1"/>
          </p:cNvSpPr>
          <p:nvPr>
            <p:ph type="sldImg"/>
          </p:nvPr>
        </p:nvSpPr>
        <p:spPr>
          <a:ln/>
        </p:spPr>
      </p:sp>
      <p:sp>
        <p:nvSpPr>
          <p:cNvPr id="2970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cs-CZ" smtClean="0"/>
          </a:p>
        </p:txBody>
      </p:sp>
    </p:spTree>
    <p:extLst>
      <p:ext uri="{BB962C8B-B14F-4D97-AF65-F5344CB8AC3E}">
        <p14:creationId xmlns:p14="http://schemas.microsoft.com/office/powerpoint/2010/main" val="411026177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í snímek">
    <p:spTree>
      <p:nvGrpSpPr>
        <p:cNvPr id="1" name=""/>
        <p:cNvGrpSpPr/>
        <p:nvPr/>
      </p:nvGrpSpPr>
      <p:grpSpPr>
        <a:xfrm>
          <a:off x="0" y="0"/>
          <a:ext cx="0" cy="0"/>
          <a:chOff x="0" y="0"/>
          <a:chExt cx="0" cy="0"/>
        </a:xfrm>
      </p:grpSpPr>
      <p:sp>
        <p:nvSpPr>
          <p:cNvPr id="2" name="Nadpis 1"/>
          <p:cNvSpPr>
            <a:spLocks noGrp="1"/>
          </p:cNvSpPr>
          <p:nvPr>
            <p:ph type="ctrTitle"/>
          </p:nvPr>
        </p:nvSpPr>
        <p:spPr>
          <a:xfrm>
            <a:off x="1524000" y="1122363"/>
            <a:ext cx="9144000" cy="2387600"/>
          </a:xfrm>
        </p:spPr>
        <p:txBody>
          <a:bodyPr anchor="b"/>
          <a:lstStyle>
            <a:lvl1pPr algn="ctr">
              <a:defRPr sz="6000"/>
            </a:lvl1pPr>
          </a:lstStyle>
          <a:p>
            <a:r>
              <a:rPr lang="cs-CZ" smtClean="0"/>
              <a:t>Kliknutím lze upravit styl.</a:t>
            </a:r>
            <a:endParaRPr lang="cs-CZ"/>
          </a:p>
        </p:txBody>
      </p:sp>
      <p:sp>
        <p:nvSpPr>
          <p:cNvPr id="3" name="Podnadpis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cs-CZ" smtClean="0"/>
              <a:t>Kliknutím lze upravit styl předlohy.</a:t>
            </a:r>
            <a:endParaRPr lang="cs-CZ"/>
          </a:p>
        </p:txBody>
      </p:sp>
      <p:sp>
        <p:nvSpPr>
          <p:cNvPr id="4" name="Zástupný symbol pro datum 3"/>
          <p:cNvSpPr>
            <a:spLocks noGrp="1"/>
          </p:cNvSpPr>
          <p:nvPr>
            <p:ph type="dt" sz="half" idx="10"/>
          </p:nvPr>
        </p:nvSpPr>
        <p:spPr/>
        <p:txBody>
          <a:bodyPr/>
          <a:lstStyle/>
          <a:p>
            <a:fld id="{DF7FC729-81A2-41A2-9A5C-B610A7A77E83}" type="datetimeFigureOut">
              <a:rPr lang="cs-CZ" smtClean="0"/>
              <a:t>03.11.2020</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327A4F1F-5BEA-4260-9677-3553EB3BD05A}" type="slidenum">
              <a:rPr lang="cs-CZ" smtClean="0"/>
              <a:t>‹#›</a:t>
            </a:fld>
            <a:endParaRPr lang="cs-CZ"/>
          </a:p>
        </p:txBody>
      </p:sp>
    </p:spTree>
    <p:extLst>
      <p:ext uri="{BB962C8B-B14F-4D97-AF65-F5344CB8AC3E}">
        <p14:creationId xmlns:p14="http://schemas.microsoft.com/office/powerpoint/2010/main" val="21893783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3" name="Zástupný symbol pro svislý text 2"/>
          <p:cNvSpPr>
            <a:spLocks noGrp="1"/>
          </p:cNvSpPr>
          <p:nvPr>
            <p:ph type="body" orient="vert" idx="1"/>
          </p:nvPr>
        </p:nvSpPr>
        <p:spPr/>
        <p:txBody>
          <a:bodyPr vert="eaVert"/>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10"/>
          </p:nvPr>
        </p:nvSpPr>
        <p:spPr/>
        <p:txBody>
          <a:bodyPr/>
          <a:lstStyle/>
          <a:p>
            <a:fld id="{DF7FC729-81A2-41A2-9A5C-B610A7A77E83}" type="datetimeFigureOut">
              <a:rPr lang="cs-CZ" smtClean="0"/>
              <a:t>03.11.2020</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327A4F1F-5BEA-4260-9677-3553EB3BD05A}" type="slidenum">
              <a:rPr lang="cs-CZ" smtClean="0"/>
              <a:t>‹#›</a:t>
            </a:fld>
            <a:endParaRPr lang="cs-CZ"/>
          </a:p>
        </p:txBody>
      </p:sp>
    </p:spTree>
    <p:extLst>
      <p:ext uri="{BB962C8B-B14F-4D97-AF65-F5344CB8AC3E}">
        <p14:creationId xmlns:p14="http://schemas.microsoft.com/office/powerpoint/2010/main" val="392061557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Svislý nadpis 1"/>
          <p:cNvSpPr>
            <a:spLocks noGrp="1"/>
          </p:cNvSpPr>
          <p:nvPr>
            <p:ph type="title" orient="vert"/>
          </p:nvPr>
        </p:nvSpPr>
        <p:spPr>
          <a:xfrm>
            <a:off x="8724900" y="365125"/>
            <a:ext cx="2628900" cy="5811838"/>
          </a:xfrm>
        </p:spPr>
        <p:txBody>
          <a:bodyPr vert="eaVert"/>
          <a:lstStyle/>
          <a:p>
            <a:r>
              <a:rPr lang="cs-CZ" smtClean="0"/>
              <a:t>Kliknutím lze upravit styl.</a:t>
            </a:r>
            <a:endParaRPr lang="cs-CZ"/>
          </a:p>
        </p:txBody>
      </p:sp>
      <p:sp>
        <p:nvSpPr>
          <p:cNvPr id="3" name="Zástupný symbol pro svislý text 2"/>
          <p:cNvSpPr>
            <a:spLocks noGrp="1"/>
          </p:cNvSpPr>
          <p:nvPr>
            <p:ph type="body" orient="vert" idx="1"/>
          </p:nvPr>
        </p:nvSpPr>
        <p:spPr>
          <a:xfrm>
            <a:off x="838200" y="365125"/>
            <a:ext cx="7734300" cy="5811838"/>
          </a:xfrm>
        </p:spPr>
        <p:txBody>
          <a:bodyPr vert="eaVert"/>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10"/>
          </p:nvPr>
        </p:nvSpPr>
        <p:spPr/>
        <p:txBody>
          <a:bodyPr/>
          <a:lstStyle/>
          <a:p>
            <a:fld id="{DF7FC729-81A2-41A2-9A5C-B610A7A77E83}" type="datetimeFigureOut">
              <a:rPr lang="cs-CZ" smtClean="0"/>
              <a:t>03.11.2020</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327A4F1F-5BEA-4260-9677-3553EB3BD05A}" type="slidenum">
              <a:rPr lang="cs-CZ" smtClean="0"/>
              <a:t>‹#›</a:t>
            </a:fld>
            <a:endParaRPr lang="cs-CZ"/>
          </a:p>
        </p:txBody>
      </p:sp>
    </p:spTree>
    <p:extLst>
      <p:ext uri="{BB962C8B-B14F-4D97-AF65-F5344CB8AC3E}">
        <p14:creationId xmlns:p14="http://schemas.microsoft.com/office/powerpoint/2010/main" val="84013761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
  <p:cSld name="Title and body">
    <p:spTree>
      <p:nvGrpSpPr>
        <p:cNvPr id="1" name="Shape 19"/>
        <p:cNvGrpSpPr/>
        <p:nvPr/>
      </p:nvGrpSpPr>
      <p:grpSpPr>
        <a:xfrm>
          <a:off x="0" y="0"/>
          <a:ext cx="0" cy="0"/>
          <a:chOff x="0" y="0"/>
          <a:chExt cx="0" cy="0"/>
        </a:xfrm>
      </p:grpSpPr>
      <p:sp>
        <p:nvSpPr>
          <p:cNvPr id="20" name="Shape 20"/>
          <p:cNvSpPr/>
          <p:nvPr/>
        </p:nvSpPr>
        <p:spPr>
          <a:xfrm>
            <a:off x="0" y="6727600"/>
            <a:ext cx="12192000" cy="130400"/>
          </a:xfrm>
          <a:prstGeom prst="rect">
            <a:avLst/>
          </a:prstGeom>
          <a:solidFill>
            <a:schemeClr val="lt2"/>
          </a:solidFill>
          <a:ln>
            <a:noFill/>
          </a:ln>
        </p:spPr>
        <p:txBody>
          <a:bodyPr lIns="121900" tIns="121900" rIns="121900" bIns="121900" anchor="ctr" anchorCtr="0">
            <a:noAutofit/>
          </a:bodyPr>
          <a:lstStyle/>
          <a:p>
            <a:pPr>
              <a:spcBef>
                <a:spcPts val="0"/>
              </a:spcBef>
              <a:buNone/>
            </a:pPr>
            <a:endParaRPr sz="2400"/>
          </a:p>
        </p:txBody>
      </p:sp>
      <p:sp>
        <p:nvSpPr>
          <p:cNvPr id="21" name="Shape 21"/>
          <p:cNvSpPr txBox="1">
            <a:spLocks noGrp="1"/>
          </p:cNvSpPr>
          <p:nvPr>
            <p:ph type="title"/>
          </p:nvPr>
        </p:nvSpPr>
        <p:spPr>
          <a:xfrm>
            <a:off x="415601" y="421234"/>
            <a:ext cx="11360799" cy="1108399"/>
          </a:xfrm>
          <a:prstGeom prst="rect">
            <a:avLst/>
          </a:prstGeom>
        </p:spPr>
        <p:txBody>
          <a:bodyPr lIns="91425" tIns="91425" rIns="91425" bIns="91425" anchor="b" anchorCtr="0"/>
          <a:lstStyle>
            <a:lvl1pPr rtl="0">
              <a:spcBef>
                <a:spcPts val="0"/>
              </a:spcBef>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a:endParaRPr/>
          </a:p>
        </p:txBody>
      </p:sp>
      <p:sp>
        <p:nvSpPr>
          <p:cNvPr id="22" name="Shape 22"/>
          <p:cNvSpPr txBox="1">
            <a:spLocks noGrp="1"/>
          </p:cNvSpPr>
          <p:nvPr>
            <p:ph type="body" idx="1"/>
          </p:nvPr>
        </p:nvSpPr>
        <p:spPr>
          <a:xfrm>
            <a:off x="415601" y="1633633"/>
            <a:ext cx="11360799" cy="4472000"/>
          </a:xfrm>
          <a:prstGeom prst="rect">
            <a:avLst/>
          </a:prstGeom>
        </p:spPr>
        <p:txBody>
          <a:bodyPr lIns="91425" tIns="91425" rIns="91425" bIns="91425" anchor="t" anchorCtr="0"/>
          <a:lstStyle>
            <a:lvl1pPr rtl="0">
              <a:spcBef>
                <a:spcPts val="0"/>
              </a:spcBef>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a:endParaRPr/>
          </a:p>
        </p:txBody>
      </p:sp>
      <p:sp>
        <p:nvSpPr>
          <p:cNvPr id="23" name="Shape 23"/>
          <p:cNvSpPr txBox="1">
            <a:spLocks noGrp="1"/>
          </p:cNvSpPr>
          <p:nvPr>
            <p:ph type="sldNum" idx="12"/>
          </p:nvPr>
        </p:nvSpPr>
        <p:spPr>
          <a:xfrm>
            <a:off x="11296610" y="6217621"/>
            <a:ext cx="731599" cy="524800"/>
          </a:xfrm>
          <a:prstGeom prst="rect">
            <a:avLst/>
          </a:prstGeom>
        </p:spPr>
        <p:txBody>
          <a:bodyPr lIns="91425" tIns="91425" rIns="91425" bIns="91425" anchor="ctr" anchorCtr="0">
            <a:noAutofit/>
          </a:bodyPr>
          <a:lstStyle/>
          <a:p>
            <a:fld id="{00000000-1234-1234-1234-123412341234}" type="slidenum">
              <a:rPr lang="cs" smtClean="0"/>
              <a:pPr/>
              <a:t>‹#›</a:t>
            </a:fld>
            <a:endParaRPr lang="cs"/>
          </a:p>
        </p:txBody>
      </p:sp>
    </p:spTree>
    <p:extLst>
      <p:ext uri="{BB962C8B-B14F-4D97-AF65-F5344CB8AC3E}">
        <p14:creationId xmlns:p14="http://schemas.microsoft.com/office/powerpoint/2010/main" val="258316455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secHead">
  <p:cSld name="Section title">
    <p:spTree>
      <p:nvGrpSpPr>
        <p:cNvPr id="1" name="Shape 14"/>
        <p:cNvGrpSpPr/>
        <p:nvPr/>
      </p:nvGrpSpPr>
      <p:grpSpPr>
        <a:xfrm>
          <a:off x="0" y="0"/>
          <a:ext cx="0" cy="0"/>
          <a:chOff x="0" y="0"/>
          <a:chExt cx="0" cy="0"/>
        </a:xfrm>
      </p:grpSpPr>
      <p:sp>
        <p:nvSpPr>
          <p:cNvPr id="15" name="Shape 15"/>
          <p:cNvSpPr/>
          <p:nvPr/>
        </p:nvSpPr>
        <p:spPr>
          <a:xfrm flipH="1">
            <a:off x="10127917" y="613634"/>
            <a:ext cx="1442167" cy="1499933"/>
          </a:xfrm>
          <a:custGeom>
            <a:avLst/>
            <a:gdLst/>
            <a:ahLst/>
            <a:cxnLst/>
            <a:rect l="0" t="0" r="0" b="0"/>
            <a:pathLst>
              <a:path w="43265" h="44998" extrusionOk="0">
                <a:moveTo>
                  <a:pt x="0" y="44998"/>
                </a:moveTo>
                <a:lnTo>
                  <a:pt x="0" y="0"/>
                </a:lnTo>
                <a:lnTo>
                  <a:pt x="43265" y="0"/>
                </a:lnTo>
              </a:path>
            </a:pathLst>
          </a:custGeom>
          <a:noFill/>
          <a:ln w="28575" cap="flat" cmpd="sng">
            <a:solidFill>
              <a:schemeClr val="lt2"/>
            </a:solidFill>
            <a:prstDash val="solid"/>
            <a:miter/>
            <a:headEnd type="none" w="med" len="med"/>
            <a:tailEnd type="none" w="med" len="med"/>
          </a:ln>
        </p:spPr>
      </p:sp>
      <p:sp>
        <p:nvSpPr>
          <p:cNvPr id="16" name="Shape 16"/>
          <p:cNvSpPr/>
          <p:nvPr/>
        </p:nvSpPr>
        <p:spPr>
          <a:xfrm rot="10800000" flipH="1">
            <a:off x="621901" y="4744434"/>
            <a:ext cx="1442167" cy="1499933"/>
          </a:xfrm>
          <a:custGeom>
            <a:avLst/>
            <a:gdLst/>
            <a:ahLst/>
            <a:cxnLst/>
            <a:rect l="0" t="0" r="0" b="0"/>
            <a:pathLst>
              <a:path w="43265" h="44998" extrusionOk="0">
                <a:moveTo>
                  <a:pt x="0" y="44998"/>
                </a:moveTo>
                <a:lnTo>
                  <a:pt x="0" y="0"/>
                </a:lnTo>
                <a:lnTo>
                  <a:pt x="43265" y="0"/>
                </a:lnTo>
              </a:path>
            </a:pathLst>
          </a:custGeom>
          <a:noFill/>
          <a:ln w="28575" cap="flat" cmpd="sng">
            <a:solidFill>
              <a:schemeClr val="lt2"/>
            </a:solidFill>
            <a:prstDash val="solid"/>
            <a:miter/>
            <a:headEnd type="none" w="med" len="med"/>
            <a:tailEnd type="none" w="med" len="med"/>
          </a:ln>
        </p:spPr>
      </p:sp>
      <p:sp>
        <p:nvSpPr>
          <p:cNvPr id="17" name="Shape 17"/>
          <p:cNvSpPr txBox="1">
            <a:spLocks noGrp="1"/>
          </p:cNvSpPr>
          <p:nvPr>
            <p:ph type="title"/>
          </p:nvPr>
        </p:nvSpPr>
        <p:spPr>
          <a:xfrm>
            <a:off x="1031600" y="2408600"/>
            <a:ext cx="10128800" cy="2040800"/>
          </a:xfrm>
          <a:prstGeom prst="rect">
            <a:avLst/>
          </a:prstGeom>
        </p:spPr>
        <p:txBody>
          <a:bodyPr lIns="91425" tIns="91425" rIns="91425" bIns="91425" anchor="ctr" anchorCtr="0"/>
          <a:lstStyle>
            <a:lvl1pPr algn="ctr" rtl="0">
              <a:spcBef>
                <a:spcPts val="0"/>
              </a:spcBef>
              <a:defRPr/>
            </a:lvl1pPr>
            <a:lvl2pPr algn="ctr" rtl="0">
              <a:spcBef>
                <a:spcPts val="0"/>
              </a:spcBef>
              <a:defRPr/>
            </a:lvl2pPr>
            <a:lvl3pPr algn="ctr" rtl="0">
              <a:spcBef>
                <a:spcPts val="0"/>
              </a:spcBef>
              <a:defRPr/>
            </a:lvl3pPr>
            <a:lvl4pPr algn="ctr" rtl="0">
              <a:spcBef>
                <a:spcPts val="0"/>
              </a:spcBef>
              <a:defRPr/>
            </a:lvl4pPr>
            <a:lvl5pPr algn="ctr" rtl="0">
              <a:spcBef>
                <a:spcPts val="0"/>
              </a:spcBef>
              <a:defRPr/>
            </a:lvl5pPr>
            <a:lvl6pPr algn="ctr" rtl="0">
              <a:spcBef>
                <a:spcPts val="0"/>
              </a:spcBef>
              <a:defRPr/>
            </a:lvl6pPr>
            <a:lvl7pPr algn="ctr" rtl="0">
              <a:spcBef>
                <a:spcPts val="0"/>
              </a:spcBef>
              <a:defRPr/>
            </a:lvl7pPr>
            <a:lvl8pPr algn="ctr" rtl="0">
              <a:spcBef>
                <a:spcPts val="0"/>
              </a:spcBef>
              <a:defRPr/>
            </a:lvl8pPr>
            <a:lvl9pPr algn="ctr" rtl="0">
              <a:spcBef>
                <a:spcPts val="0"/>
              </a:spcBef>
              <a:defRPr/>
            </a:lvl9pPr>
          </a:lstStyle>
          <a:p>
            <a:endParaRPr/>
          </a:p>
        </p:txBody>
      </p:sp>
      <p:sp>
        <p:nvSpPr>
          <p:cNvPr id="18" name="Shape 18"/>
          <p:cNvSpPr txBox="1">
            <a:spLocks noGrp="1"/>
          </p:cNvSpPr>
          <p:nvPr>
            <p:ph type="sldNum" idx="12"/>
          </p:nvPr>
        </p:nvSpPr>
        <p:spPr>
          <a:xfrm>
            <a:off x="11296610" y="6217621"/>
            <a:ext cx="731599" cy="524800"/>
          </a:xfrm>
          <a:prstGeom prst="rect">
            <a:avLst/>
          </a:prstGeom>
        </p:spPr>
        <p:txBody>
          <a:bodyPr lIns="91425" tIns="91425" rIns="91425" bIns="91425" anchor="ctr" anchorCtr="0">
            <a:noAutofit/>
          </a:bodyPr>
          <a:lstStyle/>
          <a:p>
            <a:fld id="{00000000-1234-1234-1234-123412341234}" type="slidenum">
              <a:rPr lang="cs" smtClean="0"/>
              <a:pPr/>
              <a:t>‹#›</a:t>
            </a:fld>
            <a:endParaRPr lang="cs"/>
          </a:p>
        </p:txBody>
      </p:sp>
    </p:spTree>
    <p:extLst>
      <p:ext uri="{BB962C8B-B14F-4D97-AF65-F5344CB8AC3E}">
        <p14:creationId xmlns:p14="http://schemas.microsoft.com/office/powerpoint/2010/main" val="91642465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3" name="Zástupný symbol pro obsah 2"/>
          <p:cNvSpPr>
            <a:spLocks noGrp="1"/>
          </p:cNvSpPr>
          <p:nvPr>
            <p:ph idx="1"/>
          </p:nvPr>
        </p:nvSpPr>
        <p:spPr/>
        <p:txBody>
          <a:body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10"/>
          </p:nvPr>
        </p:nvSpPr>
        <p:spPr/>
        <p:txBody>
          <a:bodyPr/>
          <a:lstStyle/>
          <a:p>
            <a:fld id="{DF7FC729-81A2-41A2-9A5C-B610A7A77E83}" type="datetimeFigureOut">
              <a:rPr lang="cs-CZ" smtClean="0"/>
              <a:t>03.11.2020</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327A4F1F-5BEA-4260-9677-3553EB3BD05A}" type="slidenum">
              <a:rPr lang="cs-CZ" smtClean="0"/>
              <a:t>‹#›</a:t>
            </a:fld>
            <a:endParaRPr lang="cs-CZ"/>
          </a:p>
        </p:txBody>
      </p:sp>
    </p:spTree>
    <p:extLst>
      <p:ext uri="{BB962C8B-B14F-4D97-AF65-F5344CB8AC3E}">
        <p14:creationId xmlns:p14="http://schemas.microsoft.com/office/powerpoint/2010/main" val="144054888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áhlaví části">
    <p:spTree>
      <p:nvGrpSpPr>
        <p:cNvPr id="1" name=""/>
        <p:cNvGrpSpPr/>
        <p:nvPr/>
      </p:nvGrpSpPr>
      <p:grpSpPr>
        <a:xfrm>
          <a:off x="0" y="0"/>
          <a:ext cx="0" cy="0"/>
          <a:chOff x="0" y="0"/>
          <a:chExt cx="0" cy="0"/>
        </a:xfrm>
      </p:grpSpPr>
      <p:sp>
        <p:nvSpPr>
          <p:cNvPr id="2" name="Nadpis 1"/>
          <p:cNvSpPr>
            <a:spLocks noGrp="1"/>
          </p:cNvSpPr>
          <p:nvPr>
            <p:ph type="title"/>
          </p:nvPr>
        </p:nvSpPr>
        <p:spPr>
          <a:xfrm>
            <a:off x="831850" y="1709738"/>
            <a:ext cx="10515600" cy="2852737"/>
          </a:xfrm>
        </p:spPr>
        <p:txBody>
          <a:bodyPr anchor="b"/>
          <a:lstStyle>
            <a:lvl1pPr>
              <a:defRPr sz="6000"/>
            </a:lvl1pPr>
          </a:lstStyle>
          <a:p>
            <a:r>
              <a:rPr lang="cs-CZ" smtClean="0"/>
              <a:t>Kliknutím lze upravit styl.</a:t>
            </a:r>
            <a:endParaRPr lang="cs-CZ"/>
          </a:p>
        </p:txBody>
      </p:sp>
      <p:sp>
        <p:nvSpPr>
          <p:cNvPr id="3" name="Zástupný symbol pro text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cs-CZ" smtClean="0"/>
              <a:t>Kliknutím lze upravit styly předlohy textu.</a:t>
            </a:r>
          </a:p>
        </p:txBody>
      </p:sp>
      <p:sp>
        <p:nvSpPr>
          <p:cNvPr id="4" name="Zástupný symbol pro datum 3"/>
          <p:cNvSpPr>
            <a:spLocks noGrp="1"/>
          </p:cNvSpPr>
          <p:nvPr>
            <p:ph type="dt" sz="half" idx="10"/>
          </p:nvPr>
        </p:nvSpPr>
        <p:spPr/>
        <p:txBody>
          <a:bodyPr/>
          <a:lstStyle/>
          <a:p>
            <a:fld id="{DF7FC729-81A2-41A2-9A5C-B610A7A77E83}" type="datetimeFigureOut">
              <a:rPr lang="cs-CZ" smtClean="0"/>
              <a:t>03.11.2020</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327A4F1F-5BEA-4260-9677-3553EB3BD05A}" type="slidenum">
              <a:rPr lang="cs-CZ" smtClean="0"/>
              <a:t>‹#›</a:t>
            </a:fld>
            <a:endParaRPr lang="cs-CZ"/>
          </a:p>
        </p:txBody>
      </p:sp>
    </p:spTree>
    <p:extLst>
      <p:ext uri="{BB962C8B-B14F-4D97-AF65-F5344CB8AC3E}">
        <p14:creationId xmlns:p14="http://schemas.microsoft.com/office/powerpoint/2010/main" val="322424731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3" name="Zástupný symbol pro obsah 2"/>
          <p:cNvSpPr>
            <a:spLocks noGrp="1"/>
          </p:cNvSpPr>
          <p:nvPr>
            <p:ph sz="half" idx="1"/>
          </p:nvPr>
        </p:nvSpPr>
        <p:spPr>
          <a:xfrm>
            <a:off x="838200" y="1825625"/>
            <a:ext cx="5181600" cy="4351338"/>
          </a:xfrm>
        </p:spPr>
        <p:txBody>
          <a:body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obsah 3"/>
          <p:cNvSpPr>
            <a:spLocks noGrp="1"/>
          </p:cNvSpPr>
          <p:nvPr>
            <p:ph sz="half" idx="2"/>
          </p:nvPr>
        </p:nvSpPr>
        <p:spPr>
          <a:xfrm>
            <a:off x="6172200" y="1825625"/>
            <a:ext cx="5181600" cy="4351338"/>
          </a:xfrm>
        </p:spPr>
        <p:txBody>
          <a:body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5" name="Zástupný symbol pro datum 4"/>
          <p:cNvSpPr>
            <a:spLocks noGrp="1"/>
          </p:cNvSpPr>
          <p:nvPr>
            <p:ph type="dt" sz="half" idx="10"/>
          </p:nvPr>
        </p:nvSpPr>
        <p:spPr/>
        <p:txBody>
          <a:bodyPr/>
          <a:lstStyle/>
          <a:p>
            <a:fld id="{DF7FC729-81A2-41A2-9A5C-B610A7A77E83}" type="datetimeFigureOut">
              <a:rPr lang="cs-CZ" smtClean="0"/>
              <a:t>03.11.2020</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327A4F1F-5BEA-4260-9677-3553EB3BD05A}" type="slidenum">
              <a:rPr lang="cs-CZ" smtClean="0"/>
              <a:t>‹#›</a:t>
            </a:fld>
            <a:endParaRPr lang="cs-CZ"/>
          </a:p>
        </p:txBody>
      </p:sp>
    </p:spTree>
    <p:extLst>
      <p:ext uri="{BB962C8B-B14F-4D97-AF65-F5344CB8AC3E}">
        <p14:creationId xmlns:p14="http://schemas.microsoft.com/office/powerpoint/2010/main" val="307440556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Nadpis 1"/>
          <p:cNvSpPr>
            <a:spLocks noGrp="1"/>
          </p:cNvSpPr>
          <p:nvPr>
            <p:ph type="title"/>
          </p:nvPr>
        </p:nvSpPr>
        <p:spPr>
          <a:xfrm>
            <a:off x="839788" y="365125"/>
            <a:ext cx="10515600" cy="1325563"/>
          </a:xfrm>
        </p:spPr>
        <p:txBody>
          <a:bodyPr/>
          <a:lstStyle/>
          <a:p>
            <a:r>
              <a:rPr lang="cs-CZ" smtClean="0"/>
              <a:t>Kliknutím lze upravit styl.</a:t>
            </a:r>
            <a:endParaRPr lang="cs-CZ"/>
          </a:p>
        </p:txBody>
      </p:sp>
      <p:sp>
        <p:nvSpPr>
          <p:cNvPr id="3" name="Zástupný symbol pro text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Kliknutím lze upravit styly předlohy textu.</a:t>
            </a:r>
          </a:p>
        </p:txBody>
      </p:sp>
      <p:sp>
        <p:nvSpPr>
          <p:cNvPr id="4" name="Zástupný symbol pro obsah 3"/>
          <p:cNvSpPr>
            <a:spLocks noGrp="1"/>
          </p:cNvSpPr>
          <p:nvPr>
            <p:ph sz="half" idx="2"/>
          </p:nvPr>
        </p:nvSpPr>
        <p:spPr>
          <a:xfrm>
            <a:off x="839788" y="2505075"/>
            <a:ext cx="5157787" cy="3684588"/>
          </a:xfrm>
        </p:spPr>
        <p:txBody>
          <a:body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5" name="Zástupný symbol pro text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Kliknutím lze upravit styly předlohy textu.</a:t>
            </a:r>
          </a:p>
        </p:txBody>
      </p:sp>
      <p:sp>
        <p:nvSpPr>
          <p:cNvPr id="6" name="Zástupný symbol pro obsah 5"/>
          <p:cNvSpPr>
            <a:spLocks noGrp="1"/>
          </p:cNvSpPr>
          <p:nvPr>
            <p:ph sz="quarter" idx="4"/>
          </p:nvPr>
        </p:nvSpPr>
        <p:spPr>
          <a:xfrm>
            <a:off x="6172200" y="2505075"/>
            <a:ext cx="5183188" cy="3684588"/>
          </a:xfrm>
        </p:spPr>
        <p:txBody>
          <a:body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7" name="Zástupný symbol pro datum 6"/>
          <p:cNvSpPr>
            <a:spLocks noGrp="1"/>
          </p:cNvSpPr>
          <p:nvPr>
            <p:ph type="dt" sz="half" idx="10"/>
          </p:nvPr>
        </p:nvSpPr>
        <p:spPr/>
        <p:txBody>
          <a:bodyPr/>
          <a:lstStyle/>
          <a:p>
            <a:fld id="{DF7FC729-81A2-41A2-9A5C-B610A7A77E83}" type="datetimeFigureOut">
              <a:rPr lang="cs-CZ" smtClean="0"/>
              <a:t>03.11.2020</a:t>
            </a:fld>
            <a:endParaRPr lang="cs-CZ"/>
          </a:p>
        </p:txBody>
      </p:sp>
      <p:sp>
        <p:nvSpPr>
          <p:cNvPr id="8" name="Zástupný symbol pro zápatí 7"/>
          <p:cNvSpPr>
            <a:spLocks noGrp="1"/>
          </p:cNvSpPr>
          <p:nvPr>
            <p:ph type="ftr" sz="quarter" idx="11"/>
          </p:nvPr>
        </p:nvSpPr>
        <p:spPr/>
        <p:txBody>
          <a:bodyPr/>
          <a:lstStyle/>
          <a:p>
            <a:endParaRPr lang="cs-CZ"/>
          </a:p>
        </p:txBody>
      </p:sp>
      <p:sp>
        <p:nvSpPr>
          <p:cNvPr id="9" name="Zástupný symbol pro číslo snímku 8"/>
          <p:cNvSpPr>
            <a:spLocks noGrp="1"/>
          </p:cNvSpPr>
          <p:nvPr>
            <p:ph type="sldNum" sz="quarter" idx="12"/>
          </p:nvPr>
        </p:nvSpPr>
        <p:spPr/>
        <p:txBody>
          <a:bodyPr/>
          <a:lstStyle/>
          <a:p>
            <a:fld id="{327A4F1F-5BEA-4260-9677-3553EB3BD05A}" type="slidenum">
              <a:rPr lang="cs-CZ" smtClean="0"/>
              <a:t>‹#›</a:t>
            </a:fld>
            <a:endParaRPr lang="cs-CZ"/>
          </a:p>
        </p:txBody>
      </p:sp>
    </p:spTree>
    <p:extLst>
      <p:ext uri="{BB962C8B-B14F-4D97-AF65-F5344CB8AC3E}">
        <p14:creationId xmlns:p14="http://schemas.microsoft.com/office/powerpoint/2010/main" val="395664690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Pouze nadpis">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3" name="Zástupný symbol pro datum 2"/>
          <p:cNvSpPr>
            <a:spLocks noGrp="1"/>
          </p:cNvSpPr>
          <p:nvPr>
            <p:ph type="dt" sz="half" idx="10"/>
          </p:nvPr>
        </p:nvSpPr>
        <p:spPr/>
        <p:txBody>
          <a:bodyPr/>
          <a:lstStyle/>
          <a:p>
            <a:fld id="{DF7FC729-81A2-41A2-9A5C-B610A7A77E83}" type="datetimeFigureOut">
              <a:rPr lang="cs-CZ" smtClean="0"/>
              <a:t>03.11.2020</a:t>
            </a:fld>
            <a:endParaRPr lang="cs-CZ"/>
          </a:p>
        </p:txBody>
      </p:sp>
      <p:sp>
        <p:nvSpPr>
          <p:cNvPr id="4" name="Zástupný symbol pro zápatí 3"/>
          <p:cNvSpPr>
            <a:spLocks noGrp="1"/>
          </p:cNvSpPr>
          <p:nvPr>
            <p:ph type="ftr" sz="quarter" idx="11"/>
          </p:nvPr>
        </p:nvSpPr>
        <p:spPr/>
        <p:txBody>
          <a:bodyPr/>
          <a:lstStyle/>
          <a:p>
            <a:endParaRPr lang="cs-CZ"/>
          </a:p>
        </p:txBody>
      </p:sp>
      <p:sp>
        <p:nvSpPr>
          <p:cNvPr id="5" name="Zástupný symbol pro číslo snímku 4"/>
          <p:cNvSpPr>
            <a:spLocks noGrp="1"/>
          </p:cNvSpPr>
          <p:nvPr>
            <p:ph type="sldNum" sz="quarter" idx="12"/>
          </p:nvPr>
        </p:nvSpPr>
        <p:spPr/>
        <p:txBody>
          <a:bodyPr/>
          <a:lstStyle/>
          <a:p>
            <a:fld id="{327A4F1F-5BEA-4260-9677-3553EB3BD05A}" type="slidenum">
              <a:rPr lang="cs-CZ" smtClean="0"/>
              <a:t>‹#›</a:t>
            </a:fld>
            <a:endParaRPr lang="cs-CZ"/>
          </a:p>
        </p:txBody>
      </p:sp>
    </p:spTree>
    <p:extLst>
      <p:ext uri="{BB962C8B-B14F-4D97-AF65-F5344CB8AC3E}">
        <p14:creationId xmlns:p14="http://schemas.microsoft.com/office/powerpoint/2010/main" val="938441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Zástupný symbol pro datum 1"/>
          <p:cNvSpPr>
            <a:spLocks noGrp="1"/>
          </p:cNvSpPr>
          <p:nvPr>
            <p:ph type="dt" sz="half" idx="10"/>
          </p:nvPr>
        </p:nvSpPr>
        <p:spPr/>
        <p:txBody>
          <a:bodyPr/>
          <a:lstStyle/>
          <a:p>
            <a:fld id="{DF7FC729-81A2-41A2-9A5C-B610A7A77E83}" type="datetimeFigureOut">
              <a:rPr lang="cs-CZ" smtClean="0"/>
              <a:t>03.11.2020</a:t>
            </a:fld>
            <a:endParaRPr lang="cs-CZ"/>
          </a:p>
        </p:txBody>
      </p:sp>
      <p:sp>
        <p:nvSpPr>
          <p:cNvPr id="3" name="Zástupný symbol pro zápatí 2"/>
          <p:cNvSpPr>
            <a:spLocks noGrp="1"/>
          </p:cNvSpPr>
          <p:nvPr>
            <p:ph type="ftr" sz="quarter" idx="11"/>
          </p:nvPr>
        </p:nvSpPr>
        <p:spPr/>
        <p:txBody>
          <a:bodyPr/>
          <a:lstStyle/>
          <a:p>
            <a:endParaRPr lang="cs-CZ"/>
          </a:p>
        </p:txBody>
      </p:sp>
      <p:sp>
        <p:nvSpPr>
          <p:cNvPr id="4" name="Zástupný symbol pro číslo snímku 3"/>
          <p:cNvSpPr>
            <a:spLocks noGrp="1"/>
          </p:cNvSpPr>
          <p:nvPr>
            <p:ph type="sldNum" sz="quarter" idx="12"/>
          </p:nvPr>
        </p:nvSpPr>
        <p:spPr/>
        <p:txBody>
          <a:bodyPr/>
          <a:lstStyle/>
          <a:p>
            <a:fld id="{327A4F1F-5BEA-4260-9677-3553EB3BD05A}" type="slidenum">
              <a:rPr lang="cs-CZ" smtClean="0"/>
              <a:t>‹#›</a:t>
            </a:fld>
            <a:endParaRPr lang="cs-CZ"/>
          </a:p>
        </p:txBody>
      </p:sp>
    </p:spTree>
    <p:extLst>
      <p:ext uri="{BB962C8B-B14F-4D97-AF65-F5344CB8AC3E}">
        <p14:creationId xmlns:p14="http://schemas.microsoft.com/office/powerpoint/2010/main" val="8772724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839788" y="457200"/>
            <a:ext cx="3932237" cy="1600200"/>
          </a:xfrm>
        </p:spPr>
        <p:txBody>
          <a:bodyPr anchor="b"/>
          <a:lstStyle>
            <a:lvl1pPr>
              <a:defRPr sz="3200"/>
            </a:lvl1pPr>
          </a:lstStyle>
          <a:p>
            <a:r>
              <a:rPr lang="cs-CZ" smtClean="0"/>
              <a:t>Kliknutím lze upravit styl.</a:t>
            </a:r>
            <a:endParaRPr lang="cs-CZ"/>
          </a:p>
        </p:txBody>
      </p:sp>
      <p:sp>
        <p:nvSpPr>
          <p:cNvPr id="3" name="Zástupný symbol pro obsah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text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cs-CZ" smtClean="0"/>
              <a:t>Kliknutím lze upravit styly předlohy textu.</a:t>
            </a:r>
          </a:p>
        </p:txBody>
      </p:sp>
      <p:sp>
        <p:nvSpPr>
          <p:cNvPr id="5" name="Zástupný symbol pro datum 4"/>
          <p:cNvSpPr>
            <a:spLocks noGrp="1"/>
          </p:cNvSpPr>
          <p:nvPr>
            <p:ph type="dt" sz="half" idx="10"/>
          </p:nvPr>
        </p:nvSpPr>
        <p:spPr/>
        <p:txBody>
          <a:bodyPr/>
          <a:lstStyle/>
          <a:p>
            <a:fld id="{DF7FC729-81A2-41A2-9A5C-B610A7A77E83}" type="datetimeFigureOut">
              <a:rPr lang="cs-CZ" smtClean="0"/>
              <a:t>03.11.2020</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327A4F1F-5BEA-4260-9677-3553EB3BD05A}" type="slidenum">
              <a:rPr lang="cs-CZ" smtClean="0"/>
              <a:t>‹#›</a:t>
            </a:fld>
            <a:endParaRPr lang="cs-CZ"/>
          </a:p>
        </p:txBody>
      </p:sp>
    </p:spTree>
    <p:extLst>
      <p:ext uri="{BB962C8B-B14F-4D97-AF65-F5344CB8AC3E}">
        <p14:creationId xmlns:p14="http://schemas.microsoft.com/office/powerpoint/2010/main" val="366895932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839788" y="457200"/>
            <a:ext cx="3932237" cy="1600200"/>
          </a:xfrm>
        </p:spPr>
        <p:txBody>
          <a:bodyPr anchor="b"/>
          <a:lstStyle>
            <a:lvl1pPr>
              <a:defRPr sz="3200"/>
            </a:lvl1pPr>
          </a:lstStyle>
          <a:p>
            <a:r>
              <a:rPr lang="cs-CZ" smtClean="0"/>
              <a:t>Kliknutím lze upravit styl.</a:t>
            </a:r>
            <a:endParaRPr lang="cs-CZ"/>
          </a:p>
        </p:txBody>
      </p:sp>
      <p:sp>
        <p:nvSpPr>
          <p:cNvPr id="3" name="Zástupný symbol pro obrázek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cs-CZ"/>
          </a:p>
        </p:txBody>
      </p:sp>
      <p:sp>
        <p:nvSpPr>
          <p:cNvPr id="4" name="Zástupný symbol pro text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cs-CZ" smtClean="0"/>
              <a:t>Kliknutím lze upravit styly předlohy textu.</a:t>
            </a:r>
          </a:p>
        </p:txBody>
      </p:sp>
      <p:sp>
        <p:nvSpPr>
          <p:cNvPr id="5" name="Zástupný symbol pro datum 4"/>
          <p:cNvSpPr>
            <a:spLocks noGrp="1"/>
          </p:cNvSpPr>
          <p:nvPr>
            <p:ph type="dt" sz="half" idx="10"/>
          </p:nvPr>
        </p:nvSpPr>
        <p:spPr/>
        <p:txBody>
          <a:bodyPr/>
          <a:lstStyle/>
          <a:p>
            <a:fld id="{DF7FC729-81A2-41A2-9A5C-B610A7A77E83}" type="datetimeFigureOut">
              <a:rPr lang="cs-CZ" smtClean="0"/>
              <a:t>03.11.2020</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327A4F1F-5BEA-4260-9677-3553EB3BD05A}" type="slidenum">
              <a:rPr lang="cs-CZ" smtClean="0"/>
              <a:t>‹#›</a:t>
            </a:fld>
            <a:endParaRPr lang="cs-CZ"/>
          </a:p>
        </p:txBody>
      </p:sp>
    </p:spTree>
    <p:extLst>
      <p:ext uri="{BB962C8B-B14F-4D97-AF65-F5344CB8AC3E}">
        <p14:creationId xmlns:p14="http://schemas.microsoft.com/office/powerpoint/2010/main" val="279917219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nadpis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cs-CZ" smtClean="0"/>
              <a:t>Kliknutím lze upravit styl.</a:t>
            </a:r>
            <a:endParaRPr lang="cs-CZ"/>
          </a:p>
        </p:txBody>
      </p:sp>
      <p:sp>
        <p:nvSpPr>
          <p:cNvPr id="3" name="Zástupný symbol pro text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F7FC729-81A2-41A2-9A5C-B610A7A77E83}" type="datetimeFigureOut">
              <a:rPr lang="cs-CZ" smtClean="0"/>
              <a:t>03.11.2020</a:t>
            </a:fld>
            <a:endParaRPr lang="cs-CZ"/>
          </a:p>
        </p:txBody>
      </p:sp>
      <p:sp>
        <p:nvSpPr>
          <p:cNvPr id="5" name="Zástupný symbol pro zápatí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cs-CZ"/>
          </a:p>
        </p:txBody>
      </p:sp>
      <p:sp>
        <p:nvSpPr>
          <p:cNvPr id="6" name="Zástupný symbol pro číslo snímk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27A4F1F-5BEA-4260-9677-3553EB3BD05A}" type="slidenum">
              <a:rPr lang="cs-CZ" smtClean="0"/>
              <a:t>‹#›</a:t>
            </a:fld>
            <a:endParaRPr lang="cs-CZ"/>
          </a:p>
        </p:txBody>
      </p:sp>
    </p:spTree>
    <p:extLst>
      <p:ext uri="{BB962C8B-B14F-4D97-AF65-F5344CB8AC3E}">
        <p14:creationId xmlns:p14="http://schemas.microsoft.com/office/powerpoint/2010/main" val="129606132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hyperlink" Target="http://apps.webofknowledge.com/WOS_GeneralSearch_input.do?product=WOS&amp;search_mode=GeneralSearch&amp;SID=E4FdogQlV5sRbye889J&amp;preferencesSaved=" TargetMode="External"/><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hyperlink" Target="http://www.politologickycasopis.cz/cz/" TargetMode="External"/><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hyperlink" Target="http://www.acpo.cz/"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4.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3.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7.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3.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3.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3.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3.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3.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3.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3.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1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p:txBody>
          <a:bodyPr/>
          <a:lstStyle/>
          <a:p>
            <a:r>
              <a:rPr lang="cs-CZ" dirty="0" smtClean="0"/>
              <a:t>Čtení textu, </a:t>
            </a:r>
            <a:r>
              <a:rPr lang="cs-CZ" dirty="0"/>
              <a:t>práce se </a:t>
            </a:r>
            <a:r>
              <a:rPr lang="cs-CZ" dirty="0" smtClean="0"/>
              <a:t>zdroji, výběr tématu </a:t>
            </a:r>
            <a:endParaRPr lang="cs-CZ" dirty="0"/>
          </a:p>
        </p:txBody>
      </p:sp>
      <p:sp>
        <p:nvSpPr>
          <p:cNvPr id="3" name="Podnadpis 2"/>
          <p:cNvSpPr>
            <a:spLocks noGrp="1"/>
          </p:cNvSpPr>
          <p:nvPr>
            <p:ph type="subTitle" idx="1"/>
          </p:nvPr>
        </p:nvSpPr>
        <p:spPr/>
        <p:txBody>
          <a:bodyPr/>
          <a:lstStyle/>
          <a:p>
            <a:endParaRPr lang="cs-CZ"/>
          </a:p>
        </p:txBody>
      </p:sp>
    </p:spTree>
    <p:extLst>
      <p:ext uri="{BB962C8B-B14F-4D97-AF65-F5344CB8AC3E}">
        <p14:creationId xmlns:p14="http://schemas.microsoft.com/office/powerpoint/2010/main" val="108583514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idx="1"/>
          </p:nvPr>
        </p:nvSpPr>
        <p:spPr>
          <a:xfrm>
            <a:off x="914400" y="1412777"/>
            <a:ext cx="9753601" cy="4888012"/>
          </a:xfrm>
          <a:ln/>
        </p:spPr>
        <p:txBody>
          <a:bodyPr vert="horz" lIns="0" tIns="28080" rIns="0" bIns="0" rtlCol="0">
            <a:normAutofit fontScale="92500" lnSpcReduction="10000"/>
          </a:bodyPr>
          <a:lstStyle/>
          <a:p>
            <a:pPr marL="431800" indent="-315913">
              <a:lnSpc>
                <a:spcPct val="93000"/>
              </a:lnSpc>
              <a:spcBef>
                <a:spcPct val="0"/>
              </a:spcBef>
              <a:spcAft>
                <a:spcPts val="1413"/>
              </a:spcAft>
              <a:buSzPct val="45000"/>
              <a:buNone/>
              <a:tabLst>
                <a:tab pos="431800" algn="l"/>
                <a:tab pos="536575" algn="l"/>
                <a:tab pos="985838" algn="l"/>
                <a:tab pos="1435100" algn="l"/>
                <a:tab pos="1884363" algn="l"/>
                <a:tab pos="2333625" algn="l"/>
                <a:tab pos="2782888" algn="l"/>
                <a:tab pos="3232150" algn="l"/>
                <a:tab pos="3681413" algn="l"/>
                <a:tab pos="4130675" algn="l"/>
                <a:tab pos="4579938" algn="l"/>
                <a:tab pos="5029200" algn="l"/>
                <a:tab pos="5478463" algn="l"/>
                <a:tab pos="5927725" algn="l"/>
                <a:tab pos="6376988" algn="l"/>
                <a:tab pos="6826250" algn="l"/>
                <a:tab pos="7275513" algn="l"/>
                <a:tab pos="7724775" algn="l"/>
                <a:tab pos="8174038" algn="l"/>
                <a:tab pos="8623300" algn="l"/>
                <a:tab pos="9072563" algn="l"/>
              </a:tabLst>
            </a:pPr>
            <a:r>
              <a:rPr lang="pl-PL" b="1" dirty="0">
                <a:latin typeface="Georgia" pitchFamily="18" charset="0"/>
              </a:rPr>
              <a:t>Jak číst „aktivně“?</a:t>
            </a:r>
          </a:p>
          <a:p>
            <a:pPr marL="431800" indent="-315913">
              <a:lnSpc>
                <a:spcPct val="93000"/>
              </a:lnSpc>
              <a:spcBef>
                <a:spcPct val="0"/>
              </a:spcBef>
              <a:spcAft>
                <a:spcPts val="1413"/>
              </a:spcAft>
              <a:buClr>
                <a:srgbClr val="5C8526"/>
              </a:buClr>
              <a:buSzPct val="45000"/>
              <a:buFont typeface="Wingdings" charset="2"/>
              <a:buChar char=""/>
              <a:tabLst>
                <a:tab pos="431800" algn="l"/>
                <a:tab pos="536575" algn="l"/>
                <a:tab pos="985838" algn="l"/>
                <a:tab pos="1435100" algn="l"/>
                <a:tab pos="1884363" algn="l"/>
                <a:tab pos="2333625" algn="l"/>
                <a:tab pos="2782888" algn="l"/>
                <a:tab pos="3232150" algn="l"/>
                <a:tab pos="3681413" algn="l"/>
                <a:tab pos="4130675" algn="l"/>
                <a:tab pos="4579938" algn="l"/>
                <a:tab pos="5029200" algn="l"/>
                <a:tab pos="5478463" algn="l"/>
                <a:tab pos="5927725" algn="l"/>
                <a:tab pos="6376988" algn="l"/>
                <a:tab pos="6826250" algn="l"/>
                <a:tab pos="7275513" algn="l"/>
                <a:tab pos="7724775" algn="l"/>
                <a:tab pos="8174038" algn="l"/>
                <a:tab pos="8623300" algn="l"/>
                <a:tab pos="9072563" algn="l"/>
              </a:tabLst>
            </a:pPr>
            <a:r>
              <a:rPr lang="pl-PL" dirty="0" smtClean="0">
                <a:latin typeface="Georgia" pitchFamily="18" charset="0"/>
              </a:rPr>
              <a:t>„furt ve střehu”</a:t>
            </a:r>
          </a:p>
          <a:p>
            <a:pPr marL="431800" indent="-315913">
              <a:lnSpc>
                <a:spcPct val="93000"/>
              </a:lnSpc>
              <a:spcBef>
                <a:spcPct val="0"/>
              </a:spcBef>
              <a:spcAft>
                <a:spcPts val="1413"/>
              </a:spcAft>
              <a:buClr>
                <a:srgbClr val="5C8526"/>
              </a:buClr>
              <a:buSzPct val="45000"/>
              <a:buFont typeface="Wingdings" charset="2"/>
              <a:buChar char=""/>
              <a:tabLst>
                <a:tab pos="431800" algn="l"/>
                <a:tab pos="536575" algn="l"/>
                <a:tab pos="985838" algn="l"/>
                <a:tab pos="1435100" algn="l"/>
                <a:tab pos="1884363" algn="l"/>
                <a:tab pos="2333625" algn="l"/>
                <a:tab pos="2782888" algn="l"/>
                <a:tab pos="3232150" algn="l"/>
                <a:tab pos="3681413" algn="l"/>
                <a:tab pos="4130675" algn="l"/>
                <a:tab pos="4579938" algn="l"/>
                <a:tab pos="5029200" algn="l"/>
                <a:tab pos="5478463" algn="l"/>
                <a:tab pos="5927725" algn="l"/>
                <a:tab pos="6376988" algn="l"/>
                <a:tab pos="6826250" algn="l"/>
                <a:tab pos="7275513" algn="l"/>
                <a:tab pos="7724775" algn="l"/>
                <a:tab pos="8174038" algn="l"/>
                <a:tab pos="8623300" algn="l"/>
                <a:tab pos="9072563" algn="l"/>
              </a:tabLst>
            </a:pPr>
            <a:r>
              <a:rPr lang="pl-PL" i="1" dirty="0" smtClean="0">
                <a:latin typeface="Georgia" pitchFamily="18" charset="0"/>
              </a:rPr>
              <a:t>Co vím o tématu? Co potřebuji zjistit? O jaký typ zdroje se jedná?</a:t>
            </a:r>
          </a:p>
          <a:p>
            <a:pPr marL="431800" indent="-315913">
              <a:lnSpc>
                <a:spcPct val="93000"/>
              </a:lnSpc>
              <a:spcBef>
                <a:spcPct val="0"/>
              </a:spcBef>
              <a:spcAft>
                <a:spcPts val="1413"/>
              </a:spcAft>
              <a:buClr>
                <a:srgbClr val="5C8526"/>
              </a:buClr>
              <a:buSzPct val="45000"/>
              <a:buFont typeface="Wingdings" charset="2"/>
              <a:buChar char=""/>
              <a:tabLst>
                <a:tab pos="431800" algn="l"/>
                <a:tab pos="536575" algn="l"/>
                <a:tab pos="985838" algn="l"/>
                <a:tab pos="1435100" algn="l"/>
                <a:tab pos="1884363" algn="l"/>
                <a:tab pos="2333625" algn="l"/>
                <a:tab pos="2782888" algn="l"/>
                <a:tab pos="3232150" algn="l"/>
                <a:tab pos="3681413" algn="l"/>
                <a:tab pos="4130675" algn="l"/>
                <a:tab pos="4579938" algn="l"/>
                <a:tab pos="5029200" algn="l"/>
                <a:tab pos="5478463" algn="l"/>
                <a:tab pos="5927725" algn="l"/>
                <a:tab pos="6376988" algn="l"/>
                <a:tab pos="6826250" algn="l"/>
                <a:tab pos="7275513" algn="l"/>
                <a:tab pos="7724775" algn="l"/>
                <a:tab pos="8174038" algn="l"/>
                <a:tab pos="8623300" algn="l"/>
                <a:tab pos="9072563" algn="l"/>
              </a:tabLst>
            </a:pPr>
            <a:r>
              <a:rPr lang="pl-PL" dirty="0" smtClean="0">
                <a:latin typeface="Georgia" pitchFamily="18" charset="0"/>
              </a:rPr>
              <a:t>dialog </a:t>
            </a:r>
            <a:r>
              <a:rPr lang="pl-PL" dirty="0">
                <a:latin typeface="Georgia" pitchFamily="18" charset="0"/>
              </a:rPr>
              <a:t>s autorem („interview“)</a:t>
            </a:r>
          </a:p>
          <a:p>
            <a:pPr marL="1719263" lvl="1" indent="-568325">
              <a:lnSpc>
                <a:spcPct val="93000"/>
              </a:lnSpc>
              <a:spcBef>
                <a:spcPct val="0"/>
              </a:spcBef>
              <a:spcAft>
                <a:spcPts val="1138"/>
              </a:spcAft>
              <a:buClr>
                <a:srgbClr val="5C8526"/>
              </a:buClr>
              <a:buSzPct val="75000"/>
              <a:buFont typeface="Symbol" charset="2"/>
              <a:buChar char=""/>
              <a:tabLst>
                <a:tab pos="431800" algn="l"/>
                <a:tab pos="536575" algn="l"/>
                <a:tab pos="985838" algn="l"/>
                <a:tab pos="1435100" algn="l"/>
                <a:tab pos="1884363" algn="l"/>
                <a:tab pos="2333625" algn="l"/>
                <a:tab pos="2782888" algn="l"/>
                <a:tab pos="3232150" algn="l"/>
                <a:tab pos="3681413" algn="l"/>
                <a:tab pos="4130675" algn="l"/>
                <a:tab pos="4579938" algn="l"/>
                <a:tab pos="5029200" algn="l"/>
                <a:tab pos="5478463" algn="l"/>
                <a:tab pos="5927725" algn="l"/>
                <a:tab pos="6376988" algn="l"/>
                <a:tab pos="6826250" algn="l"/>
                <a:tab pos="7275513" algn="l"/>
                <a:tab pos="7724775" algn="l"/>
                <a:tab pos="8174038" algn="l"/>
                <a:tab pos="8623300" algn="l"/>
                <a:tab pos="9072563" algn="l"/>
              </a:tabLst>
            </a:pPr>
            <a:r>
              <a:rPr lang="pl-PL" dirty="0">
                <a:solidFill>
                  <a:srgbClr val="000000"/>
                </a:solidFill>
                <a:latin typeface="Georgia" pitchFamily="18" charset="0"/>
              </a:rPr>
              <a:t>kladení (správně položených) otázek a hledání odpovědí v textu</a:t>
            </a:r>
          </a:p>
          <a:p>
            <a:pPr marL="431800" indent="-315913">
              <a:lnSpc>
                <a:spcPct val="93000"/>
              </a:lnSpc>
              <a:spcBef>
                <a:spcPct val="0"/>
              </a:spcBef>
              <a:spcAft>
                <a:spcPts val="1413"/>
              </a:spcAft>
              <a:buClr>
                <a:srgbClr val="5C8526"/>
              </a:buClr>
              <a:buSzPct val="45000"/>
              <a:buFont typeface="Wingdings" charset="2"/>
              <a:buChar char=""/>
              <a:tabLst>
                <a:tab pos="431800" algn="l"/>
                <a:tab pos="536575" algn="l"/>
                <a:tab pos="985838" algn="l"/>
                <a:tab pos="1435100" algn="l"/>
                <a:tab pos="1884363" algn="l"/>
                <a:tab pos="2333625" algn="l"/>
                <a:tab pos="2782888" algn="l"/>
                <a:tab pos="3232150" algn="l"/>
                <a:tab pos="3681413" algn="l"/>
                <a:tab pos="4130675" algn="l"/>
                <a:tab pos="4579938" algn="l"/>
                <a:tab pos="5029200" algn="l"/>
                <a:tab pos="5478463" algn="l"/>
                <a:tab pos="5927725" algn="l"/>
                <a:tab pos="6376988" algn="l"/>
                <a:tab pos="6826250" algn="l"/>
                <a:tab pos="7275513" algn="l"/>
                <a:tab pos="7724775" algn="l"/>
                <a:tab pos="8174038" algn="l"/>
                <a:tab pos="8623300" algn="l"/>
                <a:tab pos="9072563" algn="l"/>
              </a:tabLst>
            </a:pPr>
            <a:r>
              <a:rPr lang="pl-PL" dirty="0">
                <a:latin typeface="Georgia" pitchFamily="18" charset="0"/>
              </a:rPr>
              <a:t>nejedná se o pasivní </a:t>
            </a:r>
            <a:r>
              <a:rPr lang="pl-PL" dirty="0" smtClean="0">
                <a:latin typeface="Georgia" pitchFamily="18" charset="0"/>
              </a:rPr>
              <a:t>příjem </a:t>
            </a:r>
            <a:r>
              <a:rPr lang="pl-PL" dirty="0">
                <a:latin typeface="Georgia" pitchFamily="18" charset="0"/>
              </a:rPr>
              <a:t>informací</a:t>
            </a:r>
          </a:p>
          <a:p>
            <a:pPr marL="1719263" lvl="1" indent="-568325">
              <a:lnSpc>
                <a:spcPct val="93000"/>
              </a:lnSpc>
              <a:spcBef>
                <a:spcPct val="0"/>
              </a:spcBef>
              <a:spcAft>
                <a:spcPts val="1138"/>
              </a:spcAft>
              <a:buClr>
                <a:srgbClr val="5C8526"/>
              </a:buClr>
              <a:buSzPct val="75000"/>
              <a:buFont typeface="Symbol" charset="2"/>
              <a:buChar char=""/>
              <a:tabLst>
                <a:tab pos="431800" algn="l"/>
                <a:tab pos="536575" algn="l"/>
                <a:tab pos="985838" algn="l"/>
                <a:tab pos="1435100" algn="l"/>
                <a:tab pos="1884363" algn="l"/>
                <a:tab pos="2333625" algn="l"/>
                <a:tab pos="2782888" algn="l"/>
                <a:tab pos="3232150" algn="l"/>
                <a:tab pos="3681413" algn="l"/>
                <a:tab pos="4130675" algn="l"/>
                <a:tab pos="4579938" algn="l"/>
                <a:tab pos="5029200" algn="l"/>
                <a:tab pos="5478463" algn="l"/>
                <a:tab pos="5927725" algn="l"/>
                <a:tab pos="6376988" algn="l"/>
                <a:tab pos="6826250" algn="l"/>
                <a:tab pos="7275513" algn="l"/>
                <a:tab pos="7724775" algn="l"/>
                <a:tab pos="8174038" algn="l"/>
                <a:tab pos="8623300" algn="l"/>
                <a:tab pos="9072563" algn="l"/>
              </a:tabLst>
            </a:pPr>
            <a:r>
              <a:rPr lang="pl-PL" dirty="0">
                <a:solidFill>
                  <a:srgbClr val="000000"/>
                </a:solidFill>
                <a:latin typeface="Georgia" pitchFamily="18" charset="0"/>
              </a:rPr>
              <a:t>důležitá role kontextu, jaký cíl sledujeme</a:t>
            </a:r>
          </a:p>
          <a:p>
            <a:pPr marL="431800" indent="-315913">
              <a:lnSpc>
                <a:spcPct val="93000"/>
              </a:lnSpc>
              <a:spcBef>
                <a:spcPct val="0"/>
              </a:spcBef>
              <a:spcAft>
                <a:spcPts val="1413"/>
              </a:spcAft>
              <a:buClr>
                <a:srgbClr val="5C8526"/>
              </a:buClr>
              <a:buSzPct val="45000"/>
              <a:buFont typeface="Wingdings" charset="2"/>
              <a:buChar char=""/>
              <a:tabLst>
                <a:tab pos="431800" algn="l"/>
                <a:tab pos="536575" algn="l"/>
                <a:tab pos="985838" algn="l"/>
                <a:tab pos="1435100" algn="l"/>
                <a:tab pos="1884363" algn="l"/>
                <a:tab pos="2333625" algn="l"/>
                <a:tab pos="2782888" algn="l"/>
                <a:tab pos="3232150" algn="l"/>
                <a:tab pos="3681413" algn="l"/>
                <a:tab pos="4130675" algn="l"/>
                <a:tab pos="4579938" algn="l"/>
                <a:tab pos="5029200" algn="l"/>
                <a:tab pos="5478463" algn="l"/>
                <a:tab pos="5927725" algn="l"/>
                <a:tab pos="6376988" algn="l"/>
                <a:tab pos="6826250" algn="l"/>
                <a:tab pos="7275513" algn="l"/>
                <a:tab pos="7724775" algn="l"/>
                <a:tab pos="8174038" algn="l"/>
                <a:tab pos="8623300" algn="l"/>
                <a:tab pos="9072563" algn="l"/>
              </a:tabLst>
            </a:pPr>
            <a:r>
              <a:rPr lang="pl-PL" dirty="0">
                <a:latin typeface="Georgia" pitchFamily="18" charset="0"/>
              </a:rPr>
              <a:t>základem je (vlastní) myšlení, srovnání, reflexe...</a:t>
            </a:r>
          </a:p>
          <a:p>
            <a:pPr marL="431800" indent="-315913">
              <a:lnSpc>
                <a:spcPct val="93000"/>
              </a:lnSpc>
              <a:spcBef>
                <a:spcPct val="0"/>
              </a:spcBef>
              <a:spcAft>
                <a:spcPts val="1413"/>
              </a:spcAft>
              <a:buClr>
                <a:srgbClr val="5C8526"/>
              </a:buClr>
              <a:buSzPct val="45000"/>
              <a:buFont typeface="Wingdings" charset="2"/>
              <a:buChar char=""/>
              <a:tabLst>
                <a:tab pos="431800" algn="l"/>
                <a:tab pos="536575" algn="l"/>
                <a:tab pos="985838" algn="l"/>
                <a:tab pos="1435100" algn="l"/>
                <a:tab pos="1884363" algn="l"/>
                <a:tab pos="2333625" algn="l"/>
                <a:tab pos="2782888" algn="l"/>
                <a:tab pos="3232150" algn="l"/>
                <a:tab pos="3681413" algn="l"/>
                <a:tab pos="4130675" algn="l"/>
                <a:tab pos="4579938" algn="l"/>
                <a:tab pos="5029200" algn="l"/>
                <a:tab pos="5478463" algn="l"/>
                <a:tab pos="5927725" algn="l"/>
                <a:tab pos="6376988" algn="l"/>
                <a:tab pos="6826250" algn="l"/>
                <a:tab pos="7275513" algn="l"/>
                <a:tab pos="7724775" algn="l"/>
                <a:tab pos="8174038" algn="l"/>
                <a:tab pos="8623300" algn="l"/>
                <a:tab pos="9072563" algn="l"/>
              </a:tabLst>
            </a:pPr>
            <a:r>
              <a:rPr lang="pl-PL" dirty="0">
                <a:latin typeface="Georgia" pitchFamily="18" charset="0"/>
              </a:rPr>
              <a:t>problém více rovin textu </a:t>
            </a:r>
            <a:r>
              <a:rPr lang="pl-PL" sz="2400" dirty="0">
                <a:latin typeface="Georgia" pitchFamily="18" charset="0"/>
              </a:rPr>
              <a:t>(potřeba opakovaného čtení)</a:t>
            </a:r>
          </a:p>
        </p:txBody>
      </p:sp>
      <p:sp>
        <p:nvSpPr>
          <p:cNvPr id="29697" name="Rectangle 1"/>
          <p:cNvSpPr>
            <a:spLocks noGrp="1" noChangeArrowheads="1"/>
          </p:cNvSpPr>
          <p:nvPr>
            <p:ph type="title"/>
          </p:nvPr>
        </p:nvSpPr>
        <p:spPr>
          <a:xfrm>
            <a:off x="2063750" y="598488"/>
            <a:ext cx="8999538" cy="976312"/>
          </a:xfrm>
          <a:ln/>
        </p:spPr>
        <p:txBody>
          <a:bodyPr vert="horz" lIns="0" tIns="38880" rIns="0" bIns="0" rtlCol="0" anchor="ctr">
            <a:normAutofit/>
          </a:bodyPr>
          <a:lstStyle/>
          <a:p>
            <a:pPr>
              <a:lnSpc>
                <a:spcPct val="93000"/>
              </a:lnSpc>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pl-PL" sz="3800" dirty="0">
                <a:solidFill>
                  <a:srgbClr val="99284C"/>
                </a:solidFill>
              </a:rPr>
              <a:t>Strategie čtení akademického textu</a:t>
            </a:r>
          </a:p>
        </p:txBody>
      </p:sp>
    </p:spTree>
    <p:extLst>
      <p:ext uri="{BB962C8B-B14F-4D97-AF65-F5344CB8AC3E}">
        <p14:creationId xmlns:p14="http://schemas.microsoft.com/office/powerpoint/2010/main" val="1470089343"/>
      </p:ext>
    </p:extLst>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idx="1"/>
          </p:nvPr>
        </p:nvSpPr>
        <p:spPr>
          <a:xfrm>
            <a:off x="940526" y="1412777"/>
            <a:ext cx="9727475" cy="4888012"/>
          </a:xfrm>
          <a:ln/>
        </p:spPr>
        <p:txBody>
          <a:bodyPr vert="horz" lIns="0" tIns="28080" rIns="0" bIns="0" rtlCol="0">
            <a:normAutofit/>
          </a:bodyPr>
          <a:lstStyle/>
          <a:p>
            <a:pPr marL="431800" indent="-315913">
              <a:lnSpc>
                <a:spcPct val="93000"/>
              </a:lnSpc>
              <a:spcBef>
                <a:spcPct val="0"/>
              </a:spcBef>
              <a:spcAft>
                <a:spcPts val="1413"/>
              </a:spcAft>
              <a:buSzPct val="45000"/>
              <a:buNone/>
              <a:tabLst>
                <a:tab pos="431800" algn="l"/>
                <a:tab pos="536575" algn="l"/>
                <a:tab pos="985838" algn="l"/>
                <a:tab pos="1435100" algn="l"/>
                <a:tab pos="1884363" algn="l"/>
                <a:tab pos="2333625" algn="l"/>
                <a:tab pos="2782888" algn="l"/>
                <a:tab pos="3232150" algn="l"/>
                <a:tab pos="3681413" algn="l"/>
                <a:tab pos="4130675" algn="l"/>
                <a:tab pos="4579938" algn="l"/>
                <a:tab pos="5029200" algn="l"/>
                <a:tab pos="5478463" algn="l"/>
                <a:tab pos="5927725" algn="l"/>
                <a:tab pos="6376988" algn="l"/>
                <a:tab pos="6826250" algn="l"/>
                <a:tab pos="7275513" algn="l"/>
                <a:tab pos="7724775" algn="l"/>
                <a:tab pos="8174038" algn="l"/>
                <a:tab pos="8623300" algn="l"/>
                <a:tab pos="9072563" algn="l"/>
              </a:tabLst>
            </a:pPr>
            <a:r>
              <a:rPr lang="pl-PL" b="1" dirty="0">
                <a:latin typeface="Georgia" pitchFamily="18" charset="0"/>
              </a:rPr>
              <a:t>Jak číst </a:t>
            </a:r>
            <a:r>
              <a:rPr lang="pl-PL" b="1" dirty="0" smtClean="0">
                <a:latin typeface="Georgia" pitchFamily="18" charset="0"/>
              </a:rPr>
              <a:t>„kriticky“?</a:t>
            </a:r>
          </a:p>
          <a:p>
            <a:pPr marL="431800" indent="-315913">
              <a:lnSpc>
                <a:spcPct val="93000"/>
              </a:lnSpc>
              <a:spcBef>
                <a:spcPct val="0"/>
              </a:spcBef>
              <a:spcAft>
                <a:spcPts val="1413"/>
              </a:spcAft>
              <a:buSzPct val="45000"/>
              <a:tabLst>
                <a:tab pos="431800" algn="l"/>
                <a:tab pos="536575" algn="l"/>
                <a:tab pos="985838" algn="l"/>
                <a:tab pos="1435100" algn="l"/>
                <a:tab pos="1884363" algn="l"/>
                <a:tab pos="2333625" algn="l"/>
                <a:tab pos="2782888" algn="l"/>
                <a:tab pos="3232150" algn="l"/>
                <a:tab pos="3681413" algn="l"/>
                <a:tab pos="4130675" algn="l"/>
                <a:tab pos="4579938" algn="l"/>
                <a:tab pos="5029200" algn="l"/>
                <a:tab pos="5478463" algn="l"/>
                <a:tab pos="5927725" algn="l"/>
                <a:tab pos="6376988" algn="l"/>
                <a:tab pos="6826250" algn="l"/>
                <a:tab pos="7275513" algn="l"/>
                <a:tab pos="7724775" algn="l"/>
                <a:tab pos="8174038" algn="l"/>
                <a:tab pos="8623300" algn="l"/>
                <a:tab pos="9072563" algn="l"/>
              </a:tabLst>
            </a:pPr>
            <a:r>
              <a:rPr lang="pl-PL" sz="2500" dirty="0">
                <a:latin typeface="Georgia" pitchFamily="18" charset="0"/>
              </a:rPr>
              <a:t>Neustálá konfrontace textu s vlastními znalostmi/s dalšími texty</a:t>
            </a:r>
          </a:p>
          <a:p>
            <a:pPr marL="431800" indent="-315913">
              <a:lnSpc>
                <a:spcPct val="93000"/>
              </a:lnSpc>
              <a:spcBef>
                <a:spcPct val="0"/>
              </a:spcBef>
              <a:spcAft>
                <a:spcPts val="1413"/>
              </a:spcAft>
              <a:buSzPct val="45000"/>
              <a:tabLst>
                <a:tab pos="431800" algn="l"/>
                <a:tab pos="536575" algn="l"/>
                <a:tab pos="985838" algn="l"/>
                <a:tab pos="1435100" algn="l"/>
                <a:tab pos="1884363" algn="l"/>
                <a:tab pos="2333625" algn="l"/>
                <a:tab pos="2782888" algn="l"/>
                <a:tab pos="3232150" algn="l"/>
                <a:tab pos="3681413" algn="l"/>
                <a:tab pos="4130675" algn="l"/>
                <a:tab pos="4579938" algn="l"/>
                <a:tab pos="5029200" algn="l"/>
                <a:tab pos="5478463" algn="l"/>
                <a:tab pos="5927725" algn="l"/>
                <a:tab pos="6376988" algn="l"/>
                <a:tab pos="6826250" algn="l"/>
                <a:tab pos="7275513" algn="l"/>
                <a:tab pos="7724775" algn="l"/>
                <a:tab pos="8174038" algn="l"/>
                <a:tab pos="8623300" algn="l"/>
                <a:tab pos="9072563" algn="l"/>
              </a:tabLst>
            </a:pPr>
            <a:r>
              <a:rPr lang="pl-PL" sz="2500" dirty="0" smtClean="0">
                <a:latin typeface="Georgia" pitchFamily="18" charset="0"/>
              </a:rPr>
              <a:t>Kdo je autorem textu?</a:t>
            </a:r>
            <a:endParaRPr lang="pl-PL" sz="2500" dirty="0">
              <a:latin typeface="Georgia" pitchFamily="18" charset="0"/>
            </a:endParaRPr>
          </a:p>
          <a:p>
            <a:pPr marL="431800" indent="-315913">
              <a:lnSpc>
                <a:spcPct val="93000"/>
              </a:lnSpc>
              <a:spcBef>
                <a:spcPct val="0"/>
              </a:spcBef>
              <a:spcAft>
                <a:spcPts val="1413"/>
              </a:spcAft>
              <a:buSzPct val="45000"/>
              <a:tabLst>
                <a:tab pos="431800" algn="l"/>
                <a:tab pos="536575" algn="l"/>
                <a:tab pos="985838" algn="l"/>
                <a:tab pos="1435100" algn="l"/>
                <a:tab pos="1884363" algn="l"/>
                <a:tab pos="2333625" algn="l"/>
                <a:tab pos="2782888" algn="l"/>
                <a:tab pos="3232150" algn="l"/>
                <a:tab pos="3681413" algn="l"/>
                <a:tab pos="4130675" algn="l"/>
                <a:tab pos="4579938" algn="l"/>
                <a:tab pos="5029200" algn="l"/>
                <a:tab pos="5478463" algn="l"/>
                <a:tab pos="5927725" algn="l"/>
                <a:tab pos="6376988" algn="l"/>
                <a:tab pos="6826250" algn="l"/>
                <a:tab pos="7275513" algn="l"/>
                <a:tab pos="7724775" algn="l"/>
                <a:tab pos="8174038" algn="l"/>
                <a:tab pos="8623300" algn="l"/>
                <a:tab pos="9072563" algn="l"/>
              </a:tabLst>
            </a:pPr>
            <a:r>
              <a:rPr lang="pl-PL" sz="2500" dirty="0">
                <a:latin typeface="Georgia" pitchFamily="18" charset="0"/>
              </a:rPr>
              <a:t>Zaměření se na objektivitu textu</a:t>
            </a:r>
          </a:p>
          <a:p>
            <a:pPr marL="431800" indent="-315913">
              <a:lnSpc>
                <a:spcPct val="93000"/>
              </a:lnSpc>
              <a:spcBef>
                <a:spcPct val="0"/>
              </a:spcBef>
              <a:spcAft>
                <a:spcPts val="1413"/>
              </a:spcAft>
              <a:buSzPct val="45000"/>
              <a:tabLst>
                <a:tab pos="431800" algn="l"/>
                <a:tab pos="536575" algn="l"/>
                <a:tab pos="985838" algn="l"/>
                <a:tab pos="1435100" algn="l"/>
                <a:tab pos="1884363" algn="l"/>
                <a:tab pos="2333625" algn="l"/>
                <a:tab pos="2782888" algn="l"/>
                <a:tab pos="3232150" algn="l"/>
                <a:tab pos="3681413" algn="l"/>
                <a:tab pos="4130675" algn="l"/>
                <a:tab pos="4579938" algn="l"/>
                <a:tab pos="5029200" algn="l"/>
                <a:tab pos="5478463" algn="l"/>
                <a:tab pos="5927725" algn="l"/>
                <a:tab pos="6376988" algn="l"/>
                <a:tab pos="6826250" algn="l"/>
                <a:tab pos="7275513" algn="l"/>
                <a:tab pos="7724775" algn="l"/>
                <a:tab pos="8174038" algn="l"/>
                <a:tab pos="8623300" algn="l"/>
                <a:tab pos="9072563" algn="l"/>
              </a:tabLst>
            </a:pPr>
            <a:r>
              <a:rPr lang="pl-PL" sz="2500" dirty="0">
                <a:latin typeface="Georgia" pitchFamily="18" charset="0"/>
              </a:rPr>
              <a:t>Způsob prezentace a ospravedlnění </a:t>
            </a:r>
            <a:r>
              <a:rPr lang="pl-PL" sz="2500" dirty="0" smtClean="0">
                <a:latin typeface="Georgia" pitchFamily="18" charset="0"/>
              </a:rPr>
              <a:t>závěrů – jsou tvrzení doložena argumenty? Jaké jsou tyto argumenty?</a:t>
            </a:r>
          </a:p>
          <a:p>
            <a:pPr marL="431800" indent="-315913">
              <a:lnSpc>
                <a:spcPct val="93000"/>
              </a:lnSpc>
              <a:spcBef>
                <a:spcPct val="0"/>
              </a:spcBef>
              <a:spcAft>
                <a:spcPts val="1413"/>
              </a:spcAft>
              <a:buSzPct val="45000"/>
              <a:tabLst>
                <a:tab pos="431800" algn="l"/>
                <a:tab pos="536575" algn="l"/>
                <a:tab pos="985838" algn="l"/>
                <a:tab pos="1435100" algn="l"/>
                <a:tab pos="1884363" algn="l"/>
                <a:tab pos="2333625" algn="l"/>
                <a:tab pos="2782888" algn="l"/>
                <a:tab pos="3232150" algn="l"/>
                <a:tab pos="3681413" algn="l"/>
                <a:tab pos="4130675" algn="l"/>
                <a:tab pos="4579938" algn="l"/>
                <a:tab pos="5029200" algn="l"/>
                <a:tab pos="5478463" algn="l"/>
                <a:tab pos="5927725" algn="l"/>
                <a:tab pos="6376988" algn="l"/>
                <a:tab pos="6826250" algn="l"/>
                <a:tab pos="7275513" algn="l"/>
                <a:tab pos="7724775" algn="l"/>
                <a:tab pos="8174038" algn="l"/>
                <a:tab pos="8623300" algn="l"/>
                <a:tab pos="9072563" algn="l"/>
              </a:tabLst>
            </a:pPr>
            <a:r>
              <a:rPr lang="pl-PL" sz="2500" dirty="0" smtClean="0">
                <a:latin typeface="Georgia" pitchFamily="18" charset="0"/>
              </a:rPr>
              <a:t>Odkazuje autor na zdroje? Jaké zdroje to jsou? Jak s nimi pracuje?</a:t>
            </a:r>
            <a:endParaRPr lang="pl-PL" sz="2500" dirty="0">
              <a:latin typeface="Georgia" pitchFamily="18" charset="0"/>
            </a:endParaRPr>
          </a:p>
          <a:p>
            <a:pPr marL="431800" indent="-315913">
              <a:lnSpc>
                <a:spcPct val="93000"/>
              </a:lnSpc>
              <a:spcBef>
                <a:spcPct val="0"/>
              </a:spcBef>
              <a:spcAft>
                <a:spcPts val="1413"/>
              </a:spcAft>
              <a:buSzPct val="45000"/>
              <a:tabLst>
                <a:tab pos="431800" algn="l"/>
                <a:tab pos="536575" algn="l"/>
                <a:tab pos="985838" algn="l"/>
                <a:tab pos="1435100" algn="l"/>
                <a:tab pos="1884363" algn="l"/>
                <a:tab pos="2333625" algn="l"/>
                <a:tab pos="2782888" algn="l"/>
                <a:tab pos="3232150" algn="l"/>
                <a:tab pos="3681413" algn="l"/>
                <a:tab pos="4130675" algn="l"/>
                <a:tab pos="4579938" algn="l"/>
                <a:tab pos="5029200" algn="l"/>
                <a:tab pos="5478463" algn="l"/>
                <a:tab pos="5927725" algn="l"/>
                <a:tab pos="6376988" algn="l"/>
                <a:tab pos="6826250" algn="l"/>
                <a:tab pos="7275513" algn="l"/>
                <a:tab pos="7724775" algn="l"/>
                <a:tab pos="8174038" algn="l"/>
                <a:tab pos="8623300" algn="l"/>
                <a:tab pos="9072563" algn="l"/>
              </a:tabLst>
            </a:pPr>
            <a:r>
              <a:rPr lang="pl-PL" sz="2500" dirty="0">
                <a:latin typeface="Georgia" pitchFamily="18" charset="0"/>
              </a:rPr>
              <a:t>Žádná informace, byť ze sebelepšího zdroje nemusí být pravdivá!</a:t>
            </a:r>
          </a:p>
          <a:p>
            <a:pPr marL="431800" indent="-315913">
              <a:lnSpc>
                <a:spcPct val="93000"/>
              </a:lnSpc>
              <a:spcBef>
                <a:spcPct val="0"/>
              </a:spcBef>
              <a:spcAft>
                <a:spcPts val="1413"/>
              </a:spcAft>
              <a:buSzPct val="45000"/>
              <a:tabLst>
                <a:tab pos="431800" algn="l"/>
                <a:tab pos="536575" algn="l"/>
                <a:tab pos="985838" algn="l"/>
                <a:tab pos="1435100" algn="l"/>
                <a:tab pos="1884363" algn="l"/>
                <a:tab pos="2333625" algn="l"/>
                <a:tab pos="2782888" algn="l"/>
                <a:tab pos="3232150" algn="l"/>
                <a:tab pos="3681413" algn="l"/>
                <a:tab pos="4130675" algn="l"/>
                <a:tab pos="4579938" algn="l"/>
                <a:tab pos="5029200" algn="l"/>
                <a:tab pos="5478463" algn="l"/>
                <a:tab pos="5927725" algn="l"/>
                <a:tab pos="6376988" algn="l"/>
                <a:tab pos="6826250" algn="l"/>
                <a:tab pos="7275513" algn="l"/>
                <a:tab pos="7724775" algn="l"/>
                <a:tab pos="8174038" algn="l"/>
                <a:tab pos="8623300" algn="l"/>
                <a:tab pos="9072563" algn="l"/>
              </a:tabLst>
            </a:pPr>
            <a:endParaRPr lang="pl-PL" dirty="0">
              <a:latin typeface="Georgia" pitchFamily="18" charset="0"/>
            </a:endParaRPr>
          </a:p>
        </p:txBody>
      </p:sp>
      <p:sp>
        <p:nvSpPr>
          <p:cNvPr id="29697" name="Rectangle 1"/>
          <p:cNvSpPr>
            <a:spLocks noGrp="1" noChangeArrowheads="1"/>
          </p:cNvSpPr>
          <p:nvPr>
            <p:ph type="title"/>
          </p:nvPr>
        </p:nvSpPr>
        <p:spPr>
          <a:xfrm>
            <a:off x="2063750" y="598488"/>
            <a:ext cx="8999538" cy="976312"/>
          </a:xfrm>
          <a:ln/>
        </p:spPr>
        <p:txBody>
          <a:bodyPr vert="horz" lIns="0" tIns="38880" rIns="0" bIns="0" rtlCol="0" anchor="ctr">
            <a:normAutofit/>
          </a:bodyPr>
          <a:lstStyle/>
          <a:p>
            <a:pPr>
              <a:lnSpc>
                <a:spcPct val="93000"/>
              </a:lnSpc>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pl-PL" sz="3800" dirty="0">
                <a:solidFill>
                  <a:srgbClr val="99284C"/>
                </a:solidFill>
              </a:rPr>
              <a:t>Strategie čtení akademického textu</a:t>
            </a:r>
          </a:p>
        </p:txBody>
      </p:sp>
    </p:spTree>
    <p:extLst>
      <p:ext uri="{BB962C8B-B14F-4D97-AF65-F5344CB8AC3E}">
        <p14:creationId xmlns:p14="http://schemas.microsoft.com/office/powerpoint/2010/main" val="3823280023"/>
      </p:ext>
    </p:extLst>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lstStyle/>
          <a:p>
            <a:r>
              <a:rPr lang="cs-CZ" dirty="0" smtClean="0">
                <a:solidFill>
                  <a:srgbClr val="FF0000"/>
                </a:solidFill>
              </a:rPr>
              <a:t>Úkol: </a:t>
            </a:r>
            <a:r>
              <a:rPr lang="cs-CZ" dirty="0" smtClean="0"/>
              <a:t>Projděte si úryvek textu a uveďte, jak autor argumentuje při vysvětlení Havlova chápání </a:t>
            </a:r>
            <a:r>
              <a:rPr lang="cs-CZ" dirty="0" err="1" smtClean="0"/>
              <a:t>antipolitické</a:t>
            </a:r>
            <a:r>
              <a:rPr lang="cs-CZ" dirty="0" smtClean="0"/>
              <a:t> </a:t>
            </a:r>
            <a:r>
              <a:rPr lang="cs-CZ" dirty="0" smtClean="0"/>
              <a:t>politiky (5 minut).</a:t>
            </a:r>
          </a:p>
          <a:p>
            <a:endParaRPr lang="cs-CZ" dirty="0"/>
          </a:p>
          <a:p>
            <a:pPr marL="0" indent="0">
              <a:buNone/>
            </a:pPr>
            <a:r>
              <a:rPr lang="cs-CZ" dirty="0" smtClean="0"/>
              <a:t>Jak jste tyto informace hledali?</a:t>
            </a:r>
            <a:endParaRPr lang="cs-CZ" dirty="0"/>
          </a:p>
        </p:txBody>
      </p:sp>
    </p:spTree>
    <p:extLst>
      <p:ext uri="{BB962C8B-B14F-4D97-AF65-F5344CB8AC3E}">
        <p14:creationId xmlns:p14="http://schemas.microsoft.com/office/powerpoint/2010/main" val="6437149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838200" y="2320925"/>
            <a:ext cx="10515600" cy="1325563"/>
          </a:xfrm>
        </p:spPr>
        <p:txBody>
          <a:bodyPr/>
          <a:lstStyle/>
          <a:p>
            <a:r>
              <a:rPr lang="cs-CZ" dirty="0" smtClean="0"/>
              <a:t>Jaké mohou být problémy se čtením akademického textu a jak je (vy)řešit?</a:t>
            </a:r>
            <a:endParaRPr lang="cs-CZ" dirty="0"/>
          </a:p>
        </p:txBody>
      </p:sp>
    </p:spTree>
    <p:extLst>
      <p:ext uri="{BB962C8B-B14F-4D97-AF65-F5344CB8AC3E}">
        <p14:creationId xmlns:p14="http://schemas.microsoft.com/office/powerpoint/2010/main" val="278108042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Problémy s odborným textem</a:t>
            </a:r>
            <a:endParaRPr lang="cs-CZ" dirty="0"/>
          </a:p>
        </p:txBody>
      </p:sp>
      <p:sp>
        <p:nvSpPr>
          <p:cNvPr id="3" name="Zástupný symbol pro obsah 2"/>
          <p:cNvSpPr>
            <a:spLocks noGrp="1"/>
          </p:cNvSpPr>
          <p:nvPr>
            <p:ph idx="1"/>
          </p:nvPr>
        </p:nvSpPr>
        <p:spPr/>
        <p:txBody>
          <a:bodyPr>
            <a:normAutofit fontScale="92500" lnSpcReduction="10000"/>
          </a:bodyPr>
          <a:lstStyle/>
          <a:p>
            <a:r>
              <a:rPr lang="cs-CZ" dirty="0" smtClean="0"/>
              <a:t>Většina textu je v angličtině </a:t>
            </a:r>
            <a:r>
              <a:rPr lang="cs-CZ" dirty="0" smtClean="0">
                <a:sym typeface="Wingdings" panose="05000000000000000000" pitchFamily="2" charset="2"/>
              </a:rPr>
              <a:t>, navíc v odborné   </a:t>
            </a:r>
          </a:p>
          <a:p>
            <a:endParaRPr lang="cs-CZ" dirty="0">
              <a:sym typeface="Wingdings" panose="05000000000000000000" pitchFamily="2" charset="2"/>
            </a:endParaRPr>
          </a:p>
          <a:p>
            <a:pPr marL="0" indent="0">
              <a:buNone/>
            </a:pPr>
            <a:r>
              <a:rPr lang="cs-CZ" dirty="0" smtClean="0"/>
              <a:t>„</a:t>
            </a:r>
            <a:r>
              <a:rPr lang="en-US" dirty="0" smtClean="0"/>
              <a:t>The </a:t>
            </a:r>
            <a:r>
              <a:rPr lang="en-US" dirty="0"/>
              <a:t>primary goal of this research thus will be to explore the potential consequences of mobilization patterns for mass attitudes and behavior. We will consider the relationship between mobilization patterns and several political attitudes: support for an influential political role for </a:t>
            </a:r>
            <a:r>
              <a:rPr lang="en-US" dirty="0" smtClean="0"/>
              <a:t>parties</a:t>
            </a:r>
            <a:r>
              <a:rPr lang="en-US" dirty="0"/>
              <a:t>, ideological sophistication, and political participation. Partisan and cognitive mobilization sources have important and often contrasting </a:t>
            </a:r>
            <a:r>
              <a:rPr lang="en-US" dirty="0" smtClean="0"/>
              <a:t>implications </a:t>
            </a:r>
            <a:r>
              <a:rPr lang="en-US" dirty="0"/>
              <a:t>for political behavior</a:t>
            </a:r>
            <a:r>
              <a:rPr lang="en-US" dirty="0" smtClean="0"/>
              <a:t>.</a:t>
            </a:r>
            <a:r>
              <a:rPr lang="cs-CZ" dirty="0" smtClean="0"/>
              <a:t>“</a:t>
            </a:r>
          </a:p>
          <a:p>
            <a:pPr marL="0" indent="0">
              <a:buNone/>
            </a:pPr>
            <a:endParaRPr lang="cs-CZ" dirty="0"/>
          </a:p>
          <a:p>
            <a:pPr marL="0" indent="0" algn="ctr">
              <a:buNone/>
            </a:pPr>
            <a:r>
              <a:rPr lang="cs-CZ" sz="4300" dirty="0" smtClean="0"/>
              <a:t>Co s tím???</a:t>
            </a:r>
            <a:r>
              <a:rPr lang="en-US" sz="4300" dirty="0" smtClean="0"/>
              <a:t> </a:t>
            </a:r>
            <a:endParaRPr lang="cs-CZ" sz="4300" dirty="0"/>
          </a:p>
        </p:txBody>
      </p:sp>
    </p:spTree>
    <p:extLst>
      <p:ext uri="{BB962C8B-B14F-4D97-AF65-F5344CB8AC3E}">
        <p14:creationId xmlns:p14="http://schemas.microsoft.com/office/powerpoint/2010/main" val="428772944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Problém s odborným textem</a:t>
            </a:r>
            <a:endParaRPr lang="cs-CZ" dirty="0"/>
          </a:p>
        </p:txBody>
      </p:sp>
      <p:sp>
        <p:nvSpPr>
          <p:cNvPr id="3" name="Zástupný symbol pro obsah 2"/>
          <p:cNvSpPr>
            <a:spLocks noGrp="1"/>
          </p:cNvSpPr>
          <p:nvPr>
            <p:ph idx="1"/>
          </p:nvPr>
        </p:nvSpPr>
        <p:spPr/>
        <p:txBody>
          <a:bodyPr/>
          <a:lstStyle/>
          <a:p>
            <a:pPr marL="0" indent="0">
              <a:buNone/>
            </a:pPr>
            <a:endParaRPr lang="cs-CZ" dirty="0" smtClean="0"/>
          </a:p>
          <a:p>
            <a:pPr marL="0" indent="0">
              <a:buNone/>
            </a:pPr>
            <a:endParaRPr lang="cs-CZ" dirty="0"/>
          </a:p>
          <a:p>
            <a:pPr marL="0" indent="0">
              <a:buNone/>
            </a:pPr>
            <a:r>
              <a:rPr lang="cs-CZ" dirty="0" smtClean="0"/>
              <a:t>Text používá termíny, kterým nerozumím </a:t>
            </a:r>
            <a:r>
              <a:rPr lang="cs-CZ" dirty="0" smtClean="0">
                <a:sym typeface="Wingdings" panose="05000000000000000000" pitchFamily="2" charset="2"/>
              </a:rPr>
              <a:t></a:t>
            </a:r>
          </a:p>
          <a:p>
            <a:pPr marL="0" indent="0">
              <a:buNone/>
            </a:pPr>
            <a:endParaRPr lang="cs-CZ" dirty="0" smtClean="0">
              <a:sym typeface="Wingdings" panose="05000000000000000000" pitchFamily="2" charset="2"/>
            </a:endParaRPr>
          </a:p>
          <a:p>
            <a:pPr marL="0" indent="0">
              <a:buNone/>
            </a:pPr>
            <a:endParaRPr lang="cs-CZ" dirty="0">
              <a:sym typeface="Wingdings" panose="05000000000000000000" pitchFamily="2" charset="2"/>
            </a:endParaRPr>
          </a:p>
          <a:p>
            <a:pPr marL="0" indent="0">
              <a:buNone/>
            </a:pPr>
            <a:endParaRPr lang="cs-CZ" dirty="0" smtClean="0">
              <a:sym typeface="Wingdings" panose="05000000000000000000" pitchFamily="2" charset="2"/>
            </a:endParaRPr>
          </a:p>
          <a:p>
            <a:pPr marL="0" indent="0">
              <a:buNone/>
            </a:pPr>
            <a:r>
              <a:rPr lang="cs-CZ" dirty="0" smtClean="0">
                <a:sym typeface="Wingdings" panose="05000000000000000000" pitchFamily="2" charset="2"/>
              </a:rPr>
              <a:t>Řešení?</a:t>
            </a:r>
          </a:p>
          <a:p>
            <a:pPr marL="0" indent="0">
              <a:buNone/>
            </a:pPr>
            <a:endParaRPr lang="cs-CZ" dirty="0">
              <a:sym typeface="Wingdings" panose="05000000000000000000" pitchFamily="2" charset="2"/>
            </a:endParaRPr>
          </a:p>
          <a:p>
            <a:pPr marL="0" indent="0">
              <a:buNone/>
            </a:pPr>
            <a:endParaRPr lang="cs-CZ" dirty="0" smtClean="0">
              <a:sym typeface="Wingdings" panose="05000000000000000000" pitchFamily="2" charset="2"/>
            </a:endParaRPr>
          </a:p>
          <a:p>
            <a:pPr marL="0" indent="0">
              <a:buNone/>
            </a:pPr>
            <a:endParaRPr lang="cs-CZ" dirty="0">
              <a:sym typeface="Wingdings" panose="05000000000000000000" pitchFamily="2" charset="2"/>
            </a:endParaRPr>
          </a:p>
          <a:p>
            <a:pPr marL="0" indent="0">
              <a:buNone/>
            </a:pPr>
            <a:endParaRPr lang="cs-CZ" dirty="0" smtClean="0">
              <a:sym typeface="Wingdings" panose="05000000000000000000" pitchFamily="2" charset="2"/>
            </a:endParaRPr>
          </a:p>
        </p:txBody>
      </p:sp>
    </p:spTree>
    <p:extLst>
      <p:ext uri="{BB962C8B-B14F-4D97-AF65-F5344CB8AC3E}">
        <p14:creationId xmlns:p14="http://schemas.microsoft.com/office/powerpoint/2010/main" val="238033156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Problém s odborným textem</a:t>
            </a:r>
            <a:endParaRPr lang="cs-CZ" dirty="0"/>
          </a:p>
        </p:txBody>
      </p:sp>
      <p:sp>
        <p:nvSpPr>
          <p:cNvPr id="3" name="Zástupný symbol pro obsah 2"/>
          <p:cNvSpPr>
            <a:spLocks noGrp="1"/>
          </p:cNvSpPr>
          <p:nvPr>
            <p:ph idx="1"/>
          </p:nvPr>
        </p:nvSpPr>
        <p:spPr/>
        <p:txBody>
          <a:bodyPr/>
          <a:lstStyle/>
          <a:p>
            <a:pPr marL="0" indent="0">
              <a:buNone/>
            </a:pPr>
            <a:endParaRPr lang="cs-CZ" dirty="0" smtClean="0"/>
          </a:p>
          <a:p>
            <a:pPr marL="0" indent="0">
              <a:buNone/>
            </a:pPr>
            <a:endParaRPr lang="cs-CZ" dirty="0"/>
          </a:p>
          <a:p>
            <a:pPr marL="0" indent="0">
              <a:buNone/>
            </a:pPr>
            <a:r>
              <a:rPr lang="cs-CZ" dirty="0" smtClean="0"/>
              <a:t>I když je text česky, je moc komplikovaný a nerozumím mu</a:t>
            </a:r>
          </a:p>
          <a:p>
            <a:pPr marL="0" indent="0">
              <a:buNone/>
            </a:pPr>
            <a:endParaRPr lang="cs-CZ" dirty="0"/>
          </a:p>
          <a:p>
            <a:pPr marL="0" indent="0">
              <a:buNone/>
            </a:pPr>
            <a:r>
              <a:rPr lang="cs-CZ" dirty="0" smtClean="0"/>
              <a:t>Co s tím?</a:t>
            </a:r>
            <a:endParaRPr lang="cs-CZ" dirty="0"/>
          </a:p>
        </p:txBody>
      </p:sp>
    </p:spTree>
    <p:extLst>
      <p:ext uri="{BB962C8B-B14F-4D97-AF65-F5344CB8AC3E}">
        <p14:creationId xmlns:p14="http://schemas.microsoft.com/office/powerpoint/2010/main" val="27318190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Rot="1" noChangeArrowheads="1"/>
          </p:cNvSpPr>
          <p:nvPr>
            <p:ph type="title"/>
          </p:nvPr>
        </p:nvSpPr>
        <p:spPr/>
        <p:txBody>
          <a:bodyPr/>
          <a:lstStyle/>
          <a:p>
            <a:pPr algn="ctr"/>
            <a:r>
              <a:rPr lang="cs-CZ" altLang="cs-CZ" b="1" dirty="0" smtClean="0"/>
              <a:t>Práce </a:t>
            </a:r>
            <a:r>
              <a:rPr lang="cs-CZ" altLang="cs-CZ" b="1" dirty="0"/>
              <a:t>se zdroji</a:t>
            </a:r>
          </a:p>
        </p:txBody>
      </p:sp>
      <p:sp>
        <p:nvSpPr>
          <p:cNvPr id="11267" name="Rectangle 3"/>
          <p:cNvSpPr>
            <a:spLocks noGrp="1" noChangeArrowheads="1"/>
          </p:cNvSpPr>
          <p:nvPr>
            <p:ph idx="1"/>
          </p:nvPr>
        </p:nvSpPr>
        <p:spPr/>
        <p:txBody>
          <a:bodyPr/>
          <a:lstStyle/>
          <a:p>
            <a:r>
              <a:rPr lang="cs-CZ" altLang="cs-CZ" sz="2400" dirty="0"/>
              <a:t>Důvod:</a:t>
            </a:r>
          </a:p>
          <a:p>
            <a:pPr lvl="1"/>
            <a:r>
              <a:rPr lang="cs-CZ" altLang="cs-CZ" sz="2200" dirty="0"/>
              <a:t>Prokázání vlastních znalostí</a:t>
            </a:r>
          </a:p>
          <a:p>
            <a:pPr lvl="1"/>
            <a:r>
              <a:rPr lang="cs-CZ" altLang="cs-CZ" sz="2200" dirty="0"/>
              <a:t>Podpora vlastních argumentů</a:t>
            </a:r>
          </a:p>
          <a:p>
            <a:pPr lvl="1"/>
            <a:r>
              <a:rPr lang="cs-CZ" altLang="cs-CZ" sz="2200" dirty="0"/>
              <a:t>Transparentnost </a:t>
            </a:r>
          </a:p>
          <a:p>
            <a:pPr lvl="1"/>
            <a:r>
              <a:rPr lang="cs-CZ" altLang="cs-CZ" sz="2200" dirty="0"/>
              <a:t>Etika vědecké práce</a:t>
            </a:r>
          </a:p>
          <a:p>
            <a:endParaRPr lang="cs-CZ" altLang="cs-CZ" sz="2400" dirty="0"/>
          </a:p>
          <a:p>
            <a:r>
              <a:rPr lang="cs-CZ" altLang="cs-CZ" sz="2400" dirty="0"/>
              <a:t>Jak najít kvalitní zdroj?</a:t>
            </a:r>
          </a:p>
          <a:p>
            <a:endParaRPr lang="cs-CZ" altLang="cs-CZ" sz="2400" dirty="0"/>
          </a:p>
          <a:p>
            <a:r>
              <a:rPr lang="cs-CZ" altLang="cs-CZ" sz="2400" dirty="0"/>
              <a:t>Základem </a:t>
            </a:r>
            <a:r>
              <a:rPr lang="cs-CZ" altLang="cs-CZ" sz="2400" u="sng" dirty="0"/>
              <a:t>kritický přístup</a:t>
            </a:r>
            <a:r>
              <a:rPr lang="cs-CZ" altLang="cs-CZ" sz="2400" dirty="0"/>
              <a:t> + existence určitých (pomocných) kritérií</a:t>
            </a:r>
            <a:endParaRPr lang="cs-CZ" altLang="cs-CZ" sz="2400" u="sng" dirty="0"/>
          </a:p>
        </p:txBody>
      </p:sp>
    </p:spTree>
    <p:extLst>
      <p:ext uri="{BB962C8B-B14F-4D97-AF65-F5344CB8AC3E}">
        <p14:creationId xmlns:p14="http://schemas.microsoft.com/office/powerpoint/2010/main" val="4222967229"/>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3" presetClass="entr" presetSubtype="16" fill="hold" nodeType="clickEffect">
                                  <p:stCondLst>
                                    <p:cond delay="0"/>
                                  </p:stCondLst>
                                  <p:childTnLst>
                                    <p:set>
                                      <p:cBhvr>
                                        <p:cTn id="6" dur="1" fill="hold">
                                          <p:stCondLst>
                                            <p:cond delay="0"/>
                                          </p:stCondLst>
                                        </p:cTn>
                                        <p:tgtEl>
                                          <p:spTgt spid="11267">
                                            <p:txEl>
                                              <p:pRg st="8" end="8"/>
                                            </p:txEl>
                                          </p:spTgt>
                                        </p:tgtEl>
                                        <p:attrNameLst>
                                          <p:attrName>style.visibility</p:attrName>
                                        </p:attrNameLst>
                                      </p:cBhvr>
                                      <p:to>
                                        <p:strVal val="visible"/>
                                      </p:to>
                                    </p:set>
                                    <p:animEffect transition="in" filter="plus(in)">
                                      <p:cBhvr>
                                        <p:cTn id="7" dur="1000"/>
                                        <p:tgtEl>
                                          <p:spTgt spid="11267">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Rot="1" noChangeArrowheads="1"/>
          </p:cNvSpPr>
          <p:nvPr>
            <p:ph type="title"/>
          </p:nvPr>
        </p:nvSpPr>
        <p:spPr>
          <a:xfrm>
            <a:off x="1919288" y="549276"/>
            <a:ext cx="8229600" cy="866775"/>
          </a:xfrm>
        </p:spPr>
        <p:txBody>
          <a:bodyPr/>
          <a:lstStyle/>
          <a:p>
            <a:pPr algn="ctr"/>
            <a:r>
              <a:rPr lang="cs-CZ" altLang="cs-CZ" b="1" smtClean="0"/>
              <a:t>Relevance zdroje</a:t>
            </a:r>
          </a:p>
        </p:txBody>
      </p:sp>
      <p:sp>
        <p:nvSpPr>
          <p:cNvPr id="25603" name="Rectangle 3"/>
          <p:cNvSpPr>
            <a:spLocks noGrp="1" noChangeArrowheads="1"/>
          </p:cNvSpPr>
          <p:nvPr>
            <p:ph idx="1"/>
          </p:nvPr>
        </p:nvSpPr>
        <p:spPr>
          <a:xfrm>
            <a:off x="748937" y="1484313"/>
            <a:ext cx="9461863" cy="5040312"/>
          </a:xfrm>
        </p:spPr>
        <p:txBody>
          <a:bodyPr>
            <a:normAutofit lnSpcReduction="10000"/>
          </a:bodyPr>
          <a:lstStyle/>
          <a:p>
            <a:pPr>
              <a:buFont typeface="Wingdings 2" panose="05020102010507070707" pitchFamily="18" charset="2"/>
              <a:buNone/>
              <a:defRPr/>
            </a:pPr>
            <a:r>
              <a:rPr lang="cs-CZ" sz="2200" dirty="0"/>
              <a:t>„Hierarchie“ relevance zdrojů:</a:t>
            </a:r>
          </a:p>
          <a:p>
            <a:pPr marL="514350" indent="-514350">
              <a:buFont typeface="+mj-lt"/>
              <a:buAutoNum type="arabicPeriod"/>
              <a:defRPr/>
            </a:pPr>
            <a:r>
              <a:rPr lang="cs-CZ" sz="2200" i="1" dirty="0"/>
              <a:t>Odborný časopis s IF</a:t>
            </a:r>
          </a:p>
          <a:p>
            <a:pPr marL="514350" indent="-514350">
              <a:buFont typeface="+mj-lt"/>
              <a:buAutoNum type="arabicPeriod"/>
              <a:defRPr/>
            </a:pPr>
            <a:r>
              <a:rPr lang="cs-CZ" sz="2200" i="1" dirty="0"/>
              <a:t>Recenzovaný časopis v uznávané databázi (SCOPUS, ERIH…)</a:t>
            </a:r>
          </a:p>
          <a:p>
            <a:pPr marL="514350" indent="-514350">
              <a:buFont typeface="+mj-lt"/>
              <a:buAutoNum type="arabicPeriod"/>
              <a:defRPr/>
            </a:pPr>
            <a:r>
              <a:rPr lang="cs-CZ" sz="2200" i="1" dirty="0"/>
              <a:t>Monografie, recenzovaný časopis</a:t>
            </a:r>
          </a:p>
          <a:p>
            <a:pPr marL="514350" indent="-514350">
              <a:buFont typeface="+mj-lt"/>
              <a:buAutoNum type="arabicPeriod"/>
              <a:defRPr/>
            </a:pPr>
            <a:r>
              <a:rPr lang="cs-CZ" sz="2200" i="1" dirty="0"/>
              <a:t>Sborník z konference</a:t>
            </a:r>
          </a:p>
          <a:p>
            <a:pPr marL="514350" indent="-514350">
              <a:buFont typeface="+mj-lt"/>
              <a:buAutoNum type="arabicPeriod"/>
              <a:defRPr/>
            </a:pPr>
            <a:r>
              <a:rPr lang="cs-CZ" sz="2200" i="1" dirty="0"/>
              <a:t>(Kvazi)odborný časopis</a:t>
            </a:r>
          </a:p>
          <a:p>
            <a:pPr marL="514350" indent="-514350">
              <a:buFont typeface="+mj-lt"/>
              <a:buAutoNum type="arabicPeriod"/>
              <a:defRPr/>
            </a:pPr>
            <a:r>
              <a:rPr lang="cs-CZ" sz="2200" i="1" dirty="0"/>
              <a:t>Publicistika</a:t>
            </a:r>
          </a:p>
          <a:p>
            <a:pPr marL="514350" indent="-514350">
              <a:buFont typeface="+mj-lt"/>
              <a:buAutoNum type="arabicPeriod"/>
              <a:defRPr/>
            </a:pPr>
            <a:r>
              <a:rPr lang="cs-CZ" sz="2200" i="1" dirty="0"/>
              <a:t>Noviny </a:t>
            </a:r>
          </a:p>
          <a:p>
            <a:pPr>
              <a:buFont typeface="Wingdings 2" panose="05020102010507070707" pitchFamily="18" charset="2"/>
              <a:buNone/>
              <a:defRPr/>
            </a:pPr>
            <a:endParaRPr lang="cs-CZ" sz="2200" i="1" dirty="0"/>
          </a:p>
          <a:p>
            <a:pPr>
              <a:buFont typeface="Wingdings 2" panose="05020102010507070707" pitchFamily="18" charset="2"/>
              <a:buNone/>
              <a:defRPr/>
            </a:pPr>
            <a:r>
              <a:rPr lang="cs-CZ" sz="2200" i="1" dirty="0" err="1"/>
              <a:t>Impact</a:t>
            </a:r>
            <a:r>
              <a:rPr lang="cs-CZ" sz="2200" i="1" dirty="0"/>
              <a:t> </a:t>
            </a:r>
            <a:r>
              <a:rPr lang="cs-CZ" sz="2200" i="1" dirty="0" err="1"/>
              <a:t>Factor</a:t>
            </a:r>
            <a:r>
              <a:rPr lang="cs-CZ" sz="2200" i="1" dirty="0"/>
              <a:t> (IF)</a:t>
            </a:r>
            <a:r>
              <a:rPr lang="cs-CZ" sz="2200" dirty="0"/>
              <a:t>: </a:t>
            </a:r>
          </a:p>
          <a:p>
            <a:pPr>
              <a:buFont typeface="Wingdings 2" panose="05020102010507070707" pitchFamily="18" charset="2"/>
              <a:buNone/>
              <a:defRPr/>
            </a:pPr>
            <a:r>
              <a:rPr lang="cs-CZ" sz="2200" dirty="0"/>
              <a:t>index citovanosti článků publikovaných v daném časopise</a:t>
            </a:r>
            <a:endParaRPr lang="en-GB" sz="2200" dirty="0"/>
          </a:p>
          <a:p>
            <a:pPr>
              <a:buFont typeface="Wingdings 2" panose="05020102010507070707" pitchFamily="18" charset="2"/>
              <a:buNone/>
              <a:defRPr/>
            </a:pPr>
            <a:r>
              <a:rPr lang="cs-CZ" sz="2200" dirty="0" smtClean="0">
                <a:solidFill>
                  <a:srgbClr val="FF0000"/>
                </a:solidFill>
              </a:rPr>
              <a:t>(</a:t>
            </a:r>
            <a:r>
              <a:rPr lang="cs-CZ" sz="2200" dirty="0" smtClean="0">
                <a:solidFill>
                  <a:srgbClr val="FF0000"/>
                </a:solidFill>
                <a:hlinkClick r:id="rId3"/>
              </a:rPr>
              <a:t>Web </a:t>
            </a:r>
            <a:r>
              <a:rPr lang="cs-CZ" sz="2200" dirty="0" err="1" smtClean="0">
                <a:solidFill>
                  <a:srgbClr val="FF0000"/>
                </a:solidFill>
                <a:hlinkClick r:id="rId3"/>
              </a:rPr>
              <a:t>of</a:t>
            </a:r>
            <a:r>
              <a:rPr lang="cs-CZ" sz="2200" dirty="0" smtClean="0">
                <a:solidFill>
                  <a:srgbClr val="FF0000"/>
                </a:solidFill>
                <a:hlinkClick r:id="rId3"/>
              </a:rPr>
              <a:t> Science</a:t>
            </a:r>
            <a:r>
              <a:rPr lang="cs-CZ" sz="2200" dirty="0" smtClean="0">
                <a:solidFill>
                  <a:srgbClr val="FF0000"/>
                </a:solidFill>
              </a:rPr>
              <a:t>)</a:t>
            </a:r>
            <a:endParaRPr lang="cs-CZ" i="1" dirty="0"/>
          </a:p>
        </p:txBody>
      </p:sp>
    </p:spTree>
    <p:extLst>
      <p:ext uri="{BB962C8B-B14F-4D97-AF65-F5344CB8AC3E}">
        <p14:creationId xmlns:p14="http://schemas.microsoft.com/office/powerpoint/2010/main" val="3747912628"/>
      </p:ext>
    </p:extLst>
  </p:cSld>
  <p:clrMapOvr>
    <a:masterClrMapping/>
  </p:clrMapOv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Rot="1" noChangeArrowheads="1"/>
          </p:cNvSpPr>
          <p:nvPr>
            <p:ph type="title"/>
          </p:nvPr>
        </p:nvSpPr>
        <p:spPr>
          <a:xfrm>
            <a:off x="1992313" y="188913"/>
            <a:ext cx="8229600" cy="1143000"/>
          </a:xfrm>
        </p:spPr>
        <p:txBody>
          <a:bodyPr/>
          <a:lstStyle/>
          <a:p>
            <a:pPr algn="ctr"/>
            <a:r>
              <a:rPr lang="cs-CZ" altLang="cs-CZ" b="1" smtClean="0"/>
              <a:t>Politologická literatura</a:t>
            </a:r>
          </a:p>
        </p:txBody>
      </p:sp>
      <p:sp>
        <p:nvSpPr>
          <p:cNvPr id="27651" name="Rectangle 3"/>
          <p:cNvSpPr>
            <a:spLocks noGrp="1" noChangeArrowheads="1"/>
          </p:cNvSpPr>
          <p:nvPr>
            <p:ph idx="1"/>
          </p:nvPr>
        </p:nvSpPr>
        <p:spPr>
          <a:xfrm>
            <a:off x="653143" y="1341438"/>
            <a:ext cx="9557657" cy="5516562"/>
          </a:xfrm>
        </p:spPr>
        <p:txBody>
          <a:bodyPr>
            <a:normAutofit/>
          </a:bodyPr>
          <a:lstStyle/>
          <a:p>
            <a:pPr>
              <a:buFont typeface="Wingdings 2" panose="05020102010507070707" pitchFamily="18" charset="2"/>
              <a:buNone/>
              <a:defRPr/>
            </a:pPr>
            <a:r>
              <a:rPr lang="cs-CZ" dirty="0" smtClean="0"/>
              <a:t>Příklady českých politologických časopisů:</a:t>
            </a:r>
            <a:endParaRPr lang="cs-CZ" dirty="0"/>
          </a:p>
          <a:p>
            <a:pPr>
              <a:defRPr/>
            </a:pPr>
            <a:r>
              <a:rPr lang="cs-CZ" i="1" dirty="0"/>
              <a:t>Politologický časopis (</a:t>
            </a:r>
            <a:r>
              <a:rPr lang="cs-CZ" i="1" dirty="0">
                <a:hlinkClick r:id="rId3"/>
              </a:rPr>
              <a:t>http://www.politologickycasopis.cz/</a:t>
            </a:r>
            <a:r>
              <a:rPr lang="cs-CZ" i="1" dirty="0" err="1">
                <a:hlinkClick r:id="rId3"/>
              </a:rPr>
              <a:t>cz</a:t>
            </a:r>
            <a:r>
              <a:rPr lang="cs-CZ" i="1" dirty="0" smtClean="0">
                <a:hlinkClick r:id="rId3"/>
              </a:rPr>
              <a:t>/</a:t>
            </a:r>
            <a:r>
              <a:rPr lang="cs-CZ" i="1" dirty="0" smtClean="0"/>
              <a:t>) </a:t>
            </a:r>
          </a:p>
          <a:p>
            <a:pPr>
              <a:defRPr/>
            </a:pPr>
            <a:r>
              <a:rPr lang="cs-CZ" i="1" dirty="0" smtClean="0"/>
              <a:t>Politologická </a:t>
            </a:r>
            <a:r>
              <a:rPr lang="cs-CZ" i="1" dirty="0"/>
              <a:t>revue  </a:t>
            </a:r>
          </a:p>
          <a:p>
            <a:pPr>
              <a:lnSpc>
                <a:spcPct val="90000"/>
              </a:lnSpc>
              <a:defRPr/>
            </a:pPr>
            <a:r>
              <a:rPr lang="cs-CZ" i="1" dirty="0" smtClean="0"/>
              <a:t>Acta </a:t>
            </a:r>
            <a:r>
              <a:rPr lang="cs-CZ" i="1" dirty="0" err="1" smtClean="0"/>
              <a:t>politologica</a:t>
            </a:r>
            <a:r>
              <a:rPr lang="cs-CZ" i="1" dirty="0" smtClean="0"/>
              <a:t> </a:t>
            </a:r>
            <a:r>
              <a:rPr lang="cs-CZ" dirty="0" smtClean="0"/>
              <a:t>(</a:t>
            </a:r>
            <a:r>
              <a:rPr lang="cs-CZ" dirty="0" smtClean="0">
                <a:hlinkClick r:id="rId4"/>
              </a:rPr>
              <a:t>http://www.acpo.cz/</a:t>
            </a:r>
            <a:r>
              <a:rPr lang="cs-CZ" dirty="0" smtClean="0"/>
              <a:t>)</a:t>
            </a:r>
          </a:p>
          <a:p>
            <a:pPr>
              <a:buFont typeface="Wingdings 2" panose="05020102010507070707" pitchFamily="18" charset="2"/>
              <a:buNone/>
              <a:defRPr/>
            </a:pPr>
            <a:endParaRPr lang="cs-CZ" i="1" dirty="0"/>
          </a:p>
          <a:p>
            <a:pPr>
              <a:buFont typeface="Wingdings 2" panose="05020102010507070707" pitchFamily="18" charset="2"/>
              <a:buNone/>
              <a:defRPr/>
            </a:pPr>
            <a:r>
              <a:rPr lang="cs-CZ" dirty="0" smtClean="0"/>
              <a:t>Příklady zahraničních politologických časopisů:</a:t>
            </a:r>
          </a:p>
          <a:p>
            <a:pPr>
              <a:defRPr/>
            </a:pPr>
            <a:r>
              <a:rPr lang="en-GB" i="1" dirty="0" smtClean="0"/>
              <a:t>Political Science Quarterly</a:t>
            </a:r>
            <a:r>
              <a:rPr lang="cs-CZ" i="1" dirty="0" smtClean="0"/>
              <a:t>, </a:t>
            </a:r>
            <a:r>
              <a:rPr lang="en-GB" i="1" dirty="0" smtClean="0"/>
              <a:t>American Political Science Review</a:t>
            </a:r>
            <a:r>
              <a:rPr lang="cs-CZ" i="1" dirty="0" smtClean="0"/>
              <a:t>, </a:t>
            </a:r>
            <a:r>
              <a:rPr lang="cs-CZ" i="1" dirty="0" err="1" smtClean="0"/>
              <a:t>Journal</a:t>
            </a:r>
            <a:r>
              <a:rPr lang="cs-CZ" i="1" dirty="0" smtClean="0"/>
              <a:t> of Public </a:t>
            </a:r>
            <a:r>
              <a:rPr lang="cs-CZ" i="1" dirty="0" err="1" smtClean="0"/>
              <a:t>Policy</a:t>
            </a:r>
            <a:r>
              <a:rPr lang="cs-CZ" i="1" dirty="0" smtClean="0"/>
              <a:t>, </a:t>
            </a:r>
            <a:r>
              <a:rPr lang="cs-CZ" i="1" dirty="0" err="1" smtClean="0"/>
              <a:t>East</a:t>
            </a:r>
            <a:r>
              <a:rPr lang="cs-CZ" i="1" dirty="0" smtClean="0"/>
              <a:t> </a:t>
            </a:r>
            <a:r>
              <a:rPr lang="cs-CZ" i="1" dirty="0" err="1" smtClean="0"/>
              <a:t>European</a:t>
            </a:r>
            <a:r>
              <a:rPr lang="cs-CZ" i="1" dirty="0" smtClean="0"/>
              <a:t> </a:t>
            </a:r>
            <a:r>
              <a:rPr lang="cs-CZ" i="1" dirty="0" err="1" smtClean="0"/>
              <a:t>Politics</a:t>
            </a:r>
            <a:r>
              <a:rPr lang="cs-CZ" i="1" dirty="0" smtClean="0"/>
              <a:t> </a:t>
            </a:r>
            <a:r>
              <a:rPr lang="cs-CZ" i="1" dirty="0" err="1" smtClean="0"/>
              <a:t>and</a:t>
            </a:r>
            <a:r>
              <a:rPr lang="cs-CZ" i="1" dirty="0" smtClean="0"/>
              <a:t> </a:t>
            </a:r>
            <a:r>
              <a:rPr lang="cs-CZ" i="1" dirty="0" err="1" smtClean="0"/>
              <a:t>Societies</a:t>
            </a:r>
            <a:r>
              <a:rPr lang="cs-CZ" i="1" dirty="0" smtClean="0"/>
              <a:t>, </a:t>
            </a:r>
            <a:r>
              <a:rPr lang="cs-CZ" i="1" dirty="0" err="1" smtClean="0"/>
              <a:t>Electoral</a:t>
            </a:r>
            <a:r>
              <a:rPr lang="cs-CZ" i="1" dirty="0" smtClean="0"/>
              <a:t> </a:t>
            </a:r>
            <a:r>
              <a:rPr lang="cs-CZ" i="1" dirty="0" err="1" smtClean="0"/>
              <a:t>Studies</a:t>
            </a:r>
            <a:r>
              <a:rPr lang="cs-CZ" i="1" dirty="0" smtClean="0"/>
              <a:t>, </a:t>
            </a:r>
            <a:r>
              <a:rPr lang="en-GB" i="1" dirty="0" smtClean="0"/>
              <a:t>European Political Science</a:t>
            </a:r>
            <a:r>
              <a:rPr lang="cs-CZ" i="1" dirty="0" smtClean="0"/>
              <a:t>, </a:t>
            </a:r>
            <a:r>
              <a:rPr lang="cs-CZ" i="1" dirty="0" err="1" smtClean="0"/>
              <a:t>European</a:t>
            </a:r>
            <a:r>
              <a:rPr lang="cs-CZ" i="1" dirty="0" smtClean="0"/>
              <a:t> </a:t>
            </a:r>
            <a:r>
              <a:rPr lang="cs-CZ" i="1" dirty="0" err="1" smtClean="0"/>
              <a:t>Journal</a:t>
            </a:r>
            <a:r>
              <a:rPr lang="cs-CZ" i="1" dirty="0" smtClean="0"/>
              <a:t> </a:t>
            </a:r>
            <a:r>
              <a:rPr lang="cs-CZ" i="1" dirty="0" err="1" smtClean="0"/>
              <a:t>of</a:t>
            </a:r>
            <a:r>
              <a:rPr lang="cs-CZ" i="1" dirty="0" smtClean="0"/>
              <a:t> </a:t>
            </a:r>
            <a:r>
              <a:rPr lang="cs-CZ" i="1" dirty="0" err="1" smtClean="0"/>
              <a:t>Political</a:t>
            </a:r>
            <a:r>
              <a:rPr lang="cs-CZ" i="1" dirty="0" smtClean="0"/>
              <a:t> </a:t>
            </a:r>
            <a:r>
              <a:rPr lang="cs-CZ" i="1" dirty="0" err="1" smtClean="0"/>
              <a:t>Research</a:t>
            </a:r>
            <a:r>
              <a:rPr lang="cs-CZ" i="1" dirty="0" smtClean="0"/>
              <a:t>, Party </a:t>
            </a:r>
            <a:r>
              <a:rPr lang="cs-CZ" i="1" dirty="0" err="1" smtClean="0"/>
              <a:t>Politics,West</a:t>
            </a:r>
            <a:r>
              <a:rPr lang="cs-CZ" i="1" dirty="0" smtClean="0"/>
              <a:t> </a:t>
            </a:r>
            <a:r>
              <a:rPr lang="cs-CZ" i="1" dirty="0" err="1" smtClean="0"/>
              <a:t>European</a:t>
            </a:r>
            <a:r>
              <a:rPr lang="cs-CZ" i="1" dirty="0" smtClean="0"/>
              <a:t> </a:t>
            </a:r>
            <a:r>
              <a:rPr lang="cs-CZ" i="1" dirty="0" err="1" smtClean="0"/>
              <a:t>Politics</a:t>
            </a:r>
            <a:r>
              <a:rPr lang="cs-CZ" i="1" dirty="0" smtClean="0"/>
              <a:t>, </a:t>
            </a:r>
            <a:r>
              <a:rPr lang="cs-CZ" i="1" dirty="0" err="1" smtClean="0"/>
              <a:t>Government</a:t>
            </a:r>
            <a:r>
              <a:rPr lang="cs-CZ" i="1" dirty="0" smtClean="0"/>
              <a:t> and </a:t>
            </a:r>
            <a:r>
              <a:rPr lang="cs-CZ" i="1" dirty="0" err="1" smtClean="0"/>
              <a:t>Opposition</a:t>
            </a:r>
            <a:r>
              <a:rPr lang="cs-CZ" i="1" dirty="0" smtClean="0"/>
              <a:t>, </a:t>
            </a:r>
            <a:r>
              <a:rPr lang="cs-CZ" i="1" dirty="0" err="1" smtClean="0"/>
              <a:t>Environmental</a:t>
            </a:r>
            <a:r>
              <a:rPr lang="cs-CZ" i="1" dirty="0" smtClean="0"/>
              <a:t> </a:t>
            </a:r>
            <a:r>
              <a:rPr lang="cs-CZ" i="1" dirty="0" err="1" smtClean="0"/>
              <a:t>Politics</a:t>
            </a:r>
            <a:r>
              <a:rPr lang="cs-CZ" i="1" dirty="0" smtClean="0"/>
              <a:t>… (Web </a:t>
            </a:r>
            <a:r>
              <a:rPr lang="cs-CZ" i="1" dirty="0" err="1" smtClean="0"/>
              <a:t>of</a:t>
            </a:r>
            <a:r>
              <a:rPr lang="cs-CZ" i="1" dirty="0" smtClean="0"/>
              <a:t> </a:t>
            </a:r>
            <a:r>
              <a:rPr lang="cs-CZ" i="1" dirty="0" smtClean="0"/>
              <a:t>Science, </a:t>
            </a:r>
            <a:r>
              <a:rPr lang="cs-CZ" i="1" dirty="0" err="1" smtClean="0"/>
              <a:t>Scopus</a:t>
            </a:r>
            <a:r>
              <a:rPr lang="cs-CZ" i="1" dirty="0" smtClean="0"/>
              <a:t>)</a:t>
            </a:r>
            <a:endParaRPr lang="cs-CZ" dirty="0"/>
          </a:p>
        </p:txBody>
      </p:sp>
    </p:spTree>
    <p:extLst>
      <p:ext uri="{BB962C8B-B14F-4D97-AF65-F5344CB8AC3E}">
        <p14:creationId xmlns:p14="http://schemas.microsoft.com/office/powerpoint/2010/main" val="2839637850"/>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 presetClass="entr" presetSubtype="16" fill="hold" grpId="0" nodeType="afterEffect">
                                  <p:stCondLst>
                                    <p:cond delay="0"/>
                                  </p:stCondLst>
                                  <p:childTnLst>
                                    <p:set>
                                      <p:cBhvr>
                                        <p:cTn id="6" dur="1" fill="hold">
                                          <p:stCondLst>
                                            <p:cond delay="0"/>
                                          </p:stCondLst>
                                        </p:cTn>
                                        <p:tgtEl>
                                          <p:spTgt spid="27651">
                                            <p:txEl>
                                              <p:pRg st="0" end="0"/>
                                            </p:txEl>
                                          </p:spTgt>
                                        </p:tgtEl>
                                        <p:attrNameLst>
                                          <p:attrName>style.visibility</p:attrName>
                                        </p:attrNameLst>
                                      </p:cBhvr>
                                      <p:to>
                                        <p:strVal val="visible"/>
                                      </p:to>
                                    </p:set>
                                    <p:animEffect transition="in" filter="box(in)">
                                      <p:cBhvr>
                                        <p:cTn id="7" dur="500"/>
                                        <p:tgtEl>
                                          <p:spTgt spid="27651">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 presetClass="entr" presetSubtype="4" fill="hold" nodeType="clickEffect">
                                  <p:stCondLst>
                                    <p:cond delay="0"/>
                                  </p:stCondLst>
                                  <p:childTnLst>
                                    <p:set>
                                      <p:cBhvr>
                                        <p:cTn id="11" dur="1" fill="hold">
                                          <p:stCondLst>
                                            <p:cond delay="0"/>
                                          </p:stCondLst>
                                        </p:cTn>
                                        <p:tgtEl>
                                          <p:spTgt spid="27651">
                                            <p:txEl>
                                              <p:pRg st="1" end="1"/>
                                            </p:txEl>
                                          </p:spTgt>
                                        </p:tgtEl>
                                        <p:attrNameLst>
                                          <p:attrName>style.visibility</p:attrName>
                                        </p:attrNameLst>
                                      </p:cBhvr>
                                      <p:to>
                                        <p:strVal val="visible"/>
                                      </p:to>
                                    </p:set>
                                    <p:anim calcmode="lin" valueType="num">
                                      <p:cBhvr additive="base">
                                        <p:cTn id="12" dur="500" fill="hold"/>
                                        <p:tgtEl>
                                          <p:spTgt spid="27651">
                                            <p:txEl>
                                              <p:pRg st="1" end="1"/>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27651">
                                            <p:txEl>
                                              <p:pRg st="1" end="1"/>
                                            </p:txEl>
                                          </p:spTgt>
                                        </p:tgtEl>
                                        <p:attrNameLst>
                                          <p:attrName>ppt_y</p:attrName>
                                        </p:attrNameLst>
                                      </p:cBhvr>
                                      <p:tavLst>
                                        <p:tav tm="0">
                                          <p:val>
                                            <p:strVal val="1+#ppt_h/2"/>
                                          </p:val>
                                        </p:tav>
                                        <p:tav tm="100000">
                                          <p:val>
                                            <p:strVal val="#ppt_y"/>
                                          </p:val>
                                        </p:tav>
                                      </p:tavLst>
                                    </p:anim>
                                  </p:childTnLst>
                                </p:cTn>
                              </p:par>
                              <p:par>
                                <p:cTn id="14" presetID="2" presetClass="entr" presetSubtype="4" fill="hold" nodeType="withEffect">
                                  <p:stCondLst>
                                    <p:cond delay="0"/>
                                  </p:stCondLst>
                                  <p:childTnLst>
                                    <p:set>
                                      <p:cBhvr>
                                        <p:cTn id="15" dur="1" fill="hold">
                                          <p:stCondLst>
                                            <p:cond delay="0"/>
                                          </p:stCondLst>
                                        </p:cTn>
                                        <p:tgtEl>
                                          <p:spTgt spid="27651">
                                            <p:txEl>
                                              <p:pRg st="2" end="2"/>
                                            </p:txEl>
                                          </p:spTgt>
                                        </p:tgtEl>
                                        <p:attrNameLst>
                                          <p:attrName>style.visibility</p:attrName>
                                        </p:attrNameLst>
                                      </p:cBhvr>
                                      <p:to>
                                        <p:strVal val="visible"/>
                                      </p:to>
                                    </p:set>
                                    <p:anim calcmode="lin" valueType="num">
                                      <p:cBhvr additive="base">
                                        <p:cTn id="16" dur="500" fill="hold"/>
                                        <p:tgtEl>
                                          <p:spTgt spid="27651">
                                            <p:txEl>
                                              <p:pRg st="2" end="2"/>
                                            </p:txEl>
                                          </p:spTgt>
                                        </p:tgtEl>
                                        <p:attrNameLst>
                                          <p:attrName>ppt_x</p:attrName>
                                        </p:attrNameLst>
                                      </p:cBhvr>
                                      <p:tavLst>
                                        <p:tav tm="0">
                                          <p:val>
                                            <p:strVal val="#ppt_x"/>
                                          </p:val>
                                        </p:tav>
                                        <p:tav tm="100000">
                                          <p:val>
                                            <p:strVal val="#ppt_x"/>
                                          </p:val>
                                        </p:tav>
                                      </p:tavLst>
                                    </p:anim>
                                    <p:anim calcmode="lin" valueType="num">
                                      <p:cBhvr additive="base">
                                        <p:cTn id="17" dur="500" fill="hold"/>
                                        <p:tgtEl>
                                          <p:spTgt spid="27651">
                                            <p:txEl>
                                              <p:pRg st="2" end="2"/>
                                            </p:txEl>
                                          </p:spTgt>
                                        </p:tgtEl>
                                        <p:attrNameLst>
                                          <p:attrName>ppt_y</p:attrName>
                                        </p:attrNameLst>
                                      </p:cBhvr>
                                      <p:tavLst>
                                        <p:tav tm="0">
                                          <p:val>
                                            <p:strVal val="1+#ppt_h/2"/>
                                          </p:val>
                                        </p:tav>
                                        <p:tav tm="100000">
                                          <p:val>
                                            <p:strVal val="#ppt_y"/>
                                          </p:val>
                                        </p:tav>
                                      </p:tavLst>
                                    </p:anim>
                                  </p:childTnLst>
                                </p:cTn>
                              </p:par>
                              <p:par>
                                <p:cTn id="18" presetID="2" presetClass="entr" presetSubtype="4" fill="hold" nodeType="withEffect">
                                  <p:stCondLst>
                                    <p:cond delay="0"/>
                                  </p:stCondLst>
                                  <p:childTnLst>
                                    <p:set>
                                      <p:cBhvr>
                                        <p:cTn id="19" dur="1" fill="hold">
                                          <p:stCondLst>
                                            <p:cond delay="0"/>
                                          </p:stCondLst>
                                        </p:cTn>
                                        <p:tgtEl>
                                          <p:spTgt spid="27651">
                                            <p:txEl>
                                              <p:pRg st="3" end="3"/>
                                            </p:txEl>
                                          </p:spTgt>
                                        </p:tgtEl>
                                        <p:attrNameLst>
                                          <p:attrName>style.visibility</p:attrName>
                                        </p:attrNameLst>
                                      </p:cBhvr>
                                      <p:to>
                                        <p:strVal val="visible"/>
                                      </p:to>
                                    </p:set>
                                    <p:anim calcmode="lin" valueType="num">
                                      <p:cBhvr additive="base">
                                        <p:cTn id="20" dur="500" fill="hold"/>
                                        <p:tgtEl>
                                          <p:spTgt spid="27651">
                                            <p:txEl>
                                              <p:pRg st="3" end="3"/>
                                            </p:txEl>
                                          </p:spTgt>
                                        </p:tgtEl>
                                        <p:attrNameLst>
                                          <p:attrName>ppt_x</p:attrName>
                                        </p:attrNameLst>
                                      </p:cBhvr>
                                      <p:tavLst>
                                        <p:tav tm="0">
                                          <p:val>
                                            <p:strVal val="#ppt_x"/>
                                          </p:val>
                                        </p:tav>
                                        <p:tav tm="100000">
                                          <p:val>
                                            <p:strVal val="#ppt_x"/>
                                          </p:val>
                                        </p:tav>
                                      </p:tavLst>
                                    </p:anim>
                                    <p:anim calcmode="lin" valueType="num">
                                      <p:cBhvr additive="base">
                                        <p:cTn id="21" dur="500" fill="hold"/>
                                        <p:tgtEl>
                                          <p:spTgt spid="27651">
                                            <p:txEl>
                                              <p:pRg st="3" end="3"/>
                                            </p:txEl>
                                          </p:spTgt>
                                        </p:tgtEl>
                                        <p:attrNameLst>
                                          <p:attrName>ppt_y</p:attrName>
                                        </p:attrNameLst>
                                      </p:cBhvr>
                                      <p:tavLst>
                                        <p:tav tm="0">
                                          <p:val>
                                            <p:strVal val="1+#ppt_h/2"/>
                                          </p:val>
                                        </p:tav>
                                        <p:tav tm="100000">
                                          <p:val>
                                            <p:strVal val="#ppt_y"/>
                                          </p:val>
                                        </p:tav>
                                      </p:tavLst>
                                    </p:anim>
                                  </p:childTnLst>
                                </p:cTn>
                              </p:par>
                            </p:childTnLst>
                          </p:cTn>
                        </p:par>
                        <p:par>
                          <p:cTn id="22" fill="hold" nodeType="afterGroup">
                            <p:stCondLst>
                              <p:cond delay="500"/>
                            </p:stCondLst>
                            <p:childTnLst>
                              <p:par>
                                <p:cTn id="23" presetID="2" presetClass="entr" presetSubtype="4" fill="hold" nodeType="afterEffect">
                                  <p:stCondLst>
                                    <p:cond delay="0"/>
                                  </p:stCondLst>
                                  <p:childTnLst>
                                    <p:set>
                                      <p:cBhvr>
                                        <p:cTn id="24" dur="1" fill="hold">
                                          <p:stCondLst>
                                            <p:cond delay="0"/>
                                          </p:stCondLst>
                                        </p:cTn>
                                        <p:tgtEl>
                                          <p:spTgt spid="27651">
                                            <p:txEl>
                                              <p:pRg st="5" end="5"/>
                                            </p:txEl>
                                          </p:spTgt>
                                        </p:tgtEl>
                                        <p:attrNameLst>
                                          <p:attrName>style.visibility</p:attrName>
                                        </p:attrNameLst>
                                      </p:cBhvr>
                                      <p:to>
                                        <p:strVal val="visible"/>
                                      </p:to>
                                    </p:set>
                                    <p:anim calcmode="lin" valueType="num">
                                      <p:cBhvr additive="base">
                                        <p:cTn id="25" dur="500" fill="hold"/>
                                        <p:tgtEl>
                                          <p:spTgt spid="27651">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7651">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13" presetClass="entr" presetSubtype="16" fill="hold" nodeType="clickEffect">
                                  <p:stCondLst>
                                    <p:cond delay="0"/>
                                  </p:stCondLst>
                                  <p:childTnLst>
                                    <p:set>
                                      <p:cBhvr>
                                        <p:cTn id="30" dur="1" fill="hold">
                                          <p:stCondLst>
                                            <p:cond delay="0"/>
                                          </p:stCondLst>
                                        </p:cTn>
                                        <p:tgtEl>
                                          <p:spTgt spid="27651">
                                            <p:txEl>
                                              <p:pRg st="6" end="6"/>
                                            </p:txEl>
                                          </p:spTgt>
                                        </p:tgtEl>
                                        <p:attrNameLst>
                                          <p:attrName>style.visibility</p:attrName>
                                        </p:attrNameLst>
                                      </p:cBhvr>
                                      <p:to>
                                        <p:strVal val="visible"/>
                                      </p:to>
                                    </p:set>
                                    <p:animEffect transition="in" filter="plus(in)">
                                      <p:cBhvr>
                                        <p:cTn id="31" dur="2000"/>
                                        <p:tgtEl>
                                          <p:spTgt spid="27651">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651"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lstStyle/>
          <a:p>
            <a:pPr marL="0" indent="0">
              <a:buNone/>
            </a:pPr>
            <a:r>
              <a:rPr lang="cs-CZ" dirty="0" smtClean="0">
                <a:solidFill>
                  <a:srgbClr val="FF0000"/>
                </a:solidFill>
              </a:rPr>
              <a:t>ÚKOL V SEMINÁŘI: </a:t>
            </a:r>
            <a:r>
              <a:rPr lang="cs-CZ" dirty="0" smtClean="0"/>
              <a:t>Co jste poslední dobou četli a za jakým účelem? (3 minuty)</a:t>
            </a:r>
            <a:endParaRPr lang="cs-CZ" dirty="0">
              <a:solidFill>
                <a:srgbClr val="FF0000"/>
              </a:solidFill>
            </a:endParaRPr>
          </a:p>
        </p:txBody>
      </p:sp>
    </p:spTree>
    <p:extLst>
      <p:ext uri="{BB962C8B-B14F-4D97-AF65-F5344CB8AC3E}">
        <p14:creationId xmlns:p14="http://schemas.microsoft.com/office/powerpoint/2010/main" val="111066955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Rot="1" noChangeArrowheads="1"/>
          </p:cNvSpPr>
          <p:nvPr>
            <p:ph type="title"/>
          </p:nvPr>
        </p:nvSpPr>
        <p:spPr/>
        <p:txBody>
          <a:bodyPr/>
          <a:lstStyle/>
          <a:p>
            <a:pPr algn="ctr"/>
            <a:r>
              <a:rPr lang="cs-CZ" altLang="cs-CZ" b="1" smtClean="0"/>
              <a:t>Hledání el. zdrojů</a:t>
            </a:r>
          </a:p>
        </p:txBody>
      </p:sp>
      <p:sp>
        <p:nvSpPr>
          <p:cNvPr id="28675" name="Rectangle 3"/>
          <p:cNvSpPr>
            <a:spLocks noGrp="1" noChangeArrowheads="1"/>
          </p:cNvSpPr>
          <p:nvPr>
            <p:ph idx="1"/>
          </p:nvPr>
        </p:nvSpPr>
        <p:spPr/>
        <p:txBody>
          <a:bodyPr>
            <a:normAutofit lnSpcReduction="10000"/>
          </a:bodyPr>
          <a:lstStyle/>
          <a:p>
            <a:pPr>
              <a:buFont typeface="Wingdings 2" panose="05020102010507070707" pitchFamily="18" charset="2"/>
              <a:buNone/>
            </a:pPr>
            <a:r>
              <a:rPr lang="cs-CZ" altLang="cs-CZ" sz="2500" b="1" dirty="0"/>
              <a:t>Databáze:</a:t>
            </a:r>
            <a:r>
              <a:rPr lang="cs-CZ" altLang="cs-CZ" sz="2500" dirty="0"/>
              <a:t> </a:t>
            </a:r>
          </a:p>
          <a:p>
            <a:pPr>
              <a:buFont typeface="Wingdings 2" panose="05020102010507070707" pitchFamily="18" charset="2"/>
              <a:buNone/>
            </a:pPr>
            <a:r>
              <a:rPr lang="cs-CZ" altLang="cs-CZ" sz="2500" dirty="0"/>
              <a:t>Nejběžnější: souhrn dostupných časopiseckých zdrojů </a:t>
            </a:r>
          </a:p>
          <a:p>
            <a:r>
              <a:rPr lang="cs-CZ" altLang="cs-CZ" sz="2500" dirty="0"/>
              <a:t>EBSCO, JSTOR, Science Direct, </a:t>
            </a:r>
            <a:r>
              <a:rPr lang="cs-CZ" altLang="cs-CZ" sz="2500" dirty="0" err="1"/>
              <a:t>ProQuest</a:t>
            </a:r>
            <a:r>
              <a:rPr lang="cs-CZ" altLang="cs-CZ" sz="2500" dirty="0"/>
              <a:t>, Oxford </a:t>
            </a:r>
            <a:r>
              <a:rPr lang="cs-CZ" altLang="cs-CZ" sz="2500" dirty="0" err="1"/>
              <a:t>Journals</a:t>
            </a:r>
            <a:r>
              <a:rPr lang="cs-CZ" altLang="cs-CZ" sz="2500" dirty="0"/>
              <a:t>, SAGE </a:t>
            </a:r>
            <a:r>
              <a:rPr lang="cs-CZ" altLang="cs-CZ" sz="2500" dirty="0" err="1"/>
              <a:t>Journals</a:t>
            </a:r>
            <a:r>
              <a:rPr lang="cs-CZ" altLang="cs-CZ" sz="2500" dirty="0"/>
              <a:t> Online, </a:t>
            </a:r>
            <a:r>
              <a:rPr lang="cs-CZ" altLang="cs-CZ" sz="2500" dirty="0" err="1"/>
              <a:t>SpringerLINK</a:t>
            </a:r>
            <a:r>
              <a:rPr lang="cs-CZ" altLang="cs-CZ" sz="2500" dirty="0"/>
              <a:t>...</a:t>
            </a:r>
          </a:p>
          <a:p>
            <a:pPr>
              <a:buFont typeface="Wingdings 2" panose="05020102010507070707" pitchFamily="18" charset="2"/>
              <a:buNone/>
            </a:pPr>
            <a:r>
              <a:rPr lang="cs-CZ" altLang="cs-CZ" sz="2500" dirty="0"/>
              <a:t>Problém: někdy nedostupné bezplatně </a:t>
            </a:r>
          </a:p>
          <a:p>
            <a:pPr>
              <a:buFont typeface="Wingdings 2" panose="05020102010507070707" pitchFamily="18" charset="2"/>
              <a:buNone/>
            </a:pPr>
            <a:r>
              <a:rPr lang="cs-CZ" altLang="cs-CZ" sz="2500" dirty="0"/>
              <a:t>(</a:t>
            </a:r>
            <a:r>
              <a:rPr lang="cs-CZ" altLang="cs-CZ" sz="2500" b="1" dirty="0"/>
              <a:t>sledovat informace v knihovně FSS!</a:t>
            </a:r>
            <a:r>
              <a:rPr lang="cs-CZ" altLang="cs-CZ" sz="2500" dirty="0"/>
              <a:t>)</a:t>
            </a:r>
          </a:p>
          <a:p>
            <a:pPr>
              <a:buFont typeface="Wingdings 2" panose="05020102010507070707" pitchFamily="18" charset="2"/>
              <a:buNone/>
            </a:pPr>
            <a:endParaRPr lang="cs-CZ" altLang="cs-CZ" sz="2500" dirty="0"/>
          </a:p>
          <a:p>
            <a:r>
              <a:rPr lang="cs-CZ" altLang="cs-CZ" sz="2500" b="1" dirty="0">
                <a:solidFill>
                  <a:srgbClr val="FF0000"/>
                </a:solidFill>
              </a:rPr>
              <a:t>Tip 1:</a:t>
            </a:r>
            <a:r>
              <a:rPr lang="cs-CZ" altLang="cs-CZ" sz="2500" b="1" dirty="0"/>
              <a:t> </a:t>
            </a:r>
            <a:r>
              <a:rPr lang="cs-CZ" altLang="cs-CZ" sz="2500" dirty="0"/>
              <a:t>vzdálený přístup k EIZ (více na stránkách knihovny), </a:t>
            </a:r>
            <a:r>
              <a:rPr lang="cs-CZ" altLang="cs-CZ" sz="2500" dirty="0" smtClean="0"/>
              <a:t>přednáška </a:t>
            </a:r>
            <a:r>
              <a:rPr lang="cs-CZ" altLang="cs-CZ" sz="2500" dirty="0"/>
              <a:t>v </a:t>
            </a:r>
            <a:r>
              <a:rPr lang="cs-CZ" altLang="cs-CZ" sz="2500" dirty="0" smtClean="0"/>
              <a:t>Úvodu do politologie</a:t>
            </a:r>
            <a:endParaRPr lang="cs-CZ" altLang="cs-CZ" sz="2500" dirty="0"/>
          </a:p>
          <a:p>
            <a:r>
              <a:rPr lang="cs-CZ" altLang="cs-CZ" sz="2500" b="1" dirty="0">
                <a:solidFill>
                  <a:srgbClr val="FF0000"/>
                </a:solidFill>
              </a:rPr>
              <a:t>Tip 2: </a:t>
            </a:r>
            <a:r>
              <a:rPr lang="cs-CZ" altLang="cs-CZ" sz="2500" dirty="0"/>
              <a:t>discovery.muni.cz, scholar.google.com</a:t>
            </a:r>
            <a:endParaRPr lang="cs-CZ" altLang="cs-CZ" sz="2500" b="1" dirty="0">
              <a:solidFill>
                <a:srgbClr val="FF0000"/>
              </a:solidFill>
            </a:endParaRPr>
          </a:p>
        </p:txBody>
      </p:sp>
    </p:spTree>
    <p:extLst>
      <p:ext uri="{BB962C8B-B14F-4D97-AF65-F5344CB8AC3E}">
        <p14:creationId xmlns:p14="http://schemas.microsoft.com/office/powerpoint/2010/main" val="3543767813"/>
      </p:ext>
    </p:extLst>
  </p:cSld>
  <p:clrMapOvr>
    <a:masterClrMapping/>
  </p:clrMapOvr>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Rot="1" noChangeArrowheads="1"/>
          </p:cNvSpPr>
          <p:nvPr>
            <p:ph type="title"/>
          </p:nvPr>
        </p:nvSpPr>
        <p:spPr/>
        <p:txBody>
          <a:bodyPr/>
          <a:lstStyle/>
          <a:p>
            <a:pPr algn="ctr"/>
            <a:r>
              <a:rPr lang="cs-CZ" altLang="cs-CZ" b="1" smtClean="0"/>
              <a:t>Další elektronické zdroje</a:t>
            </a:r>
          </a:p>
        </p:txBody>
      </p:sp>
      <p:sp>
        <p:nvSpPr>
          <p:cNvPr id="32771" name="Rectangle 3"/>
          <p:cNvSpPr>
            <a:spLocks noGrp="1" noChangeArrowheads="1"/>
          </p:cNvSpPr>
          <p:nvPr>
            <p:ph idx="1"/>
          </p:nvPr>
        </p:nvSpPr>
        <p:spPr/>
        <p:txBody>
          <a:bodyPr>
            <a:normAutofit lnSpcReduction="10000"/>
          </a:bodyPr>
          <a:lstStyle/>
          <a:p>
            <a:pPr>
              <a:buFont typeface="Wingdings 2" panose="05020102010507070707" pitchFamily="18" charset="2"/>
              <a:buNone/>
            </a:pPr>
            <a:r>
              <a:rPr lang="cs-CZ" altLang="cs-CZ" b="1" dirty="0" smtClean="0"/>
              <a:t>Internetové encyklopedie:</a:t>
            </a:r>
          </a:p>
          <a:p>
            <a:r>
              <a:rPr lang="cs-CZ" altLang="cs-CZ" i="1" dirty="0" err="1" smtClean="0"/>
              <a:t>Wikipedia</a:t>
            </a:r>
            <a:r>
              <a:rPr lang="en-GB" altLang="cs-CZ" b="1" dirty="0" smtClean="0"/>
              <a:t> </a:t>
            </a:r>
            <a:r>
              <a:rPr lang="cs-CZ" altLang="cs-CZ" dirty="0" smtClean="0"/>
              <a:t>(</a:t>
            </a:r>
            <a:r>
              <a:rPr lang="en-GB" altLang="cs-CZ" dirty="0" smtClean="0"/>
              <a:t>alias </a:t>
            </a:r>
            <a:r>
              <a:rPr lang="cs-CZ" altLang="cs-CZ" dirty="0" smtClean="0"/>
              <a:t>„Otevřená encyklopedie“)</a:t>
            </a:r>
          </a:p>
          <a:p>
            <a:pPr>
              <a:buFont typeface="Wingdings 2" panose="05020102010507070707" pitchFamily="18" charset="2"/>
              <a:buNone/>
            </a:pPr>
            <a:endParaRPr lang="cs-CZ" altLang="cs-CZ" dirty="0" smtClean="0"/>
          </a:p>
          <a:p>
            <a:pPr>
              <a:buFont typeface="Wingdings 2" panose="05020102010507070707" pitchFamily="18" charset="2"/>
              <a:buNone/>
            </a:pPr>
            <a:r>
              <a:rPr lang="cs-CZ" altLang="cs-CZ" sz="3600" b="1" u="sng" dirty="0">
                <a:solidFill>
                  <a:srgbClr val="FF0000"/>
                </a:solidFill>
              </a:rPr>
              <a:t>Neužívat</a:t>
            </a:r>
            <a:r>
              <a:rPr lang="cs-CZ" altLang="cs-CZ" u="sng" dirty="0" smtClean="0">
                <a:solidFill>
                  <a:srgbClr val="FF0000"/>
                </a:solidFill>
              </a:rPr>
              <a:t> jako (citovaný) zdroj pro seminární práce</a:t>
            </a:r>
            <a:r>
              <a:rPr lang="en-GB" altLang="cs-CZ" u="sng" dirty="0" smtClean="0">
                <a:solidFill>
                  <a:srgbClr val="FF0000"/>
                </a:solidFill>
              </a:rPr>
              <a:t>!</a:t>
            </a:r>
            <a:endParaRPr lang="cs-CZ" altLang="cs-CZ" u="sng" dirty="0" smtClean="0">
              <a:solidFill>
                <a:srgbClr val="FF0000"/>
              </a:solidFill>
            </a:endParaRPr>
          </a:p>
          <a:p>
            <a:pPr>
              <a:buFont typeface="Wingdings 2" panose="05020102010507070707" pitchFamily="18" charset="2"/>
              <a:buNone/>
            </a:pPr>
            <a:endParaRPr lang="cs-CZ" altLang="cs-CZ" u="sng" dirty="0" smtClean="0"/>
          </a:p>
          <a:p>
            <a:r>
              <a:rPr lang="en-GB" altLang="cs-CZ" i="1" dirty="0" smtClean="0"/>
              <a:t>Britannica Online</a:t>
            </a:r>
            <a:endParaRPr lang="cs-CZ" altLang="cs-CZ" i="1" dirty="0" smtClean="0"/>
          </a:p>
          <a:p>
            <a:r>
              <a:rPr lang="en-GB" altLang="cs-CZ" i="1" dirty="0" err="1" smtClean="0"/>
              <a:t>Diplopedia</a:t>
            </a:r>
            <a:endParaRPr lang="cs-CZ" altLang="cs-CZ" i="1" dirty="0" smtClean="0"/>
          </a:p>
          <a:p>
            <a:r>
              <a:rPr lang="en-GB" altLang="cs-CZ" i="1" dirty="0" err="1" smtClean="0"/>
              <a:t>Scholarpedia</a:t>
            </a:r>
            <a:endParaRPr lang="cs-CZ" altLang="cs-CZ" i="1" dirty="0" smtClean="0"/>
          </a:p>
          <a:p>
            <a:r>
              <a:rPr lang="cs-CZ" altLang="cs-CZ" dirty="0" smtClean="0"/>
              <a:t>Závěrečné práce (</a:t>
            </a:r>
            <a:r>
              <a:rPr lang="cs-CZ" altLang="cs-CZ" dirty="0" err="1" smtClean="0"/>
              <a:t>bc.</a:t>
            </a:r>
            <a:r>
              <a:rPr lang="cs-CZ" altLang="cs-CZ" dirty="0" smtClean="0"/>
              <a:t>, Mgr., Ph.D.) – theses.cz</a:t>
            </a:r>
          </a:p>
          <a:p>
            <a:endParaRPr lang="cs-CZ" altLang="cs-CZ" dirty="0" smtClean="0"/>
          </a:p>
        </p:txBody>
      </p:sp>
    </p:spTree>
    <p:extLst>
      <p:ext uri="{BB962C8B-B14F-4D97-AF65-F5344CB8AC3E}">
        <p14:creationId xmlns:p14="http://schemas.microsoft.com/office/powerpoint/2010/main" val="1971144465"/>
      </p:ext>
    </p:extLst>
  </p:cSld>
  <p:clrMapOvr>
    <a:masterClrMapping/>
  </p:clrMapOvr>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6866" name="Nadpis 1"/>
          <p:cNvSpPr>
            <a:spLocks noGrp="1"/>
          </p:cNvSpPr>
          <p:nvPr>
            <p:ph type="title"/>
          </p:nvPr>
        </p:nvSpPr>
        <p:spPr>
          <a:xfrm>
            <a:off x="1919288" y="333375"/>
            <a:ext cx="8229600" cy="1143000"/>
          </a:xfrm>
        </p:spPr>
        <p:txBody>
          <a:bodyPr/>
          <a:lstStyle/>
          <a:p>
            <a:pPr eaLnBrk="1" hangingPunct="1"/>
            <a:r>
              <a:rPr lang="cs-CZ" altLang="cs-CZ" sz="3600"/>
              <a:t>Bibliografické odkazy a citace – etika vědecké práce</a:t>
            </a:r>
          </a:p>
        </p:txBody>
      </p:sp>
      <p:sp>
        <p:nvSpPr>
          <p:cNvPr id="3" name="Zástupný symbol pro obsah 2"/>
          <p:cNvSpPr>
            <a:spLocks noGrp="1"/>
          </p:cNvSpPr>
          <p:nvPr>
            <p:ph idx="1"/>
          </p:nvPr>
        </p:nvSpPr>
        <p:spPr/>
        <p:txBody>
          <a:bodyPr/>
          <a:lstStyle/>
          <a:p>
            <a:pPr algn="just" eaLnBrk="1" hangingPunct="1"/>
            <a:r>
              <a:rPr lang="cs-CZ" altLang="cs-CZ" sz="2400" b="1" dirty="0">
                <a:solidFill>
                  <a:srgbClr val="FF3300"/>
                </a:solidFill>
              </a:rPr>
              <a:t>Plagiátorství!</a:t>
            </a:r>
          </a:p>
          <a:p>
            <a:pPr algn="just" eaLnBrk="1" hangingPunct="1"/>
            <a:r>
              <a:rPr lang="cs-CZ" altLang="cs-CZ" sz="2400" dirty="0"/>
              <a:t>Typy práce se zdroji: </a:t>
            </a:r>
          </a:p>
          <a:p>
            <a:pPr lvl="1" algn="just" eaLnBrk="1" hangingPunct="1"/>
            <a:r>
              <a:rPr lang="cs-CZ" altLang="cs-CZ" sz="2200" dirty="0"/>
              <a:t>Odkaz na cizí výzkum/opora vlastního tvrzení</a:t>
            </a:r>
          </a:p>
          <a:p>
            <a:pPr lvl="1" algn="just" eaLnBrk="1" hangingPunct="1"/>
            <a:r>
              <a:rPr lang="cs-CZ" altLang="cs-CZ" sz="2200" dirty="0"/>
              <a:t>Parafráze – reformulace cizí myšlenky</a:t>
            </a:r>
          </a:p>
          <a:p>
            <a:pPr lvl="1" algn="just" eaLnBrk="1" hangingPunct="1"/>
            <a:r>
              <a:rPr lang="cs-CZ" altLang="cs-CZ" sz="2200" dirty="0"/>
              <a:t>Citace - </a:t>
            </a:r>
            <a:r>
              <a:rPr lang="cs-CZ" altLang="cs-CZ" sz="2000" dirty="0"/>
              <a:t>Přesný přepis výroku/teze uváděný v uvozovkách a doprovázený odkazem</a:t>
            </a:r>
            <a:endParaRPr lang="cs-CZ" altLang="cs-CZ" sz="2200" dirty="0"/>
          </a:p>
          <a:p>
            <a:pPr algn="just" eaLnBrk="1" hangingPunct="1"/>
            <a:r>
              <a:rPr lang="cs-CZ" altLang="cs-CZ" sz="2400" u="sng" dirty="0"/>
              <a:t>Odkazy</a:t>
            </a:r>
            <a:r>
              <a:rPr lang="cs-CZ" altLang="cs-CZ" sz="2400" dirty="0"/>
              <a:t>: stručná informace o zdroji</a:t>
            </a:r>
          </a:p>
          <a:p>
            <a:pPr eaLnBrk="1" hangingPunct="1"/>
            <a:r>
              <a:rPr lang="cs-CZ" altLang="cs-CZ" sz="2400" u="sng" dirty="0"/>
              <a:t>Bibliografická citace/zápis v </a:t>
            </a:r>
            <a:r>
              <a:rPr lang="cs-CZ" altLang="cs-CZ" sz="2400" u="sng" dirty="0" smtClean="0"/>
              <a:t>seznamu </a:t>
            </a:r>
            <a:r>
              <a:rPr lang="cs-CZ" altLang="cs-CZ" sz="2400" u="sng" dirty="0"/>
              <a:t>literatury:</a:t>
            </a:r>
            <a:r>
              <a:rPr lang="cs-CZ" altLang="cs-CZ" sz="2400" dirty="0"/>
              <a:t> podrobný soupis informací                                    o použitém zdroji v seznamu na konci </a:t>
            </a:r>
            <a:r>
              <a:rPr lang="cs-CZ" altLang="cs-CZ" sz="2400" dirty="0" smtClean="0"/>
              <a:t>textu</a:t>
            </a:r>
            <a:endParaRPr lang="cs-CZ" altLang="cs-CZ" sz="2400" dirty="0"/>
          </a:p>
        </p:txBody>
      </p:sp>
    </p:spTree>
    <p:extLst>
      <p:ext uri="{BB962C8B-B14F-4D97-AF65-F5344CB8AC3E}">
        <p14:creationId xmlns:p14="http://schemas.microsoft.com/office/powerpoint/2010/main" val="2325476284"/>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7" presetClass="entr" presetSubtype="10" fill="hold" grpId="0" nodeType="after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2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2000" fill="hold"/>
                                        <p:tgtEl>
                                          <p:spTgt spid="3">
                                            <p:txEl>
                                              <p:pRg st="0" end="0"/>
                                            </p:txEl>
                                          </p:spTgt>
                                        </p:tgtEl>
                                        <p:attrNameLst>
                                          <p:attrName>ppt_h</p:attrName>
                                        </p:attrNameLst>
                                      </p:cBhvr>
                                      <p:tavLst>
                                        <p:tav tm="0">
                                          <p:val>
                                            <p:strVal val="#ppt_h"/>
                                          </p:val>
                                        </p:tav>
                                        <p:tav tm="100000">
                                          <p:val>
                                            <p:strVal val="#ppt_h"/>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17" presetClass="entr" presetSubtype="10"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p:cTn id="13" dur="2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4" dur="2000" fill="hold"/>
                                        <p:tgtEl>
                                          <p:spTgt spid="3">
                                            <p:txEl>
                                              <p:pRg st="1" end="1"/>
                                            </p:txEl>
                                          </p:spTgt>
                                        </p:tgtEl>
                                        <p:attrNameLst>
                                          <p:attrName>ppt_h</p:attrName>
                                        </p:attrNameLst>
                                      </p:cBhvr>
                                      <p:tavLst>
                                        <p:tav tm="0">
                                          <p:val>
                                            <p:strVal val="#ppt_h"/>
                                          </p:val>
                                        </p:tav>
                                        <p:tav tm="100000">
                                          <p:val>
                                            <p:strVal val="#ppt_h"/>
                                          </p:val>
                                        </p:tav>
                                      </p:tavLst>
                                    </p:anim>
                                  </p:childTnLst>
                                </p:cTn>
                              </p:par>
                              <p:par>
                                <p:cTn id="15" presetID="17" presetClass="entr" presetSubtype="10" fill="hold" grpId="0" nodeType="with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 calcmode="lin" valueType="num">
                                      <p:cBhvr>
                                        <p:cTn id="17" dur="2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8" dur="2000" fill="hold"/>
                                        <p:tgtEl>
                                          <p:spTgt spid="3">
                                            <p:txEl>
                                              <p:pRg st="2" end="2"/>
                                            </p:txEl>
                                          </p:spTgt>
                                        </p:tgtEl>
                                        <p:attrNameLst>
                                          <p:attrName>ppt_h</p:attrName>
                                        </p:attrNameLst>
                                      </p:cBhvr>
                                      <p:tavLst>
                                        <p:tav tm="0">
                                          <p:val>
                                            <p:strVal val="#ppt_h"/>
                                          </p:val>
                                        </p:tav>
                                        <p:tav tm="100000">
                                          <p:val>
                                            <p:strVal val="#ppt_h"/>
                                          </p:val>
                                        </p:tav>
                                      </p:tavLst>
                                    </p:anim>
                                  </p:childTnLst>
                                </p:cTn>
                              </p:par>
                              <p:par>
                                <p:cTn id="19" presetID="17" presetClass="entr" presetSubtype="10" fill="hold" grpId="0" nodeType="with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 calcmode="lin" valueType="num">
                                      <p:cBhvr>
                                        <p:cTn id="21" dur="20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2" dur="2000" fill="hold"/>
                                        <p:tgtEl>
                                          <p:spTgt spid="3">
                                            <p:txEl>
                                              <p:pRg st="3" end="3"/>
                                            </p:txEl>
                                          </p:spTgt>
                                        </p:tgtEl>
                                        <p:attrNameLst>
                                          <p:attrName>ppt_h</p:attrName>
                                        </p:attrNameLst>
                                      </p:cBhvr>
                                      <p:tavLst>
                                        <p:tav tm="0">
                                          <p:val>
                                            <p:strVal val="#ppt_h"/>
                                          </p:val>
                                        </p:tav>
                                        <p:tav tm="100000">
                                          <p:val>
                                            <p:strVal val="#ppt_h"/>
                                          </p:val>
                                        </p:tav>
                                      </p:tavLst>
                                    </p:anim>
                                  </p:childTnLst>
                                </p:cTn>
                              </p:par>
                              <p:par>
                                <p:cTn id="23" presetID="17" presetClass="entr" presetSubtype="10" fill="hold" grpId="0" nodeType="with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 calcmode="lin" valueType="num">
                                      <p:cBhvr>
                                        <p:cTn id="25" dur="2000" fill="hold"/>
                                        <p:tgtEl>
                                          <p:spTgt spid="3">
                                            <p:txEl>
                                              <p:pRg st="4" end="4"/>
                                            </p:txEl>
                                          </p:spTgt>
                                        </p:tgtEl>
                                        <p:attrNameLst>
                                          <p:attrName>ppt_w</p:attrName>
                                        </p:attrNameLst>
                                      </p:cBhvr>
                                      <p:tavLst>
                                        <p:tav tm="0">
                                          <p:val>
                                            <p:fltVal val="0"/>
                                          </p:val>
                                        </p:tav>
                                        <p:tav tm="100000">
                                          <p:val>
                                            <p:strVal val="#ppt_w"/>
                                          </p:val>
                                        </p:tav>
                                      </p:tavLst>
                                    </p:anim>
                                    <p:anim calcmode="lin" valueType="num">
                                      <p:cBhvr>
                                        <p:cTn id="26" dur="2000" fill="hold"/>
                                        <p:tgtEl>
                                          <p:spTgt spid="3">
                                            <p:txEl>
                                              <p:pRg st="4" end="4"/>
                                            </p:txEl>
                                          </p:spTgt>
                                        </p:tgtEl>
                                        <p:attrNameLst>
                                          <p:attrName>ppt_h</p:attrName>
                                        </p:attrNameLst>
                                      </p:cBhvr>
                                      <p:tavLst>
                                        <p:tav tm="0">
                                          <p:val>
                                            <p:strVal val="#ppt_h"/>
                                          </p:val>
                                        </p:tav>
                                        <p:tav tm="100000">
                                          <p:val>
                                            <p:strVal val="#ppt_h"/>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17" presetClass="entr" presetSubtype="10" fill="hold" grpId="0" nodeType="clickEffect">
                                  <p:stCondLst>
                                    <p:cond delay="0"/>
                                  </p:stCondLst>
                                  <p:childTnLst>
                                    <p:set>
                                      <p:cBhvr>
                                        <p:cTn id="30" dur="1" fill="hold">
                                          <p:stCondLst>
                                            <p:cond delay="0"/>
                                          </p:stCondLst>
                                        </p:cTn>
                                        <p:tgtEl>
                                          <p:spTgt spid="3">
                                            <p:txEl>
                                              <p:pRg st="5" end="5"/>
                                            </p:txEl>
                                          </p:spTgt>
                                        </p:tgtEl>
                                        <p:attrNameLst>
                                          <p:attrName>style.visibility</p:attrName>
                                        </p:attrNameLst>
                                      </p:cBhvr>
                                      <p:to>
                                        <p:strVal val="visible"/>
                                      </p:to>
                                    </p:set>
                                    <p:anim calcmode="lin" valueType="num">
                                      <p:cBhvr>
                                        <p:cTn id="31" dur="2000" fill="hold"/>
                                        <p:tgtEl>
                                          <p:spTgt spid="3">
                                            <p:txEl>
                                              <p:pRg st="5" end="5"/>
                                            </p:txEl>
                                          </p:spTgt>
                                        </p:tgtEl>
                                        <p:attrNameLst>
                                          <p:attrName>ppt_w</p:attrName>
                                        </p:attrNameLst>
                                      </p:cBhvr>
                                      <p:tavLst>
                                        <p:tav tm="0">
                                          <p:val>
                                            <p:fltVal val="0"/>
                                          </p:val>
                                        </p:tav>
                                        <p:tav tm="100000">
                                          <p:val>
                                            <p:strVal val="#ppt_w"/>
                                          </p:val>
                                        </p:tav>
                                      </p:tavLst>
                                    </p:anim>
                                    <p:anim calcmode="lin" valueType="num">
                                      <p:cBhvr>
                                        <p:cTn id="32" dur="2000" fill="hold"/>
                                        <p:tgtEl>
                                          <p:spTgt spid="3">
                                            <p:txEl>
                                              <p:pRg st="5" end="5"/>
                                            </p:txEl>
                                          </p:spTgt>
                                        </p:tgtEl>
                                        <p:attrNameLst>
                                          <p:attrName>ppt_h</p:attrName>
                                        </p:attrNameLst>
                                      </p:cBhvr>
                                      <p:tavLst>
                                        <p:tav tm="0">
                                          <p:val>
                                            <p:strVal val="#ppt_h"/>
                                          </p:val>
                                        </p:tav>
                                        <p:tav tm="100000">
                                          <p:val>
                                            <p:strVal val="#ppt_h"/>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17" presetClass="entr" presetSubtype="1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 calcmode="lin" valueType="num">
                                      <p:cBhvr>
                                        <p:cTn id="37" dur="2000" fill="hold"/>
                                        <p:tgtEl>
                                          <p:spTgt spid="3">
                                            <p:txEl>
                                              <p:pRg st="6" end="6"/>
                                            </p:txEl>
                                          </p:spTgt>
                                        </p:tgtEl>
                                        <p:attrNameLst>
                                          <p:attrName>ppt_w</p:attrName>
                                        </p:attrNameLst>
                                      </p:cBhvr>
                                      <p:tavLst>
                                        <p:tav tm="0">
                                          <p:val>
                                            <p:fltVal val="0"/>
                                          </p:val>
                                        </p:tav>
                                        <p:tav tm="100000">
                                          <p:val>
                                            <p:strVal val="#ppt_w"/>
                                          </p:val>
                                        </p:tav>
                                      </p:tavLst>
                                    </p:anim>
                                    <p:anim calcmode="lin" valueType="num">
                                      <p:cBhvr>
                                        <p:cTn id="38" dur="2000" fill="hold"/>
                                        <p:tgtEl>
                                          <p:spTgt spid="3">
                                            <p:txEl>
                                              <p:pRg st="6" end="6"/>
                                            </p:txEl>
                                          </p:spTgt>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Nadpis 1"/>
          <p:cNvSpPr>
            <a:spLocks noGrp="1"/>
          </p:cNvSpPr>
          <p:nvPr>
            <p:ph type="title"/>
          </p:nvPr>
        </p:nvSpPr>
        <p:spPr>
          <a:xfrm>
            <a:off x="1919288" y="333375"/>
            <a:ext cx="8229600" cy="1143000"/>
          </a:xfrm>
        </p:spPr>
        <p:txBody>
          <a:bodyPr/>
          <a:lstStyle/>
          <a:p>
            <a:r>
              <a:rPr lang="cs-CZ" altLang="cs-CZ" smtClean="0"/>
              <a:t>Plagiátorství a právní kontext</a:t>
            </a:r>
          </a:p>
        </p:txBody>
      </p:sp>
      <p:sp>
        <p:nvSpPr>
          <p:cNvPr id="38915" name="Zástupný symbol pro obsah 2"/>
          <p:cNvSpPr>
            <a:spLocks noGrp="1"/>
          </p:cNvSpPr>
          <p:nvPr>
            <p:ph idx="1"/>
          </p:nvPr>
        </p:nvSpPr>
        <p:spPr>
          <a:xfrm>
            <a:off x="618565" y="1484314"/>
            <a:ext cx="9530323" cy="4389437"/>
          </a:xfrm>
        </p:spPr>
        <p:txBody>
          <a:bodyPr>
            <a:normAutofit/>
          </a:bodyPr>
          <a:lstStyle/>
          <a:p>
            <a:r>
              <a:rPr lang="cs-CZ" altLang="cs-CZ" sz="2500" dirty="0"/>
              <a:t>Zákon č. 121/2000, Sb. o právu autorském, o právech souvisejících s právem autorským a o změně některých zákonů (</a:t>
            </a:r>
            <a:r>
              <a:rPr lang="cs-CZ" altLang="cs-CZ" sz="2500" b="1" dirty="0"/>
              <a:t>autorský zákon</a:t>
            </a:r>
            <a:r>
              <a:rPr lang="cs-CZ" altLang="cs-CZ" sz="2500" dirty="0"/>
              <a:t>)</a:t>
            </a:r>
          </a:p>
          <a:p>
            <a:r>
              <a:rPr lang="cs-CZ" altLang="cs-CZ" sz="2500" dirty="0"/>
              <a:t>Disciplinárním přestupkem je zejména (</a:t>
            </a:r>
            <a:r>
              <a:rPr lang="cs-CZ" altLang="cs-CZ" sz="2500" b="1" dirty="0"/>
              <a:t>Disciplinární řád FSS</a:t>
            </a:r>
            <a:r>
              <a:rPr lang="cs-CZ" altLang="cs-CZ" sz="2500" dirty="0"/>
              <a:t>):</a:t>
            </a:r>
          </a:p>
          <a:p>
            <a:pPr lvl="1"/>
            <a:r>
              <a:rPr lang="cs-CZ" altLang="cs-CZ" dirty="0" smtClean="0"/>
              <a:t>„vydávání cizí práce za vlastní, zvláště pak použitím části cizí práce ve vlastní práci bez náležitého odkazování  nebo doslovným použitím části cizí práce bez zjevného vyznačení citace, například uvozovkami“ </a:t>
            </a:r>
          </a:p>
          <a:p>
            <a:pPr lvl="1"/>
            <a:r>
              <a:rPr lang="cs-CZ" altLang="cs-CZ" dirty="0" smtClean="0"/>
              <a:t>„odevzdání stejné či mírně pozměněné práce ke splnění různých studijních povinností bez předchozího souhlasu alespoň jednoho z vyučujících kurzu, do něhož se práce odevzdává“</a:t>
            </a:r>
          </a:p>
        </p:txBody>
      </p:sp>
    </p:spTree>
    <p:extLst>
      <p:ext uri="{BB962C8B-B14F-4D97-AF65-F5344CB8AC3E}">
        <p14:creationId xmlns:p14="http://schemas.microsoft.com/office/powerpoint/2010/main" val="4280621622"/>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Nadpis 1"/>
          <p:cNvSpPr>
            <a:spLocks noGrp="1"/>
          </p:cNvSpPr>
          <p:nvPr>
            <p:ph type="title"/>
          </p:nvPr>
        </p:nvSpPr>
        <p:spPr/>
        <p:txBody>
          <a:bodyPr/>
          <a:lstStyle/>
          <a:p>
            <a:r>
              <a:rPr lang="cs-CZ" altLang="cs-CZ" smtClean="0"/>
              <a:t>Parafráze</a:t>
            </a:r>
          </a:p>
        </p:txBody>
      </p:sp>
      <p:sp>
        <p:nvSpPr>
          <p:cNvPr id="27651" name="Zástupný symbol pro obsah 2"/>
          <p:cNvSpPr>
            <a:spLocks noGrp="1"/>
          </p:cNvSpPr>
          <p:nvPr>
            <p:ph idx="1"/>
          </p:nvPr>
        </p:nvSpPr>
        <p:spPr/>
        <p:txBody>
          <a:bodyPr/>
          <a:lstStyle/>
          <a:p>
            <a:r>
              <a:rPr lang="cs-CZ" altLang="cs-CZ" sz="2500"/>
              <a:t>Parafráze </a:t>
            </a:r>
            <a:r>
              <a:rPr lang="cs-CZ" altLang="cs-CZ" sz="2500" i="1"/>
              <a:t>není</a:t>
            </a:r>
            <a:r>
              <a:rPr lang="cs-CZ" altLang="cs-CZ" sz="2500"/>
              <a:t> přesná kopie původního textu</a:t>
            </a:r>
          </a:p>
          <a:p>
            <a:endParaRPr lang="cs-CZ" altLang="cs-CZ" sz="2500"/>
          </a:p>
          <a:p>
            <a:r>
              <a:rPr lang="cs-CZ" altLang="cs-CZ" sz="2500"/>
              <a:t>Odlišná formulace/nová stylistika</a:t>
            </a:r>
          </a:p>
          <a:p>
            <a:endParaRPr lang="cs-CZ" altLang="cs-CZ" sz="2500"/>
          </a:p>
          <a:p>
            <a:r>
              <a:rPr lang="cs-CZ" altLang="cs-CZ" sz="2500"/>
              <a:t>Smysl původního textu </a:t>
            </a:r>
            <a:r>
              <a:rPr lang="cs-CZ" altLang="cs-CZ" sz="2500">
                <a:solidFill>
                  <a:srgbClr val="FF0000"/>
                </a:solidFill>
              </a:rPr>
              <a:t>MUSÍ BÝT </a:t>
            </a:r>
            <a:r>
              <a:rPr lang="cs-CZ" altLang="cs-CZ" sz="2500"/>
              <a:t>parafrází zachován</a:t>
            </a:r>
          </a:p>
          <a:p>
            <a:endParaRPr lang="cs-CZ" altLang="cs-CZ" sz="2500"/>
          </a:p>
          <a:p>
            <a:r>
              <a:rPr lang="cs-CZ" altLang="cs-CZ" sz="2500"/>
              <a:t>Použití některých výrazů z původního zdroje</a:t>
            </a:r>
          </a:p>
          <a:p>
            <a:endParaRPr lang="cs-CZ" altLang="cs-CZ" sz="2500"/>
          </a:p>
          <a:p>
            <a:r>
              <a:rPr lang="cs-CZ" altLang="cs-CZ" sz="2500"/>
              <a:t>Odkaz na původní text</a:t>
            </a:r>
          </a:p>
        </p:txBody>
      </p:sp>
    </p:spTree>
    <p:extLst>
      <p:ext uri="{BB962C8B-B14F-4D97-AF65-F5344CB8AC3E}">
        <p14:creationId xmlns:p14="http://schemas.microsoft.com/office/powerpoint/2010/main" val="3919254183"/>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2" fill="hold" nodeType="clickEffect">
                                  <p:stCondLst>
                                    <p:cond delay="0"/>
                                  </p:stCondLst>
                                  <p:childTnLst>
                                    <p:set>
                                      <p:cBhvr>
                                        <p:cTn id="6" dur="1" fill="hold">
                                          <p:stCondLst>
                                            <p:cond delay="0"/>
                                          </p:stCondLst>
                                        </p:cTn>
                                        <p:tgtEl>
                                          <p:spTgt spid="27651">
                                            <p:txEl>
                                              <p:pRg st="0" end="0"/>
                                            </p:txEl>
                                          </p:spTgt>
                                        </p:tgtEl>
                                        <p:attrNameLst>
                                          <p:attrName>style.visibility</p:attrName>
                                        </p:attrNameLst>
                                      </p:cBhvr>
                                      <p:to>
                                        <p:strVal val="visible"/>
                                      </p:to>
                                    </p:set>
                                    <p:anim calcmode="lin" valueType="num">
                                      <p:cBhvr additive="base">
                                        <p:cTn id="7" dur="2000" fill="hold"/>
                                        <p:tgtEl>
                                          <p:spTgt spid="27651">
                                            <p:txEl>
                                              <p:pRg st="0" end="0"/>
                                            </p:txEl>
                                          </p:spTgt>
                                        </p:tgtEl>
                                        <p:attrNameLst>
                                          <p:attrName>ppt_x</p:attrName>
                                        </p:attrNameLst>
                                      </p:cBhvr>
                                      <p:tavLst>
                                        <p:tav tm="0">
                                          <p:val>
                                            <p:strVal val="1+#ppt_w/2"/>
                                          </p:val>
                                        </p:tav>
                                        <p:tav tm="100000">
                                          <p:val>
                                            <p:strVal val="#ppt_x"/>
                                          </p:val>
                                        </p:tav>
                                      </p:tavLst>
                                    </p:anim>
                                    <p:anim calcmode="lin" valueType="num">
                                      <p:cBhvr additive="base">
                                        <p:cTn id="8" dur="2000" fill="hold"/>
                                        <p:tgtEl>
                                          <p:spTgt spid="27651">
                                            <p:txEl>
                                              <p:pRg st="0" end="0"/>
                                            </p:txEl>
                                          </p:spTgt>
                                        </p:tgtEl>
                                        <p:attrNameLst>
                                          <p:attrName>ppt_y</p:attrName>
                                        </p:attrNameLst>
                                      </p:cBhvr>
                                      <p:tavLst>
                                        <p:tav tm="0">
                                          <p:val>
                                            <p:strVal val="#ppt_y"/>
                                          </p:val>
                                        </p:tav>
                                        <p:tav tm="100000">
                                          <p:val>
                                            <p:strVal val="#ppt_y"/>
                                          </p:val>
                                        </p:tav>
                                      </p:tavLst>
                                    </p:anim>
                                  </p:childTnLst>
                                </p:cTn>
                              </p:par>
                              <p:par>
                                <p:cTn id="9" presetID="2" presetClass="entr" presetSubtype="2" fill="hold" nodeType="withEffect">
                                  <p:stCondLst>
                                    <p:cond delay="0"/>
                                  </p:stCondLst>
                                  <p:childTnLst>
                                    <p:set>
                                      <p:cBhvr>
                                        <p:cTn id="10" dur="1" fill="hold">
                                          <p:stCondLst>
                                            <p:cond delay="0"/>
                                          </p:stCondLst>
                                        </p:cTn>
                                        <p:tgtEl>
                                          <p:spTgt spid="27651">
                                            <p:txEl>
                                              <p:pRg st="2" end="2"/>
                                            </p:txEl>
                                          </p:spTgt>
                                        </p:tgtEl>
                                        <p:attrNameLst>
                                          <p:attrName>style.visibility</p:attrName>
                                        </p:attrNameLst>
                                      </p:cBhvr>
                                      <p:to>
                                        <p:strVal val="visible"/>
                                      </p:to>
                                    </p:set>
                                    <p:anim calcmode="lin" valueType="num">
                                      <p:cBhvr additive="base">
                                        <p:cTn id="11" dur="2000" fill="hold"/>
                                        <p:tgtEl>
                                          <p:spTgt spid="27651">
                                            <p:txEl>
                                              <p:pRg st="2" end="2"/>
                                            </p:txEl>
                                          </p:spTgt>
                                        </p:tgtEl>
                                        <p:attrNameLst>
                                          <p:attrName>ppt_x</p:attrName>
                                        </p:attrNameLst>
                                      </p:cBhvr>
                                      <p:tavLst>
                                        <p:tav tm="0">
                                          <p:val>
                                            <p:strVal val="1+#ppt_w/2"/>
                                          </p:val>
                                        </p:tav>
                                        <p:tav tm="100000">
                                          <p:val>
                                            <p:strVal val="#ppt_x"/>
                                          </p:val>
                                        </p:tav>
                                      </p:tavLst>
                                    </p:anim>
                                    <p:anim calcmode="lin" valueType="num">
                                      <p:cBhvr additive="base">
                                        <p:cTn id="12" dur="2000" fill="hold"/>
                                        <p:tgtEl>
                                          <p:spTgt spid="27651">
                                            <p:txEl>
                                              <p:pRg st="2" end="2"/>
                                            </p:txEl>
                                          </p:spTgt>
                                        </p:tgtEl>
                                        <p:attrNameLst>
                                          <p:attrName>ppt_y</p:attrName>
                                        </p:attrNameLst>
                                      </p:cBhvr>
                                      <p:tavLst>
                                        <p:tav tm="0">
                                          <p:val>
                                            <p:strVal val="#ppt_y"/>
                                          </p:val>
                                        </p:tav>
                                        <p:tav tm="100000">
                                          <p:val>
                                            <p:strVal val="#ppt_y"/>
                                          </p:val>
                                        </p:tav>
                                      </p:tavLst>
                                    </p:anim>
                                  </p:childTnLst>
                                </p:cTn>
                              </p:par>
                              <p:par>
                                <p:cTn id="13" presetID="2" presetClass="entr" presetSubtype="2" fill="hold" nodeType="withEffect">
                                  <p:stCondLst>
                                    <p:cond delay="0"/>
                                  </p:stCondLst>
                                  <p:childTnLst>
                                    <p:set>
                                      <p:cBhvr>
                                        <p:cTn id="14" dur="1" fill="hold">
                                          <p:stCondLst>
                                            <p:cond delay="0"/>
                                          </p:stCondLst>
                                        </p:cTn>
                                        <p:tgtEl>
                                          <p:spTgt spid="27651">
                                            <p:txEl>
                                              <p:pRg st="4" end="4"/>
                                            </p:txEl>
                                          </p:spTgt>
                                        </p:tgtEl>
                                        <p:attrNameLst>
                                          <p:attrName>style.visibility</p:attrName>
                                        </p:attrNameLst>
                                      </p:cBhvr>
                                      <p:to>
                                        <p:strVal val="visible"/>
                                      </p:to>
                                    </p:set>
                                    <p:anim calcmode="lin" valueType="num">
                                      <p:cBhvr additive="base">
                                        <p:cTn id="15" dur="2000" fill="hold"/>
                                        <p:tgtEl>
                                          <p:spTgt spid="27651">
                                            <p:txEl>
                                              <p:pRg st="4" end="4"/>
                                            </p:txEl>
                                          </p:spTgt>
                                        </p:tgtEl>
                                        <p:attrNameLst>
                                          <p:attrName>ppt_x</p:attrName>
                                        </p:attrNameLst>
                                      </p:cBhvr>
                                      <p:tavLst>
                                        <p:tav tm="0">
                                          <p:val>
                                            <p:strVal val="1+#ppt_w/2"/>
                                          </p:val>
                                        </p:tav>
                                        <p:tav tm="100000">
                                          <p:val>
                                            <p:strVal val="#ppt_x"/>
                                          </p:val>
                                        </p:tav>
                                      </p:tavLst>
                                    </p:anim>
                                    <p:anim calcmode="lin" valueType="num">
                                      <p:cBhvr additive="base">
                                        <p:cTn id="16" dur="2000" fill="hold"/>
                                        <p:tgtEl>
                                          <p:spTgt spid="27651">
                                            <p:txEl>
                                              <p:pRg st="4" end="4"/>
                                            </p:txEl>
                                          </p:spTgt>
                                        </p:tgtEl>
                                        <p:attrNameLst>
                                          <p:attrName>ppt_y</p:attrName>
                                        </p:attrNameLst>
                                      </p:cBhvr>
                                      <p:tavLst>
                                        <p:tav tm="0">
                                          <p:val>
                                            <p:strVal val="#ppt_y"/>
                                          </p:val>
                                        </p:tav>
                                        <p:tav tm="100000">
                                          <p:val>
                                            <p:strVal val="#ppt_y"/>
                                          </p:val>
                                        </p:tav>
                                      </p:tavLst>
                                    </p:anim>
                                  </p:childTnLst>
                                </p:cTn>
                              </p:par>
                              <p:par>
                                <p:cTn id="17" presetID="2" presetClass="entr" presetSubtype="2" fill="hold" nodeType="withEffect">
                                  <p:stCondLst>
                                    <p:cond delay="0"/>
                                  </p:stCondLst>
                                  <p:childTnLst>
                                    <p:set>
                                      <p:cBhvr>
                                        <p:cTn id="18" dur="1" fill="hold">
                                          <p:stCondLst>
                                            <p:cond delay="0"/>
                                          </p:stCondLst>
                                        </p:cTn>
                                        <p:tgtEl>
                                          <p:spTgt spid="27651">
                                            <p:txEl>
                                              <p:pRg st="6" end="6"/>
                                            </p:txEl>
                                          </p:spTgt>
                                        </p:tgtEl>
                                        <p:attrNameLst>
                                          <p:attrName>style.visibility</p:attrName>
                                        </p:attrNameLst>
                                      </p:cBhvr>
                                      <p:to>
                                        <p:strVal val="visible"/>
                                      </p:to>
                                    </p:set>
                                    <p:anim calcmode="lin" valueType="num">
                                      <p:cBhvr additive="base">
                                        <p:cTn id="19" dur="2000" fill="hold"/>
                                        <p:tgtEl>
                                          <p:spTgt spid="27651">
                                            <p:txEl>
                                              <p:pRg st="6" end="6"/>
                                            </p:txEl>
                                          </p:spTgt>
                                        </p:tgtEl>
                                        <p:attrNameLst>
                                          <p:attrName>ppt_x</p:attrName>
                                        </p:attrNameLst>
                                      </p:cBhvr>
                                      <p:tavLst>
                                        <p:tav tm="0">
                                          <p:val>
                                            <p:strVal val="1+#ppt_w/2"/>
                                          </p:val>
                                        </p:tav>
                                        <p:tav tm="100000">
                                          <p:val>
                                            <p:strVal val="#ppt_x"/>
                                          </p:val>
                                        </p:tav>
                                      </p:tavLst>
                                    </p:anim>
                                    <p:anim calcmode="lin" valueType="num">
                                      <p:cBhvr additive="base">
                                        <p:cTn id="20" dur="2000" fill="hold"/>
                                        <p:tgtEl>
                                          <p:spTgt spid="27651">
                                            <p:txEl>
                                              <p:pRg st="6" end="6"/>
                                            </p:txEl>
                                          </p:spTgt>
                                        </p:tgtEl>
                                        <p:attrNameLst>
                                          <p:attrName>ppt_y</p:attrName>
                                        </p:attrNameLst>
                                      </p:cBhvr>
                                      <p:tavLst>
                                        <p:tav tm="0">
                                          <p:val>
                                            <p:strVal val="#ppt_y"/>
                                          </p:val>
                                        </p:tav>
                                        <p:tav tm="100000">
                                          <p:val>
                                            <p:strVal val="#ppt_y"/>
                                          </p:val>
                                        </p:tav>
                                      </p:tavLst>
                                    </p:anim>
                                  </p:childTnLst>
                                </p:cTn>
                              </p:par>
                              <p:par>
                                <p:cTn id="21" presetID="2" presetClass="entr" presetSubtype="2" fill="hold" nodeType="withEffect">
                                  <p:stCondLst>
                                    <p:cond delay="0"/>
                                  </p:stCondLst>
                                  <p:childTnLst>
                                    <p:set>
                                      <p:cBhvr>
                                        <p:cTn id="22" dur="1" fill="hold">
                                          <p:stCondLst>
                                            <p:cond delay="0"/>
                                          </p:stCondLst>
                                        </p:cTn>
                                        <p:tgtEl>
                                          <p:spTgt spid="27651">
                                            <p:txEl>
                                              <p:pRg st="8" end="8"/>
                                            </p:txEl>
                                          </p:spTgt>
                                        </p:tgtEl>
                                        <p:attrNameLst>
                                          <p:attrName>style.visibility</p:attrName>
                                        </p:attrNameLst>
                                      </p:cBhvr>
                                      <p:to>
                                        <p:strVal val="visible"/>
                                      </p:to>
                                    </p:set>
                                    <p:anim calcmode="lin" valueType="num">
                                      <p:cBhvr additive="base">
                                        <p:cTn id="23" dur="2000" fill="hold"/>
                                        <p:tgtEl>
                                          <p:spTgt spid="27651">
                                            <p:txEl>
                                              <p:pRg st="8" end="8"/>
                                            </p:txEl>
                                          </p:spTgt>
                                        </p:tgtEl>
                                        <p:attrNameLst>
                                          <p:attrName>ppt_x</p:attrName>
                                        </p:attrNameLst>
                                      </p:cBhvr>
                                      <p:tavLst>
                                        <p:tav tm="0">
                                          <p:val>
                                            <p:strVal val="1+#ppt_w/2"/>
                                          </p:val>
                                        </p:tav>
                                        <p:tav tm="100000">
                                          <p:val>
                                            <p:strVal val="#ppt_x"/>
                                          </p:val>
                                        </p:tav>
                                      </p:tavLst>
                                    </p:anim>
                                    <p:anim calcmode="lin" valueType="num">
                                      <p:cBhvr additive="base">
                                        <p:cTn id="24" dur="2000" fill="hold"/>
                                        <p:tgtEl>
                                          <p:spTgt spid="27651">
                                            <p:txEl>
                                              <p:pRg st="8" end="8"/>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Nadpis 1"/>
          <p:cNvSpPr>
            <a:spLocks noGrp="1"/>
          </p:cNvSpPr>
          <p:nvPr>
            <p:ph type="title"/>
          </p:nvPr>
        </p:nvSpPr>
        <p:spPr/>
        <p:txBody>
          <a:bodyPr/>
          <a:lstStyle/>
          <a:p>
            <a:r>
              <a:rPr lang="cs-CZ" altLang="cs-CZ" smtClean="0"/>
              <a:t>Citace vs. parafráze</a:t>
            </a:r>
          </a:p>
        </p:txBody>
      </p:sp>
      <p:sp>
        <p:nvSpPr>
          <p:cNvPr id="41987" name="Zástupný symbol pro obsah 2"/>
          <p:cNvSpPr>
            <a:spLocks noGrp="1"/>
          </p:cNvSpPr>
          <p:nvPr>
            <p:ph idx="1"/>
          </p:nvPr>
        </p:nvSpPr>
        <p:spPr>
          <a:xfrm>
            <a:off x="687977" y="1935164"/>
            <a:ext cx="9522823" cy="4662487"/>
          </a:xfrm>
        </p:spPr>
        <p:txBody>
          <a:bodyPr/>
          <a:lstStyle/>
          <a:p>
            <a:r>
              <a:rPr lang="cs-CZ" altLang="cs-CZ" sz="2400" dirty="0"/>
              <a:t>Podle </a:t>
            </a:r>
            <a:r>
              <a:rPr lang="cs-CZ" altLang="cs-CZ" sz="2400" dirty="0" err="1"/>
              <a:t>Sartoriho</a:t>
            </a:r>
            <a:r>
              <a:rPr lang="cs-CZ" altLang="cs-CZ" sz="2400" dirty="0"/>
              <a:t> je jednou z vlastností umírněného pluralismu alternace vládních koalic (</a:t>
            </a:r>
            <a:r>
              <a:rPr lang="cs-CZ" altLang="cs-CZ" sz="2400" dirty="0" err="1"/>
              <a:t>Sartori</a:t>
            </a:r>
            <a:r>
              <a:rPr lang="cs-CZ" altLang="cs-CZ" sz="2400" dirty="0"/>
              <a:t> 2005: 191).</a:t>
            </a:r>
          </a:p>
          <a:p>
            <a:r>
              <a:rPr lang="cs-CZ" altLang="cs-CZ" sz="2400" dirty="0"/>
              <a:t>Jak uvádí </a:t>
            </a:r>
            <a:r>
              <a:rPr lang="cs-CZ" altLang="cs-CZ" sz="2400" dirty="0" err="1"/>
              <a:t>Sartori</a:t>
            </a:r>
            <a:r>
              <a:rPr lang="cs-CZ" altLang="cs-CZ" sz="2400" dirty="0"/>
              <a:t>, „</a:t>
            </a:r>
            <a:r>
              <a:rPr lang="en-US" altLang="cs-CZ" sz="2400" dirty="0"/>
              <a:t>[v]</a:t>
            </a:r>
            <a:r>
              <a:rPr lang="cs-CZ" altLang="cs-CZ" sz="2400" dirty="0" err="1"/>
              <a:t>zorcem</a:t>
            </a:r>
            <a:r>
              <a:rPr lang="cs-CZ" altLang="cs-CZ" sz="2400" dirty="0"/>
              <a:t> umírněného pluralismu není alternativní vláda, ale vládnutí v koalici, a to s perspektivou </a:t>
            </a:r>
            <a:r>
              <a:rPr lang="cs-CZ" altLang="cs-CZ" sz="2400" i="1" dirty="0"/>
              <a:t>alternativních koalicí </a:t>
            </a:r>
            <a:r>
              <a:rPr lang="cs-CZ" altLang="cs-CZ" sz="2400" dirty="0"/>
              <a:t>(…)“ (</a:t>
            </a:r>
            <a:r>
              <a:rPr lang="cs-CZ" altLang="cs-CZ" sz="2400" dirty="0" err="1"/>
              <a:t>Sartori</a:t>
            </a:r>
            <a:r>
              <a:rPr lang="cs-CZ" altLang="cs-CZ" sz="2400" dirty="0"/>
              <a:t> 2005: 191).</a:t>
            </a:r>
          </a:p>
          <a:p>
            <a:r>
              <a:rPr lang="cs-CZ" altLang="cs-CZ" sz="2400" dirty="0"/>
              <a:t>Uvážlivé užívání citací (přesné vyjádření toho, co chcete říci, citace jako „důkaz“, ilustrace, autorita)</a:t>
            </a:r>
          </a:p>
          <a:p>
            <a:r>
              <a:rPr lang="cs-CZ" altLang="cs-CZ" sz="2400" i="1" dirty="0"/>
              <a:t>Přesný </a:t>
            </a:r>
            <a:r>
              <a:rPr lang="cs-CZ" altLang="cs-CZ" sz="2400" dirty="0"/>
              <a:t>přepis citace (vynechání slova, přidání slova)</a:t>
            </a:r>
            <a:endParaRPr lang="cs-CZ" altLang="cs-CZ" sz="2400" i="1" dirty="0"/>
          </a:p>
          <a:p>
            <a:endParaRPr lang="cs-CZ" altLang="cs-CZ" sz="2400" b="1" dirty="0">
              <a:solidFill>
                <a:srgbClr val="FF0000"/>
              </a:solidFill>
            </a:endParaRPr>
          </a:p>
          <a:p>
            <a:r>
              <a:rPr lang="cs-CZ" altLang="cs-CZ" sz="2400" b="1" dirty="0">
                <a:solidFill>
                  <a:srgbClr val="FF0000"/>
                </a:solidFill>
              </a:rPr>
              <a:t>Tip:</a:t>
            </a:r>
            <a:r>
              <a:rPr lang="cs-CZ" altLang="cs-CZ" sz="2400" dirty="0">
                <a:solidFill>
                  <a:srgbClr val="FF0000"/>
                </a:solidFill>
              </a:rPr>
              <a:t> </a:t>
            </a:r>
            <a:r>
              <a:rPr lang="cs-CZ" altLang="cs-CZ" sz="2400" dirty="0"/>
              <a:t>ne více jak tři přímé citace na stránku</a:t>
            </a:r>
          </a:p>
        </p:txBody>
      </p:sp>
    </p:spTree>
    <p:extLst>
      <p:ext uri="{BB962C8B-B14F-4D97-AF65-F5344CB8AC3E}">
        <p14:creationId xmlns:p14="http://schemas.microsoft.com/office/powerpoint/2010/main" val="1887071468"/>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3010" name="Nadpis 1"/>
          <p:cNvSpPr>
            <a:spLocks noGrp="1"/>
          </p:cNvSpPr>
          <p:nvPr>
            <p:ph type="title"/>
          </p:nvPr>
        </p:nvSpPr>
        <p:spPr/>
        <p:txBody>
          <a:bodyPr/>
          <a:lstStyle/>
          <a:p>
            <a:pPr eaLnBrk="1" hangingPunct="1"/>
            <a:r>
              <a:rPr lang="cs-CZ" altLang="cs-CZ" sz="3600"/>
              <a:t>Vedení bibliografických odkazů a citací I</a:t>
            </a:r>
          </a:p>
        </p:txBody>
      </p:sp>
      <p:sp>
        <p:nvSpPr>
          <p:cNvPr id="3" name="Zástupný symbol pro obsah 2"/>
          <p:cNvSpPr>
            <a:spLocks noGrp="1"/>
          </p:cNvSpPr>
          <p:nvPr>
            <p:ph idx="1"/>
          </p:nvPr>
        </p:nvSpPr>
        <p:spPr/>
        <p:txBody>
          <a:bodyPr>
            <a:normAutofit/>
          </a:bodyPr>
          <a:lstStyle/>
          <a:p>
            <a:pPr marL="274320" indent="-274320" algn="just">
              <a:buClr>
                <a:schemeClr val="accent3"/>
              </a:buClr>
              <a:buFont typeface="Wingdings 2"/>
              <a:buChar char=""/>
              <a:defRPr/>
            </a:pPr>
            <a:r>
              <a:rPr lang="cs-CZ" sz="2400" u="sng" dirty="0"/>
              <a:t>ČSN ISO 690 </a:t>
            </a:r>
            <a:r>
              <a:rPr lang="cs-CZ" sz="2400" dirty="0"/>
              <a:t>(Bibliografické citace: Obsah, forma a struktura) a </a:t>
            </a:r>
            <a:r>
              <a:rPr lang="cs-CZ" sz="2400" u="sng" dirty="0"/>
              <a:t>ČSN ISO 690-2 </a:t>
            </a:r>
            <a:r>
              <a:rPr lang="cs-CZ" sz="2400" dirty="0"/>
              <a:t>(Informace a dokumentace – Bibliografické citace – Část 2: Elektronické dokumenty nebo jejich části).</a:t>
            </a:r>
          </a:p>
          <a:p>
            <a:pPr marL="274320" indent="-274320" algn="just">
              <a:spcBef>
                <a:spcPts val="600"/>
              </a:spcBef>
              <a:spcAft>
                <a:spcPts val="600"/>
              </a:spcAft>
              <a:buClr>
                <a:schemeClr val="accent3"/>
              </a:buClr>
              <a:buFont typeface="Wingdings 2"/>
              <a:buChar char=""/>
              <a:defRPr/>
            </a:pPr>
            <a:r>
              <a:rPr lang="cs-CZ" sz="2400" dirty="0"/>
              <a:t>1. </a:t>
            </a:r>
            <a:r>
              <a:rPr lang="cs-CZ" sz="2400" u="sng" dirty="0"/>
              <a:t>Metoda číselných citací </a:t>
            </a:r>
            <a:r>
              <a:rPr lang="cs-CZ" sz="2400" dirty="0"/>
              <a:t>– uvádění čísla zdroje v závorce přímo v textu podle pořadí jejich prvního citování (nikoliv dle abecedy)</a:t>
            </a:r>
          </a:p>
          <a:p>
            <a:pPr marL="274320" indent="-274320" algn="just">
              <a:spcBef>
                <a:spcPts val="600"/>
              </a:spcBef>
              <a:spcAft>
                <a:spcPts val="600"/>
              </a:spcAft>
              <a:buClr>
                <a:schemeClr val="accent3"/>
              </a:buClr>
              <a:buFont typeface="Wingdings 2"/>
              <a:buChar char=""/>
              <a:defRPr/>
            </a:pPr>
            <a:r>
              <a:rPr lang="cs-CZ" sz="2400" dirty="0"/>
              <a:t>2. </a:t>
            </a:r>
            <a:r>
              <a:rPr lang="cs-CZ" sz="2400" u="sng" dirty="0"/>
              <a:t>Německý způsob </a:t>
            </a:r>
            <a:r>
              <a:rPr lang="cs-CZ" sz="2400" dirty="0"/>
              <a:t>- průběžné poznámky pod čarou nebo na konci textu</a:t>
            </a:r>
          </a:p>
          <a:p>
            <a:pPr marL="274320" indent="-274320" algn="just">
              <a:spcBef>
                <a:spcPts val="600"/>
              </a:spcBef>
              <a:spcAft>
                <a:spcPts val="600"/>
              </a:spcAft>
              <a:buClr>
                <a:schemeClr val="accent3"/>
              </a:buClr>
              <a:buFont typeface="Wingdings 2"/>
              <a:buChar char=""/>
              <a:defRPr/>
            </a:pPr>
            <a:r>
              <a:rPr lang="cs-CZ" sz="2400" dirty="0"/>
              <a:t>3. </a:t>
            </a:r>
            <a:r>
              <a:rPr lang="cs-CZ" sz="2400" u="sng" dirty="0"/>
              <a:t>Anglosaský způsob </a:t>
            </a:r>
            <a:r>
              <a:rPr lang="cs-CZ" sz="2400" dirty="0"/>
              <a:t>- uvádění prvního prvku a data v závorce přímo v textu</a:t>
            </a:r>
          </a:p>
        </p:txBody>
      </p:sp>
    </p:spTree>
    <p:extLst>
      <p:ext uri="{BB962C8B-B14F-4D97-AF65-F5344CB8AC3E}">
        <p14:creationId xmlns:p14="http://schemas.microsoft.com/office/powerpoint/2010/main" val="3574902220"/>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3" presetClass="entr" presetSubtype="16" fill="hold" grpId="0" nodeType="after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2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2000" fill="hold"/>
                                        <p:tgtEl>
                                          <p:spTgt spid="3">
                                            <p:txEl>
                                              <p:pRg st="0" end="0"/>
                                            </p:txEl>
                                          </p:spTgt>
                                        </p:tgtEl>
                                        <p:attrNameLst>
                                          <p:attrName>ppt_h</p:attrName>
                                        </p:attrNameLst>
                                      </p:cBhvr>
                                      <p:tavLst>
                                        <p:tav tm="0">
                                          <p:val>
                                            <p:fltVal val="0"/>
                                          </p:val>
                                        </p:tav>
                                        <p:tav tm="100000">
                                          <p:val>
                                            <p:strVal val="#ppt_h"/>
                                          </p:val>
                                        </p:tav>
                                      </p:tavLst>
                                    </p:anim>
                                  </p:childTnLst>
                                </p:cTn>
                              </p:par>
                            </p:childTnLst>
                          </p:cTn>
                        </p:par>
                        <p:par>
                          <p:cTn id="9" fill="hold" nodeType="afterGroup">
                            <p:stCondLst>
                              <p:cond delay="2000"/>
                            </p:stCondLst>
                            <p:childTnLst>
                              <p:par>
                                <p:cTn id="10" presetID="23" presetClass="entr" presetSubtype="16" fill="hold" grpId="0" nodeType="after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 calcmode="lin" valueType="num">
                                      <p:cBhvr>
                                        <p:cTn id="12" dur="2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3" dur="2000" fill="hold"/>
                                        <p:tgtEl>
                                          <p:spTgt spid="3">
                                            <p:txEl>
                                              <p:pRg st="1" end="1"/>
                                            </p:txEl>
                                          </p:spTgt>
                                        </p:tgtEl>
                                        <p:attrNameLst>
                                          <p:attrName>ppt_h</p:attrName>
                                        </p:attrNameLst>
                                      </p:cBhvr>
                                      <p:tavLst>
                                        <p:tav tm="0">
                                          <p:val>
                                            <p:fltVal val="0"/>
                                          </p:val>
                                        </p:tav>
                                        <p:tav tm="100000">
                                          <p:val>
                                            <p:strVal val="#ppt_h"/>
                                          </p:val>
                                        </p:tav>
                                      </p:tavLst>
                                    </p:anim>
                                  </p:childTnLst>
                                </p:cTn>
                              </p:par>
                            </p:childTnLst>
                          </p:cTn>
                        </p:par>
                        <p:par>
                          <p:cTn id="14" fill="hold" nodeType="afterGroup">
                            <p:stCondLst>
                              <p:cond delay="4000"/>
                            </p:stCondLst>
                            <p:childTnLst>
                              <p:par>
                                <p:cTn id="15" presetID="23" presetClass="entr" presetSubtype="16" fill="hold" grpId="0" nodeType="after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 calcmode="lin" valueType="num">
                                      <p:cBhvr>
                                        <p:cTn id="17" dur="2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8" dur="2000" fill="hold"/>
                                        <p:tgtEl>
                                          <p:spTgt spid="3">
                                            <p:txEl>
                                              <p:pRg st="2" end="2"/>
                                            </p:txEl>
                                          </p:spTgt>
                                        </p:tgtEl>
                                        <p:attrNameLst>
                                          <p:attrName>ppt_h</p:attrName>
                                        </p:attrNameLst>
                                      </p:cBhvr>
                                      <p:tavLst>
                                        <p:tav tm="0">
                                          <p:val>
                                            <p:fltVal val="0"/>
                                          </p:val>
                                        </p:tav>
                                        <p:tav tm="100000">
                                          <p:val>
                                            <p:strVal val="#ppt_h"/>
                                          </p:val>
                                        </p:tav>
                                      </p:tavLst>
                                    </p:anim>
                                  </p:childTnLst>
                                </p:cTn>
                              </p:par>
                            </p:childTnLst>
                          </p:cTn>
                        </p:par>
                        <p:par>
                          <p:cTn id="19" fill="hold" nodeType="afterGroup">
                            <p:stCondLst>
                              <p:cond delay="6000"/>
                            </p:stCondLst>
                            <p:childTnLst>
                              <p:par>
                                <p:cTn id="20" presetID="23" presetClass="entr" presetSubtype="16" fill="hold" grpId="0" nodeType="after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 calcmode="lin" valueType="num">
                                      <p:cBhvr>
                                        <p:cTn id="22" dur="20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3" dur="2000" fill="hold"/>
                                        <p:tgtEl>
                                          <p:spTgt spid="3">
                                            <p:txEl>
                                              <p:pRg st="3" end="3"/>
                                            </p:txEl>
                                          </p:spTgt>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Nadpis 1"/>
          <p:cNvSpPr>
            <a:spLocks noGrp="1"/>
          </p:cNvSpPr>
          <p:nvPr>
            <p:ph type="title"/>
          </p:nvPr>
        </p:nvSpPr>
        <p:spPr/>
        <p:txBody>
          <a:bodyPr/>
          <a:lstStyle/>
          <a:p>
            <a:r>
              <a:rPr lang="cs-CZ" altLang="cs-CZ" smtClean="0"/>
              <a:t>Příklad – metoda číselných citací</a:t>
            </a:r>
          </a:p>
        </p:txBody>
      </p:sp>
      <p:sp>
        <p:nvSpPr>
          <p:cNvPr id="45059" name="Zástupný symbol pro obsah 2"/>
          <p:cNvSpPr>
            <a:spLocks noGrp="1"/>
          </p:cNvSpPr>
          <p:nvPr>
            <p:ph idx="1"/>
          </p:nvPr>
        </p:nvSpPr>
        <p:spPr/>
        <p:txBody>
          <a:bodyPr/>
          <a:lstStyle/>
          <a:p>
            <a:r>
              <a:rPr lang="en-GB" altLang="cs-CZ" sz="2500"/>
              <a:t>As Russell Dalton has shown, developed democracies are characterised by a rapid increase of a range of social interests as well as of new types of actors articulating these interests</a:t>
            </a:r>
            <a:r>
              <a:rPr lang="cs-CZ" altLang="cs-CZ" sz="2500"/>
              <a:t> (6)</a:t>
            </a:r>
            <a:r>
              <a:rPr lang="en-GB" altLang="cs-CZ" sz="2500"/>
              <a:t>.</a:t>
            </a:r>
            <a:endParaRPr lang="cs-CZ" altLang="cs-CZ" sz="2500"/>
          </a:p>
          <a:p>
            <a:endParaRPr lang="cs-CZ" altLang="cs-CZ" sz="2500"/>
          </a:p>
          <a:p>
            <a:pPr>
              <a:buFont typeface="Wingdings 2" panose="05020102010507070707" pitchFamily="18" charset="2"/>
              <a:buNone/>
            </a:pPr>
            <a:r>
              <a:rPr lang="cs-CZ" altLang="cs-CZ" sz="2500"/>
              <a:t>Seznam literatury</a:t>
            </a:r>
          </a:p>
          <a:p>
            <a:r>
              <a:rPr lang="cs-CZ" altLang="cs-CZ" sz="2500"/>
              <a:t>6. </a:t>
            </a:r>
            <a:r>
              <a:rPr lang="en-GB" altLang="cs-CZ" sz="2500"/>
              <a:t>Dalton, R. J., 2007. </a:t>
            </a:r>
            <a:r>
              <a:rPr lang="en-GB" altLang="cs-CZ" sz="2500" i="1"/>
              <a:t>Democratic Challenges, Democratic Choices: The Erosion of Political Support in Advanced Industrial Democracies</a:t>
            </a:r>
            <a:r>
              <a:rPr lang="en-GB" altLang="cs-CZ" sz="2500"/>
              <a:t>. Oxford: Oxford University Press.</a:t>
            </a:r>
            <a:endParaRPr lang="cs-CZ" altLang="cs-CZ" sz="2500"/>
          </a:p>
          <a:p>
            <a:endParaRPr lang="cs-CZ" altLang="cs-CZ" smtClean="0"/>
          </a:p>
        </p:txBody>
      </p:sp>
    </p:spTree>
    <p:extLst>
      <p:ext uri="{BB962C8B-B14F-4D97-AF65-F5344CB8AC3E}">
        <p14:creationId xmlns:p14="http://schemas.microsoft.com/office/powerpoint/2010/main" val="2705584467"/>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Nadpis 1"/>
          <p:cNvSpPr>
            <a:spLocks noGrp="1"/>
          </p:cNvSpPr>
          <p:nvPr>
            <p:ph type="title"/>
          </p:nvPr>
        </p:nvSpPr>
        <p:spPr>
          <a:xfrm>
            <a:off x="1981200" y="704850"/>
            <a:ext cx="8229600" cy="636588"/>
          </a:xfrm>
        </p:spPr>
        <p:txBody>
          <a:bodyPr>
            <a:normAutofit fontScale="90000"/>
          </a:bodyPr>
          <a:lstStyle/>
          <a:p>
            <a:r>
              <a:rPr lang="cs-CZ" altLang="cs-CZ" smtClean="0"/>
              <a:t>Příklad – anglosaský způsob</a:t>
            </a:r>
          </a:p>
        </p:txBody>
      </p:sp>
      <p:sp>
        <p:nvSpPr>
          <p:cNvPr id="46083" name="Zástupný symbol pro obsah 2"/>
          <p:cNvSpPr>
            <a:spLocks noGrp="1"/>
          </p:cNvSpPr>
          <p:nvPr>
            <p:ph idx="1"/>
          </p:nvPr>
        </p:nvSpPr>
        <p:spPr>
          <a:xfrm>
            <a:off x="478971" y="1412876"/>
            <a:ext cx="9731829" cy="4911725"/>
          </a:xfrm>
        </p:spPr>
        <p:txBody>
          <a:bodyPr/>
          <a:lstStyle/>
          <a:p>
            <a:r>
              <a:rPr lang="en-GB" altLang="cs-CZ" sz="2400"/>
              <a:t>As Russell Dalton (2007) has shown, developed democracies are characterised by a rapid increase of a range of social interests as well as of new types of actors articulating these interests.</a:t>
            </a:r>
            <a:endParaRPr lang="cs-CZ" altLang="cs-CZ" sz="2400" dirty="0"/>
          </a:p>
          <a:p>
            <a:r>
              <a:rPr lang="cs-CZ" altLang="cs-CZ" sz="2400" dirty="0"/>
              <a:t>Případně:</a:t>
            </a:r>
          </a:p>
          <a:p>
            <a:pPr>
              <a:buFont typeface="Wingdings 2" panose="05020102010507070707" pitchFamily="18" charset="2"/>
              <a:buNone/>
            </a:pPr>
            <a:r>
              <a:rPr lang="cs-CZ" altLang="cs-CZ" sz="2400" dirty="0"/>
              <a:t>    </a:t>
            </a:r>
            <a:r>
              <a:rPr lang="en-GB" altLang="cs-CZ" sz="2400" dirty="0"/>
              <a:t>As Russell Dalton has shown, developed democracies are characterised by a rapid increase of a range of social interests as well as of new types of actors articulating these interests</a:t>
            </a:r>
            <a:r>
              <a:rPr lang="cs-CZ" altLang="cs-CZ" sz="2400" dirty="0"/>
              <a:t> (Dalton 2007)</a:t>
            </a:r>
            <a:r>
              <a:rPr lang="en-GB" altLang="cs-CZ" sz="2400" dirty="0"/>
              <a:t>.</a:t>
            </a:r>
            <a:endParaRPr lang="cs-CZ" altLang="cs-CZ" sz="2400" dirty="0"/>
          </a:p>
          <a:p>
            <a:pPr>
              <a:buFont typeface="Wingdings 2" panose="05020102010507070707" pitchFamily="18" charset="2"/>
              <a:buNone/>
            </a:pPr>
            <a:r>
              <a:rPr lang="cs-CZ" altLang="cs-CZ" sz="2400" dirty="0"/>
              <a:t>Seznam literatury:</a:t>
            </a:r>
          </a:p>
          <a:p>
            <a:pPr>
              <a:buFont typeface="Wingdings 2" panose="05020102010507070707" pitchFamily="18" charset="2"/>
              <a:buNone/>
            </a:pPr>
            <a:r>
              <a:rPr lang="en-GB" altLang="cs-CZ" sz="2400" dirty="0"/>
              <a:t>Dalton, R. J. 2007. </a:t>
            </a:r>
            <a:r>
              <a:rPr lang="en-GB" altLang="cs-CZ" sz="2400" i="1" dirty="0"/>
              <a:t>Democratic Challenges, Democratic Choices: The Erosion of Political Support in Advanced Industrial Democracies</a:t>
            </a:r>
            <a:r>
              <a:rPr lang="en-GB" altLang="cs-CZ" sz="2400" dirty="0"/>
              <a:t>. Oxford: Oxford University Press.</a:t>
            </a:r>
            <a:endParaRPr lang="cs-CZ" altLang="cs-CZ" sz="2400" dirty="0"/>
          </a:p>
          <a:p>
            <a:pPr>
              <a:buFont typeface="Wingdings 2" panose="05020102010507070707" pitchFamily="18" charset="2"/>
              <a:buNone/>
            </a:pPr>
            <a:endParaRPr lang="cs-CZ" altLang="cs-CZ" dirty="0" smtClean="0"/>
          </a:p>
        </p:txBody>
      </p:sp>
    </p:spTree>
    <p:extLst>
      <p:ext uri="{BB962C8B-B14F-4D97-AF65-F5344CB8AC3E}">
        <p14:creationId xmlns:p14="http://schemas.microsoft.com/office/powerpoint/2010/main" val="2459453528"/>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Nadpis 1"/>
          <p:cNvSpPr>
            <a:spLocks noGrp="1"/>
          </p:cNvSpPr>
          <p:nvPr>
            <p:ph type="title"/>
          </p:nvPr>
        </p:nvSpPr>
        <p:spPr/>
        <p:txBody>
          <a:bodyPr/>
          <a:lstStyle/>
          <a:p>
            <a:r>
              <a:rPr lang="cs-CZ" altLang="cs-CZ" smtClean="0"/>
              <a:t>Příklad – německý způsob</a:t>
            </a:r>
          </a:p>
        </p:txBody>
      </p:sp>
      <p:sp>
        <p:nvSpPr>
          <p:cNvPr id="47107" name="Zástupný symbol pro obsah 2"/>
          <p:cNvSpPr>
            <a:spLocks noGrp="1"/>
          </p:cNvSpPr>
          <p:nvPr>
            <p:ph idx="1"/>
          </p:nvPr>
        </p:nvSpPr>
        <p:spPr/>
        <p:txBody>
          <a:bodyPr/>
          <a:lstStyle/>
          <a:p>
            <a:r>
              <a:rPr lang="en-GB" altLang="cs-CZ" sz="2500"/>
              <a:t>As Russell Dalton has shown, developed democracies are characterised by a rapid increase of a range of social interests as well as of new types of actors articulating these interests.</a:t>
            </a:r>
            <a:r>
              <a:rPr lang="cs-CZ" altLang="cs-CZ" sz="2500" baseline="30000"/>
              <a:t>1</a:t>
            </a:r>
          </a:p>
          <a:p>
            <a:r>
              <a:rPr lang="cs-CZ" altLang="cs-CZ" sz="2500" baseline="30000"/>
              <a:t>1 </a:t>
            </a:r>
            <a:r>
              <a:rPr lang="en-GB" altLang="cs-CZ" sz="2500"/>
              <a:t>Dalton, R. J</a:t>
            </a:r>
            <a:r>
              <a:rPr lang="cs-CZ" altLang="cs-CZ" sz="2500"/>
              <a:t>.: </a:t>
            </a:r>
            <a:r>
              <a:rPr lang="en-GB" altLang="cs-CZ" sz="2500" i="1"/>
              <a:t>Democratic Challenges, Democratic Choices: The Erosion of Political Support in Advanced Industrial Democracies</a:t>
            </a:r>
            <a:r>
              <a:rPr lang="en-GB" altLang="cs-CZ" sz="2500"/>
              <a:t>.</a:t>
            </a:r>
            <a:endParaRPr lang="cs-CZ" altLang="cs-CZ" sz="2500"/>
          </a:p>
          <a:p>
            <a:pPr>
              <a:buFont typeface="Wingdings 2" panose="05020102010507070707" pitchFamily="18" charset="2"/>
              <a:buNone/>
            </a:pPr>
            <a:r>
              <a:rPr lang="cs-CZ" altLang="cs-CZ" sz="2500"/>
              <a:t>Seznam literatury</a:t>
            </a:r>
          </a:p>
          <a:p>
            <a:r>
              <a:rPr lang="en-GB" altLang="cs-CZ" sz="2500"/>
              <a:t>Dalton, R. J</a:t>
            </a:r>
            <a:r>
              <a:rPr lang="cs-CZ" altLang="cs-CZ" sz="2500"/>
              <a:t>.: </a:t>
            </a:r>
            <a:r>
              <a:rPr lang="en-GB" altLang="cs-CZ" sz="2500" i="1"/>
              <a:t>Democratic Challenges, Democratic Choices: The Erosion of Political Support in Advanced Industrial Democracies</a:t>
            </a:r>
            <a:r>
              <a:rPr lang="cs-CZ" altLang="cs-CZ" sz="2500"/>
              <a:t>,</a:t>
            </a:r>
            <a:r>
              <a:rPr lang="en-GB" altLang="cs-CZ" sz="2500"/>
              <a:t> Oxford: Oxford University Press</a:t>
            </a:r>
            <a:r>
              <a:rPr lang="cs-CZ" altLang="cs-CZ" sz="2500"/>
              <a:t>, 2007</a:t>
            </a:r>
            <a:r>
              <a:rPr lang="en-GB" altLang="cs-CZ" sz="2500"/>
              <a:t>.</a:t>
            </a:r>
            <a:endParaRPr lang="cs-CZ" altLang="cs-CZ" baseline="30000" smtClean="0"/>
          </a:p>
        </p:txBody>
      </p:sp>
    </p:spTree>
    <p:extLst>
      <p:ext uri="{BB962C8B-B14F-4D97-AF65-F5344CB8AC3E}">
        <p14:creationId xmlns:p14="http://schemas.microsoft.com/office/powerpoint/2010/main" val="236927914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3"/>
          <p:cNvSpPr>
            <a:spLocks noGrp="1"/>
          </p:cNvSpPr>
          <p:nvPr>
            <p:ph type="title"/>
          </p:nvPr>
        </p:nvSpPr>
        <p:spPr/>
        <p:txBody>
          <a:bodyPr/>
          <a:lstStyle/>
          <a:p>
            <a:r>
              <a:rPr lang="cs-CZ" dirty="0" smtClean="0"/>
              <a:t>Proč číst akademický text?</a:t>
            </a:r>
            <a:endParaRPr lang="cs-CZ" dirty="0"/>
          </a:p>
        </p:txBody>
      </p:sp>
    </p:spTree>
    <p:extLst>
      <p:ext uri="{BB962C8B-B14F-4D97-AF65-F5344CB8AC3E}">
        <p14:creationId xmlns:p14="http://schemas.microsoft.com/office/powerpoint/2010/main" val="236750479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8130" name="Nadpis 1"/>
          <p:cNvSpPr>
            <a:spLocks noGrp="1"/>
          </p:cNvSpPr>
          <p:nvPr>
            <p:ph type="title"/>
          </p:nvPr>
        </p:nvSpPr>
        <p:spPr/>
        <p:txBody>
          <a:bodyPr/>
          <a:lstStyle/>
          <a:p>
            <a:pPr eaLnBrk="1" hangingPunct="1"/>
            <a:r>
              <a:rPr lang="cs-CZ" altLang="cs-CZ" sz="3600"/>
              <a:t>Vedení bibliografických odkazů a citací </a:t>
            </a:r>
          </a:p>
        </p:txBody>
      </p:sp>
      <p:sp>
        <p:nvSpPr>
          <p:cNvPr id="3" name="Zástupný symbol pro obsah 2"/>
          <p:cNvSpPr>
            <a:spLocks noGrp="1"/>
          </p:cNvSpPr>
          <p:nvPr>
            <p:ph idx="1"/>
          </p:nvPr>
        </p:nvSpPr>
        <p:spPr>
          <a:xfrm>
            <a:off x="731520" y="1935163"/>
            <a:ext cx="9479280" cy="4806950"/>
          </a:xfrm>
        </p:spPr>
        <p:txBody>
          <a:bodyPr>
            <a:normAutofit lnSpcReduction="10000"/>
          </a:bodyPr>
          <a:lstStyle/>
          <a:p>
            <a:pPr algn="just" eaLnBrk="1" hangingPunct="1">
              <a:defRPr/>
            </a:pPr>
            <a:r>
              <a:rPr lang="cs-CZ" sz="2400" dirty="0"/>
              <a:t>Musí odpovídat požadavkům/charakteru daného textu (periodika).</a:t>
            </a:r>
          </a:p>
          <a:p>
            <a:pPr algn="just" eaLnBrk="1" hangingPunct="1">
              <a:defRPr/>
            </a:pPr>
            <a:r>
              <a:rPr lang="cs-CZ" sz="2400" dirty="0"/>
              <a:t>Užívané prvky: Jméno, Název, Nakladatelské údaje, Rozsah, ISBN, stránkování.</a:t>
            </a:r>
          </a:p>
          <a:p>
            <a:pPr algn="just" eaLnBrk="1" hangingPunct="1">
              <a:defRPr/>
            </a:pPr>
            <a:r>
              <a:rPr lang="cs-CZ" sz="2400" dirty="0"/>
              <a:t>Rozdíly (monografie, sborníky, příspěvky ve sbornících, články v časopisech, internetové zdroje, dokumenty, různý počet autorů, opakování odkazů (viz normy ČSN).</a:t>
            </a:r>
          </a:p>
          <a:p>
            <a:pPr algn="just" eaLnBrk="1" hangingPunct="1">
              <a:defRPr/>
            </a:pPr>
            <a:r>
              <a:rPr lang="cs-CZ" sz="2400" dirty="0"/>
              <a:t>Užívané prvky odkazů/citací jsou </a:t>
            </a:r>
            <a:r>
              <a:rPr lang="cs-CZ" sz="2400" i="1" dirty="0"/>
              <a:t>do jisté míry volitelné</a:t>
            </a:r>
            <a:r>
              <a:rPr lang="cs-CZ" sz="2400" dirty="0"/>
              <a:t>, ale vždy musí být v daném textu používány jednotně a příslušný zdroj jednoznačně identifikovatelný.</a:t>
            </a:r>
          </a:p>
          <a:p>
            <a:pPr algn="just" eaLnBrk="1" hangingPunct="1">
              <a:defRPr/>
            </a:pPr>
            <a:endParaRPr lang="cs-CZ" sz="2400" dirty="0"/>
          </a:p>
          <a:p>
            <a:pPr algn="just" eaLnBrk="1" hangingPunct="1">
              <a:defRPr/>
            </a:pPr>
            <a:r>
              <a:rPr lang="cs-CZ" sz="2400" b="1" dirty="0">
                <a:solidFill>
                  <a:srgbClr val="FF0000"/>
                </a:solidFill>
              </a:rPr>
              <a:t>Tip: </a:t>
            </a:r>
            <a:r>
              <a:rPr lang="cs-CZ" sz="2400" dirty="0"/>
              <a:t>veďte si seznam literatury a odkazy dle zadané normy od začátku tvorby úkolu</a:t>
            </a:r>
          </a:p>
          <a:p>
            <a:pPr algn="just" eaLnBrk="1" hangingPunct="1">
              <a:defRPr/>
            </a:pPr>
            <a:r>
              <a:rPr lang="cs-CZ" sz="2400" dirty="0"/>
              <a:t>citace.com, </a:t>
            </a:r>
            <a:r>
              <a:rPr lang="cs-CZ" sz="2400" dirty="0" err="1" smtClean="0"/>
              <a:t>EndNote</a:t>
            </a:r>
            <a:r>
              <a:rPr lang="cs-CZ" sz="2400" dirty="0" smtClean="0"/>
              <a:t>, </a:t>
            </a:r>
            <a:r>
              <a:rPr lang="cs-CZ" sz="2400" dirty="0" err="1" smtClean="0"/>
              <a:t>Mendeley</a:t>
            </a:r>
            <a:r>
              <a:rPr lang="cs-CZ" sz="2400" dirty="0" smtClean="0"/>
              <a:t>, Word</a:t>
            </a:r>
            <a:endParaRPr lang="cs-CZ" sz="2400" dirty="0"/>
          </a:p>
          <a:p>
            <a:pPr algn="just" eaLnBrk="1" hangingPunct="1">
              <a:defRPr/>
            </a:pPr>
            <a:endParaRPr lang="cs-CZ" sz="2400" dirty="0"/>
          </a:p>
        </p:txBody>
      </p:sp>
    </p:spTree>
    <p:extLst>
      <p:ext uri="{BB962C8B-B14F-4D97-AF65-F5344CB8AC3E}">
        <p14:creationId xmlns:p14="http://schemas.microsoft.com/office/powerpoint/2010/main" val="694560122"/>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par>
                          <p:cTn id="8" fill="hold" nodeType="afterGroup">
                            <p:stCondLst>
                              <p:cond delay="2000"/>
                            </p:stCondLst>
                            <p:childTnLst>
                              <p:par>
                                <p:cTn id="9" presetID="10" presetClass="entr" presetSubtype="0" fill="hold" grpId="0" nodeType="after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Effect transition="in" filter="fade">
                                      <p:cBhvr>
                                        <p:cTn id="11" dur="2000"/>
                                        <p:tgtEl>
                                          <p:spTgt spid="3">
                                            <p:txEl>
                                              <p:pRg st="1" end="1"/>
                                            </p:txEl>
                                          </p:spTgt>
                                        </p:tgtEl>
                                      </p:cBhvr>
                                    </p:animEffect>
                                  </p:childTnLst>
                                </p:cTn>
                              </p:par>
                            </p:childTnLst>
                          </p:cTn>
                        </p:par>
                        <p:par>
                          <p:cTn id="12" fill="hold" nodeType="afterGroup">
                            <p:stCondLst>
                              <p:cond delay="4000"/>
                            </p:stCondLst>
                            <p:childTnLst>
                              <p:par>
                                <p:cTn id="13" presetID="10" presetClass="entr" presetSubtype="0" fill="hold" grpId="0" nodeType="after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fade">
                                      <p:cBhvr>
                                        <p:cTn id="15" dur="2000"/>
                                        <p:tgtEl>
                                          <p:spTgt spid="3">
                                            <p:txEl>
                                              <p:pRg st="2" end="2"/>
                                            </p:txEl>
                                          </p:spTgt>
                                        </p:tgtEl>
                                      </p:cBhvr>
                                    </p:animEffect>
                                  </p:childTnLst>
                                </p:cTn>
                              </p:par>
                            </p:childTnLst>
                          </p:cTn>
                        </p:par>
                        <p:par>
                          <p:cTn id="16" fill="hold" nodeType="afterGroup">
                            <p:stCondLst>
                              <p:cond delay="6000"/>
                            </p:stCondLst>
                            <p:childTnLst>
                              <p:par>
                                <p:cTn id="17" presetID="10" presetClass="entr" presetSubtype="0" fill="hold" grpId="0" nodeType="after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Effect transition="in" filter="fade">
                                      <p:cBhvr>
                                        <p:cTn id="19" dur="2000"/>
                                        <p:tgtEl>
                                          <p:spTgt spid="3">
                                            <p:txEl>
                                              <p:pRg st="3" end="3"/>
                                            </p:txEl>
                                          </p:spTgt>
                                        </p:tgtEl>
                                      </p:cBhvr>
                                    </p:animEffect>
                                  </p:childTnLst>
                                </p:cTn>
                              </p:par>
                            </p:childTnLst>
                          </p:cTn>
                        </p:par>
                      </p:childTnLst>
                    </p:cTn>
                  </p:par>
                  <p:par>
                    <p:cTn id="20" fill="hold" nodeType="clickPar">
                      <p:stCondLst>
                        <p:cond delay="indefinite"/>
                      </p:stCondLst>
                      <p:childTnLst>
                        <p:par>
                          <p:cTn id="21" fill="hold" nodeType="withGroup">
                            <p:stCondLst>
                              <p:cond delay="0"/>
                            </p:stCondLst>
                            <p:childTnLst>
                              <p:par>
                                <p:cTn id="22" presetID="10" presetClass="entr" presetSubtype="0" fill="hold" grpId="0" nodeType="clickEffect">
                                  <p:stCondLst>
                                    <p:cond delay="0"/>
                                  </p:stCondLst>
                                  <p:childTnLst>
                                    <p:set>
                                      <p:cBhvr>
                                        <p:cTn id="23" dur="1" fill="hold">
                                          <p:stCondLst>
                                            <p:cond delay="0"/>
                                          </p:stCondLst>
                                        </p:cTn>
                                        <p:tgtEl>
                                          <p:spTgt spid="3">
                                            <p:txEl>
                                              <p:pRg st="5" end="5"/>
                                            </p:txEl>
                                          </p:spTgt>
                                        </p:tgtEl>
                                        <p:attrNameLst>
                                          <p:attrName>style.visibility</p:attrName>
                                        </p:attrNameLst>
                                      </p:cBhvr>
                                      <p:to>
                                        <p:strVal val="visible"/>
                                      </p:to>
                                    </p:set>
                                    <p:animEffect transition="in" filter="fade">
                                      <p:cBhvr>
                                        <p:cTn id="24" dur="2000"/>
                                        <p:tgtEl>
                                          <p:spTgt spid="3">
                                            <p:txEl>
                                              <p:pRg st="5" end="5"/>
                                            </p:txEl>
                                          </p:spTgt>
                                        </p:tgtEl>
                                      </p:cBhvr>
                                    </p:animEffect>
                                  </p:childTnLst>
                                </p:cTn>
                              </p:par>
                            </p:childTnLst>
                          </p:cTn>
                        </p:par>
                      </p:childTnLst>
                    </p:cTn>
                  </p:par>
                  <p:par>
                    <p:cTn id="25" fill="hold" nodeType="clickPar">
                      <p:stCondLst>
                        <p:cond delay="indefinite"/>
                      </p:stCondLst>
                      <p:childTnLst>
                        <p:par>
                          <p:cTn id="26" fill="hold" nodeType="withGroup">
                            <p:stCondLst>
                              <p:cond delay="0"/>
                            </p:stCondLst>
                            <p:childTnLst>
                              <p:par>
                                <p:cTn id="27" presetID="10" presetClass="entr" presetSubtype="0" fill="hold" grpId="0" nodeType="clickEffect">
                                  <p:stCondLst>
                                    <p:cond delay="0"/>
                                  </p:stCondLst>
                                  <p:childTnLst>
                                    <p:set>
                                      <p:cBhvr>
                                        <p:cTn id="28" dur="1" fill="hold">
                                          <p:stCondLst>
                                            <p:cond delay="0"/>
                                          </p:stCondLst>
                                        </p:cTn>
                                        <p:tgtEl>
                                          <p:spTgt spid="3">
                                            <p:txEl>
                                              <p:pRg st="6" end="6"/>
                                            </p:txEl>
                                          </p:spTgt>
                                        </p:tgtEl>
                                        <p:attrNameLst>
                                          <p:attrName>style.visibility</p:attrName>
                                        </p:attrNameLst>
                                      </p:cBhvr>
                                      <p:to>
                                        <p:strVal val="visible"/>
                                      </p:to>
                                    </p:set>
                                    <p:animEffect transition="in" filter="fade">
                                      <p:cBhvr>
                                        <p:cTn id="29" dur="20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505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454526" y="3357563"/>
            <a:ext cx="6213475" cy="295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2227" name="Nadpis 1"/>
          <p:cNvSpPr>
            <a:spLocks noGrp="1"/>
          </p:cNvSpPr>
          <p:nvPr>
            <p:ph type="title"/>
          </p:nvPr>
        </p:nvSpPr>
        <p:spPr>
          <a:xfrm>
            <a:off x="1981200" y="704850"/>
            <a:ext cx="8229600" cy="1143000"/>
          </a:xfrm>
        </p:spPr>
        <p:txBody>
          <a:bodyPr/>
          <a:lstStyle/>
          <a:p>
            <a:r>
              <a:rPr lang="cs-CZ" altLang="cs-CZ" smtClean="0"/>
              <a:t>Seznam literatury – obecná pravidla</a:t>
            </a:r>
          </a:p>
        </p:txBody>
      </p:sp>
      <p:sp>
        <p:nvSpPr>
          <p:cNvPr id="3" name="Zástupný symbol pro obsah 2"/>
          <p:cNvSpPr>
            <a:spLocks noGrp="1"/>
          </p:cNvSpPr>
          <p:nvPr>
            <p:ph sz="quarter" idx="1"/>
          </p:nvPr>
        </p:nvSpPr>
        <p:spPr>
          <a:xfrm>
            <a:off x="914401" y="1589089"/>
            <a:ext cx="9502776" cy="4719637"/>
          </a:xfrm>
        </p:spPr>
        <p:txBody>
          <a:bodyPr/>
          <a:lstStyle/>
          <a:p>
            <a:pPr>
              <a:defRPr/>
            </a:pPr>
            <a:r>
              <a:rPr lang="cs-CZ" dirty="0" smtClean="0"/>
              <a:t>Začíná se příjmením</a:t>
            </a:r>
          </a:p>
          <a:p>
            <a:pPr marL="514350" indent="-514350">
              <a:buFont typeface="+mj-lt"/>
              <a:buAutoNum type="arabicPeriod"/>
              <a:defRPr/>
            </a:pPr>
            <a:r>
              <a:rPr lang="cs-CZ" dirty="0" smtClean="0"/>
              <a:t>Abecední řazení</a:t>
            </a:r>
          </a:p>
          <a:p>
            <a:pPr marL="514350" indent="-514350">
              <a:buFont typeface="+mj-lt"/>
              <a:buAutoNum type="arabicPeriod"/>
              <a:defRPr/>
            </a:pPr>
            <a:r>
              <a:rPr lang="cs-CZ" dirty="0" smtClean="0"/>
              <a:t>Podle data publikace</a:t>
            </a:r>
          </a:p>
          <a:p>
            <a:pPr marL="514350" indent="-514350">
              <a:buFont typeface="+mj-lt"/>
              <a:buAutoNum type="arabicPeriod"/>
              <a:defRPr/>
            </a:pPr>
            <a:r>
              <a:rPr lang="cs-CZ" dirty="0" smtClean="0"/>
              <a:t>Podle pořadí umístění v textu (+</a:t>
            </a:r>
            <a:r>
              <a:rPr lang="cs-CZ" dirty="0" err="1" smtClean="0"/>
              <a:t>suffix</a:t>
            </a:r>
            <a:r>
              <a:rPr lang="cs-CZ" dirty="0" smtClean="0"/>
              <a:t> a,b,c…)</a:t>
            </a:r>
          </a:p>
          <a:p>
            <a:pPr marL="514350" indent="-514350">
              <a:buNone/>
              <a:defRPr/>
            </a:pPr>
            <a:endParaRPr lang="cs-CZ" dirty="0" smtClean="0"/>
          </a:p>
          <a:p>
            <a:pPr marL="514350" indent="-514350">
              <a:buNone/>
              <a:defRPr/>
            </a:pPr>
            <a:endParaRPr lang="cs-CZ" dirty="0" smtClean="0"/>
          </a:p>
          <a:p>
            <a:pPr marL="514350" indent="-514350">
              <a:buNone/>
              <a:defRPr/>
            </a:pPr>
            <a:endParaRPr lang="cs-CZ" dirty="0" smtClean="0"/>
          </a:p>
          <a:p>
            <a:pPr marL="514350" indent="-514350">
              <a:buNone/>
              <a:defRPr/>
            </a:pPr>
            <a:endParaRPr lang="cs-CZ" dirty="0" smtClean="0"/>
          </a:p>
          <a:p>
            <a:pPr marL="514350" indent="-514350">
              <a:defRPr/>
            </a:pPr>
            <a:endParaRPr lang="cs-CZ" dirty="0" smtClean="0"/>
          </a:p>
        </p:txBody>
      </p:sp>
      <p:sp>
        <p:nvSpPr>
          <p:cNvPr id="5" name="Zástupný symbol pro obsah 4"/>
          <p:cNvSpPr>
            <a:spLocks noGrp="1"/>
          </p:cNvSpPr>
          <p:nvPr>
            <p:ph sz="quarter" idx="2"/>
          </p:nvPr>
        </p:nvSpPr>
        <p:spPr>
          <a:xfrm>
            <a:off x="5880100" y="1773238"/>
            <a:ext cx="3816350" cy="1079500"/>
          </a:xfrm>
        </p:spPr>
        <p:txBody>
          <a:bodyPr/>
          <a:lstStyle/>
          <a:p>
            <a:pPr>
              <a:buFont typeface="Wingdings" panose="05000000000000000000" pitchFamily="2" charset="2"/>
              <a:buNone/>
            </a:pPr>
            <a:endParaRPr lang="cs-CZ" altLang="cs-CZ" sz="2000" dirty="0"/>
          </a:p>
        </p:txBody>
      </p:sp>
    </p:spTree>
    <p:extLst>
      <p:ext uri="{BB962C8B-B14F-4D97-AF65-F5344CB8AC3E}">
        <p14:creationId xmlns:p14="http://schemas.microsoft.com/office/powerpoint/2010/main" val="3028914265"/>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box(in)">
                                      <p:cBhvr>
                                        <p:cTn id="7" dur="500"/>
                                        <p:tgtEl>
                                          <p:spTgt spid="3">
                                            <p:txEl>
                                              <p:pRg st="1" end="1"/>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16" fill="hold" nodeType="clickEffect" nodePh="1">
                                  <p:stCondLst>
                                    <p:cond delay="0"/>
                                  </p:stCondLst>
                                  <p:endCondLst>
                                    <p:cond evt="begin" delay="0">
                                      <p:tn val="10"/>
                                    </p:cond>
                                  </p:endCondLst>
                                  <p:childTnLst>
                                    <p:set>
                                      <p:cBhvr>
                                        <p:cTn id="11" dur="1" fill="hold">
                                          <p:stCondLst>
                                            <p:cond delay="0"/>
                                          </p:stCondLst>
                                        </p:cTn>
                                        <p:tgtEl>
                                          <p:spTgt spid="5">
                                            <p:txEl>
                                              <p:pRg st="0" end="0"/>
                                            </p:txEl>
                                          </p:spTgt>
                                        </p:tgtEl>
                                        <p:attrNameLst>
                                          <p:attrName>style.visibility</p:attrName>
                                        </p:attrNameLst>
                                      </p:cBhvr>
                                      <p:to>
                                        <p:strVal val="visible"/>
                                      </p:to>
                                    </p:set>
                                    <p:animEffect transition="in" filter="box(in)">
                                      <p:cBhvr>
                                        <p:cTn id="12" dur="500"/>
                                        <p:tgtEl>
                                          <p:spTgt spid="5">
                                            <p:txEl>
                                              <p:pRg st="0" end="0"/>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4" presetClass="entr" presetSubtype="16" fill="hold" nodeType="clickEffect">
                                  <p:stCondLst>
                                    <p:cond delay="0"/>
                                  </p:stCondLst>
                                  <p:childTnLst>
                                    <p:set>
                                      <p:cBhvr>
                                        <p:cTn id="16" dur="1" fill="hold">
                                          <p:stCondLst>
                                            <p:cond delay="0"/>
                                          </p:stCondLst>
                                        </p:cTn>
                                        <p:tgtEl>
                                          <p:spTgt spid="45058"/>
                                        </p:tgtEl>
                                        <p:attrNameLst>
                                          <p:attrName>style.visibility</p:attrName>
                                        </p:attrNameLst>
                                      </p:cBhvr>
                                      <p:to>
                                        <p:strVal val="visible"/>
                                      </p:to>
                                    </p:set>
                                    <p:animEffect transition="in" filter="box(in)">
                                      <p:cBhvr>
                                        <p:cTn id="17" dur="500"/>
                                        <p:tgtEl>
                                          <p:spTgt spid="45058"/>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4" presetClass="entr" presetSubtype="16" fill="hold"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box(in)">
                                      <p:cBhvr>
                                        <p:cTn id="22" dur="500"/>
                                        <p:tgtEl>
                                          <p:spTgt spid="3">
                                            <p:txEl>
                                              <p:pRg st="2" end="2"/>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4" presetClass="entr" presetSubtype="16" fill="hold" nodeType="click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Effect transition="in" filter="box(in)">
                                      <p:cBhvr>
                                        <p:cTn id="27"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Nadpis 1"/>
          <p:cNvSpPr>
            <a:spLocks noGrp="1"/>
          </p:cNvSpPr>
          <p:nvPr>
            <p:ph type="title"/>
          </p:nvPr>
        </p:nvSpPr>
        <p:spPr/>
        <p:txBody>
          <a:bodyPr/>
          <a:lstStyle/>
          <a:p>
            <a:r>
              <a:rPr lang="cs-CZ" altLang="cs-CZ" smtClean="0"/>
              <a:t>Chyby při citování</a:t>
            </a:r>
          </a:p>
        </p:txBody>
      </p:sp>
      <p:sp>
        <p:nvSpPr>
          <p:cNvPr id="53251" name="Zástupný symbol pro obsah 2"/>
          <p:cNvSpPr>
            <a:spLocks noGrp="1"/>
          </p:cNvSpPr>
          <p:nvPr>
            <p:ph idx="1"/>
          </p:nvPr>
        </p:nvSpPr>
        <p:spPr/>
        <p:txBody>
          <a:bodyPr/>
          <a:lstStyle/>
          <a:p>
            <a:r>
              <a:rPr lang="cs-CZ" altLang="cs-CZ" sz="2500"/>
              <a:t>Odkaz na text, se kterým </a:t>
            </a:r>
            <a:r>
              <a:rPr lang="cs-CZ" altLang="cs-CZ" sz="2500" b="1"/>
              <a:t>nepracujete</a:t>
            </a:r>
          </a:p>
          <a:p>
            <a:endParaRPr lang="cs-CZ" altLang="cs-CZ" sz="2500" b="1"/>
          </a:p>
          <a:p>
            <a:r>
              <a:rPr lang="cs-CZ" altLang="cs-CZ" sz="2500" b="1"/>
              <a:t>Neuvedení </a:t>
            </a:r>
            <a:r>
              <a:rPr lang="cs-CZ" altLang="cs-CZ" sz="2500"/>
              <a:t>citovaného textu v seznamu literatury</a:t>
            </a:r>
          </a:p>
          <a:p>
            <a:endParaRPr lang="cs-CZ" altLang="cs-CZ" sz="2500"/>
          </a:p>
          <a:p>
            <a:r>
              <a:rPr lang="cs-CZ" altLang="cs-CZ" sz="2500"/>
              <a:t>(Auto)citace bez vztahu k tématu</a:t>
            </a:r>
          </a:p>
          <a:p>
            <a:endParaRPr lang="cs-CZ" altLang="cs-CZ" sz="2500"/>
          </a:p>
          <a:p>
            <a:r>
              <a:rPr lang="cs-CZ" altLang="cs-CZ" sz="2500" b="1"/>
              <a:t>Neúplná citace </a:t>
            </a:r>
            <a:r>
              <a:rPr lang="cs-CZ" altLang="cs-CZ" sz="2500"/>
              <a:t>(chybí některé údaje umožňující identifikaci autora)</a:t>
            </a:r>
          </a:p>
          <a:p>
            <a:endParaRPr lang="cs-CZ" altLang="cs-CZ" smtClean="0"/>
          </a:p>
          <a:p>
            <a:endParaRPr lang="cs-CZ" altLang="cs-CZ" smtClean="0"/>
          </a:p>
        </p:txBody>
      </p:sp>
    </p:spTree>
    <p:extLst>
      <p:ext uri="{BB962C8B-B14F-4D97-AF65-F5344CB8AC3E}">
        <p14:creationId xmlns:p14="http://schemas.microsoft.com/office/powerpoint/2010/main" val="4244585252"/>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Nadpis 1"/>
          <p:cNvSpPr>
            <a:spLocks noGrp="1"/>
          </p:cNvSpPr>
          <p:nvPr>
            <p:ph type="title"/>
          </p:nvPr>
        </p:nvSpPr>
        <p:spPr/>
        <p:txBody>
          <a:bodyPr/>
          <a:lstStyle/>
          <a:p>
            <a:r>
              <a:rPr lang="cs-CZ" altLang="cs-CZ" smtClean="0">
                <a:solidFill>
                  <a:srgbClr val="FF0000"/>
                </a:solidFill>
              </a:rPr>
              <a:t>Úkol</a:t>
            </a:r>
          </a:p>
        </p:txBody>
      </p:sp>
      <p:sp>
        <p:nvSpPr>
          <p:cNvPr id="54275" name="Zástupný symbol pro obsah 2"/>
          <p:cNvSpPr>
            <a:spLocks noGrp="1"/>
          </p:cNvSpPr>
          <p:nvPr>
            <p:ph idx="1"/>
          </p:nvPr>
        </p:nvSpPr>
        <p:spPr/>
        <p:txBody>
          <a:bodyPr/>
          <a:lstStyle/>
          <a:p>
            <a:pPr marL="0" indent="0">
              <a:buNone/>
            </a:pPr>
            <a:endParaRPr lang="cs-CZ" altLang="cs-CZ" dirty="0" smtClean="0"/>
          </a:p>
          <a:p>
            <a:pPr marL="0" indent="0">
              <a:buNone/>
            </a:pPr>
            <a:r>
              <a:rPr lang="cs-CZ" altLang="cs-CZ" dirty="0" smtClean="0"/>
              <a:t>Najděte v textu chyby při citování.</a:t>
            </a:r>
          </a:p>
          <a:p>
            <a:pPr marL="0" indent="0">
              <a:buNone/>
            </a:pPr>
            <a:endParaRPr lang="cs-CZ" altLang="cs-CZ" dirty="0" smtClean="0"/>
          </a:p>
          <a:p>
            <a:pPr marL="0" indent="0">
              <a:buNone/>
            </a:pPr>
            <a:endParaRPr lang="cs-CZ" altLang="cs-CZ" dirty="0" smtClean="0"/>
          </a:p>
          <a:p>
            <a:pPr marL="0" indent="0">
              <a:buNone/>
            </a:pPr>
            <a:r>
              <a:rPr lang="cs-CZ" altLang="cs-CZ" dirty="0" smtClean="0"/>
              <a:t>Utvořte </a:t>
            </a:r>
            <a:r>
              <a:rPr lang="cs-CZ" altLang="cs-CZ" dirty="0" err="1" smtClean="0"/>
              <a:t>bibliometrický</a:t>
            </a:r>
            <a:r>
              <a:rPr lang="cs-CZ" altLang="cs-CZ" dirty="0" smtClean="0"/>
              <a:t> záznam na základě údajů o </a:t>
            </a:r>
            <a:r>
              <a:rPr lang="cs-CZ" altLang="cs-CZ" smtClean="0"/>
              <a:t>daném zdroji.</a:t>
            </a:r>
            <a:endParaRPr lang="cs-CZ" altLang="cs-CZ" dirty="0" smtClean="0"/>
          </a:p>
        </p:txBody>
      </p:sp>
    </p:spTree>
    <p:extLst>
      <p:ext uri="{BB962C8B-B14F-4D97-AF65-F5344CB8AC3E}">
        <p14:creationId xmlns:p14="http://schemas.microsoft.com/office/powerpoint/2010/main" val="2475603278"/>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Shape 307"/>
        <p:cNvGrpSpPr/>
        <p:nvPr/>
      </p:nvGrpSpPr>
      <p:grpSpPr>
        <a:xfrm>
          <a:off x="0" y="0"/>
          <a:ext cx="0" cy="0"/>
          <a:chOff x="0" y="0"/>
          <a:chExt cx="0" cy="0"/>
        </a:xfrm>
      </p:grpSpPr>
      <p:sp>
        <p:nvSpPr>
          <p:cNvPr id="308" name="Shape 308"/>
          <p:cNvSpPr txBox="1">
            <a:spLocks noGrp="1"/>
          </p:cNvSpPr>
          <p:nvPr>
            <p:ph type="title"/>
          </p:nvPr>
        </p:nvSpPr>
        <p:spPr>
          <a:xfrm>
            <a:off x="415601" y="421234"/>
            <a:ext cx="11360799" cy="1108399"/>
          </a:xfrm>
          <a:prstGeom prst="rect">
            <a:avLst/>
          </a:prstGeom>
        </p:spPr>
        <p:txBody>
          <a:bodyPr vert="horz" lIns="121900" tIns="121900" rIns="121900" bIns="121900" rtlCol="0" anchor="b" anchorCtr="0">
            <a:noAutofit/>
          </a:bodyPr>
          <a:lstStyle/>
          <a:p>
            <a:r>
              <a:rPr lang="cs" sz="4800">
                <a:latin typeface="Arial"/>
                <a:ea typeface="Arial"/>
                <a:cs typeface="Arial"/>
                <a:sym typeface="Arial"/>
              </a:rPr>
              <a:t>Strategie výběru tématu a názvu SP</a:t>
            </a:r>
          </a:p>
        </p:txBody>
      </p:sp>
      <p:sp>
        <p:nvSpPr>
          <p:cNvPr id="309" name="Shape 309"/>
          <p:cNvSpPr txBox="1">
            <a:spLocks noGrp="1"/>
          </p:cNvSpPr>
          <p:nvPr>
            <p:ph type="body" idx="1"/>
          </p:nvPr>
        </p:nvSpPr>
        <p:spPr>
          <a:xfrm>
            <a:off x="415601" y="1633633"/>
            <a:ext cx="11360799" cy="4472000"/>
          </a:xfrm>
          <a:prstGeom prst="rect">
            <a:avLst/>
          </a:prstGeom>
        </p:spPr>
        <p:txBody>
          <a:bodyPr vert="horz" lIns="121900" tIns="121900" rIns="121900" bIns="121900" rtlCol="0" anchor="t" anchorCtr="0">
            <a:noAutofit/>
          </a:bodyPr>
          <a:lstStyle/>
          <a:p>
            <a:pPr marL="609585" indent="-507987">
              <a:buSzPct val="100000"/>
              <a:buFont typeface="Arial"/>
              <a:buAutoNum type="arabicParenR"/>
            </a:pPr>
            <a:r>
              <a:rPr lang="cs" sz="3200" dirty="0">
                <a:ea typeface="Arial"/>
                <a:cs typeface="Arial"/>
                <a:sym typeface="Arial"/>
              </a:rPr>
              <a:t>vlastní okruh zájmů </a:t>
            </a:r>
          </a:p>
          <a:p>
            <a:pPr marL="609585" indent="-507987">
              <a:buSzPct val="100000"/>
              <a:buFont typeface="Arial"/>
              <a:buAutoNum type="arabicParenR"/>
            </a:pPr>
            <a:r>
              <a:rPr lang="cs" sz="3200" dirty="0" smtClean="0">
                <a:ea typeface="Arial"/>
                <a:cs typeface="Arial"/>
                <a:sym typeface="Arial"/>
              </a:rPr>
              <a:t>výběr </a:t>
            </a:r>
            <a:r>
              <a:rPr lang="cs" sz="3200" dirty="0">
                <a:ea typeface="Arial"/>
                <a:cs typeface="Arial"/>
                <a:sym typeface="Arial"/>
              </a:rPr>
              <a:t>tématu</a:t>
            </a:r>
          </a:p>
          <a:p>
            <a:pPr marL="609585" indent="-507987">
              <a:buSzPct val="100000"/>
              <a:buFont typeface="Arial"/>
              <a:buAutoNum type="arabicParenR"/>
            </a:pPr>
            <a:r>
              <a:rPr lang="cs" sz="3200" dirty="0">
                <a:ea typeface="Arial"/>
                <a:cs typeface="Arial"/>
                <a:sym typeface="Arial"/>
              </a:rPr>
              <a:t>hledání zdrojů → efektivní čtení</a:t>
            </a:r>
          </a:p>
          <a:p>
            <a:pPr marL="609585" indent="-507987">
              <a:buSzPct val="100000"/>
              <a:buFont typeface="Arial"/>
              <a:buAutoNum type="arabicParenR"/>
            </a:pPr>
            <a:r>
              <a:rPr lang="cs" sz="3200" dirty="0">
                <a:ea typeface="Arial"/>
                <a:cs typeface="Arial"/>
                <a:sym typeface="Arial"/>
              </a:rPr>
              <a:t>formulace hlavní výzkumné otázky a cíle prác (příp. hypotéz)</a:t>
            </a:r>
          </a:p>
          <a:p>
            <a:pPr marL="609585" indent="-507987">
              <a:buSzPct val="100000"/>
              <a:buFont typeface="Arial"/>
              <a:buAutoNum type="arabicParenR"/>
            </a:pPr>
            <a:r>
              <a:rPr lang="cs" sz="3200" dirty="0">
                <a:ea typeface="Arial"/>
                <a:cs typeface="Arial"/>
                <a:sym typeface="Arial"/>
              </a:rPr>
              <a:t>volba názvu </a:t>
            </a:r>
            <a:r>
              <a:rPr lang="cs" sz="3200" dirty="0" smtClean="0">
                <a:ea typeface="Arial"/>
                <a:cs typeface="Arial"/>
                <a:sym typeface="Arial"/>
              </a:rPr>
              <a:t>SP</a:t>
            </a:r>
            <a:endParaRPr lang="cs" sz="3200" dirty="0">
              <a:ea typeface="Arial"/>
              <a:cs typeface="Arial"/>
              <a:sym typeface="Arial"/>
            </a:endParaRPr>
          </a:p>
          <a:p>
            <a:pPr marL="609585" indent="-507987">
              <a:buSzPct val="100000"/>
              <a:buFont typeface="Arial"/>
              <a:buAutoNum type="arabicParenR"/>
            </a:pPr>
            <a:r>
              <a:rPr lang="cs" sz="3200" dirty="0">
                <a:ea typeface="Arial"/>
                <a:cs typeface="Arial"/>
                <a:sym typeface="Arial"/>
              </a:rPr>
              <a:t>sestavení </a:t>
            </a:r>
            <a:r>
              <a:rPr lang="cs" sz="3200" dirty="0" smtClean="0">
                <a:ea typeface="Arial"/>
                <a:cs typeface="Arial"/>
                <a:sym typeface="Arial"/>
              </a:rPr>
              <a:t>struktury a plánu psaní </a:t>
            </a:r>
            <a:r>
              <a:rPr lang="cs" sz="3200" dirty="0">
                <a:ea typeface="Arial"/>
                <a:cs typeface="Arial"/>
                <a:sym typeface="Arial"/>
              </a:rPr>
              <a:t>SP</a:t>
            </a:r>
          </a:p>
          <a:p>
            <a:pPr marL="609585" indent="-507987">
              <a:buSzPct val="100000"/>
              <a:buFont typeface="Arial"/>
              <a:buAutoNum type="arabicParenR"/>
            </a:pPr>
            <a:r>
              <a:rPr lang="cs-CZ" sz="3200" dirty="0" smtClean="0">
                <a:ea typeface="Arial"/>
                <a:cs typeface="Arial"/>
                <a:sym typeface="Arial"/>
              </a:rPr>
              <a:t>P</a:t>
            </a:r>
            <a:r>
              <a:rPr lang="cs" sz="3200" dirty="0" smtClean="0">
                <a:ea typeface="Arial"/>
                <a:cs typeface="Arial"/>
                <a:sym typeface="Arial"/>
              </a:rPr>
              <a:t>saní + hledání </a:t>
            </a:r>
            <a:r>
              <a:rPr lang="cs" sz="3200" dirty="0">
                <a:ea typeface="Arial"/>
                <a:cs typeface="Arial"/>
                <a:sym typeface="Arial"/>
              </a:rPr>
              <a:t>doplňujících </a:t>
            </a:r>
            <a:r>
              <a:rPr lang="cs" sz="3200" dirty="0" smtClean="0">
                <a:ea typeface="Arial"/>
                <a:cs typeface="Arial"/>
                <a:sym typeface="Arial"/>
              </a:rPr>
              <a:t>zdrojů</a:t>
            </a:r>
          </a:p>
          <a:p>
            <a:pPr marL="609585" indent="-507987">
              <a:buSzPct val="100000"/>
              <a:buFont typeface="Arial"/>
              <a:buAutoNum type="arabicParenR"/>
            </a:pPr>
            <a:endParaRPr lang="cs" sz="3200" dirty="0">
              <a:ea typeface="Arial"/>
              <a:cs typeface="Arial"/>
              <a:sym typeface="Arial"/>
            </a:endParaRPr>
          </a:p>
          <a:p>
            <a:pPr marL="609585" indent="-507987">
              <a:buSzPct val="100000"/>
            </a:pPr>
            <a:r>
              <a:rPr lang="cs-CZ" sz="3200" dirty="0" smtClean="0">
                <a:ea typeface="Arial"/>
                <a:cs typeface="Arial"/>
                <a:sym typeface="Arial"/>
              </a:rPr>
              <a:t>Č</a:t>
            </a:r>
            <a:r>
              <a:rPr lang="cs" sz="3200" dirty="0" smtClean="0">
                <a:ea typeface="Arial"/>
                <a:cs typeface="Arial"/>
                <a:sym typeface="Arial"/>
              </a:rPr>
              <a:t>tení klíčovým předpokladem dobrého akademického psaní</a:t>
            </a:r>
          </a:p>
          <a:p>
            <a:pPr marL="609585" indent="-507987">
              <a:buSzPct val="100000"/>
              <a:buFont typeface="Arial"/>
              <a:buAutoNum type="arabicParenR"/>
            </a:pPr>
            <a:endParaRPr lang="cs" sz="3200" dirty="0">
              <a:ea typeface="Arial"/>
              <a:cs typeface="Arial"/>
              <a:sym typeface="Arial"/>
            </a:endParaRPr>
          </a:p>
        </p:txBody>
      </p:sp>
    </p:spTree>
    <p:extLst>
      <p:ext uri="{BB962C8B-B14F-4D97-AF65-F5344CB8AC3E}">
        <p14:creationId xmlns:p14="http://schemas.microsoft.com/office/powerpoint/2010/main" val="3366661052"/>
      </p:ext>
    </p:extLst>
  </p:cSld>
  <p:clrMapOvr>
    <a:masterClrMapping/>
  </p:clrMapOvr>
  <p:transition spd="slow">
    <p:cut/>
  </p:transition>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Shape 234"/>
        <p:cNvGrpSpPr/>
        <p:nvPr/>
      </p:nvGrpSpPr>
      <p:grpSpPr>
        <a:xfrm>
          <a:off x="0" y="0"/>
          <a:ext cx="0" cy="0"/>
          <a:chOff x="0" y="0"/>
          <a:chExt cx="0" cy="0"/>
        </a:xfrm>
      </p:grpSpPr>
      <p:sp>
        <p:nvSpPr>
          <p:cNvPr id="235" name="Shape 235"/>
          <p:cNvSpPr txBox="1">
            <a:spLocks noGrp="1"/>
          </p:cNvSpPr>
          <p:nvPr>
            <p:ph type="title"/>
          </p:nvPr>
        </p:nvSpPr>
        <p:spPr>
          <a:xfrm>
            <a:off x="1031600" y="2408600"/>
            <a:ext cx="10128800" cy="2040800"/>
          </a:xfrm>
          <a:prstGeom prst="rect">
            <a:avLst/>
          </a:prstGeom>
        </p:spPr>
        <p:txBody>
          <a:bodyPr vert="horz" lIns="121900" tIns="121900" rIns="121900" bIns="121900" rtlCol="0" anchor="ctr" anchorCtr="0">
            <a:noAutofit/>
          </a:bodyPr>
          <a:lstStyle/>
          <a:p>
            <a:r>
              <a:rPr lang="cs">
                <a:latin typeface="Arial"/>
                <a:ea typeface="Arial"/>
                <a:cs typeface="Arial"/>
                <a:sym typeface="Arial"/>
              </a:rPr>
              <a:t>Příklady</a:t>
            </a:r>
          </a:p>
        </p:txBody>
      </p:sp>
    </p:spTree>
    <p:extLst>
      <p:ext uri="{BB962C8B-B14F-4D97-AF65-F5344CB8AC3E}">
        <p14:creationId xmlns:p14="http://schemas.microsoft.com/office/powerpoint/2010/main" val="3180372117"/>
      </p:ext>
    </p:extLst>
  </p:cSld>
  <p:clrMapOvr>
    <a:masterClrMapping/>
  </p:clrMapOvr>
  <p:transition spd="slow">
    <p:cut/>
  </p:transition>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Ne nutně politologické</a:t>
            </a:r>
            <a:endParaRPr lang="cs-CZ" dirty="0"/>
          </a:p>
        </p:txBody>
      </p:sp>
    </p:spTree>
    <p:extLst>
      <p:ext uri="{BB962C8B-B14F-4D97-AF65-F5344CB8AC3E}">
        <p14:creationId xmlns:p14="http://schemas.microsoft.com/office/powerpoint/2010/main" val="3183002104"/>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dirty="0"/>
          </a:p>
        </p:txBody>
      </p:sp>
      <p:pic>
        <p:nvPicPr>
          <p:cNvPr id="3" name="Obrázek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7147034"/>
          </a:xfrm>
          <a:prstGeom prst="rect">
            <a:avLst/>
          </a:prstGeom>
        </p:spPr>
      </p:pic>
    </p:spTree>
    <p:extLst>
      <p:ext uri="{BB962C8B-B14F-4D97-AF65-F5344CB8AC3E}">
        <p14:creationId xmlns:p14="http://schemas.microsoft.com/office/powerpoint/2010/main" val="3423426089"/>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Čokoláda</a:t>
            </a:r>
            <a:endParaRPr lang="cs-CZ" dirty="0"/>
          </a:p>
        </p:txBody>
      </p:sp>
    </p:spTree>
    <p:extLst>
      <p:ext uri="{BB962C8B-B14F-4D97-AF65-F5344CB8AC3E}">
        <p14:creationId xmlns:p14="http://schemas.microsoft.com/office/powerpoint/2010/main" val="2219746302"/>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Konzumace čokolády</a:t>
            </a:r>
            <a:endParaRPr lang="cs-CZ" dirty="0"/>
          </a:p>
        </p:txBody>
      </p:sp>
    </p:spTree>
    <p:extLst>
      <p:ext uri="{BB962C8B-B14F-4D97-AF65-F5344CB8AC3E}">
        <p14:creationId xmlns:p14="http://schemas.microsoft.com/office/powerpoint/2010/main" val="337158134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dirty="0" smtClean="0"/>
              <a:t>Skoro nikdy nebudete muset číst celý odborný text aneb</a:t>
            </a:r>
            <a:br>
              <a:rPr lang="cs-CZ" dirty="0" smtClean="0"/>
            </a:br>
            <a:r>
              <a:rPr lang="cs-CZ" dirty="0" smtClean="0"/>
              <a:t>Účelné a efektivní čtení akademického textu (</a:t>
            </a:r>
            <a:r>
              <a:rPr lang="cs-CZ" dirty="0" err="1" smtClean="0"/>
              <a:t>Gillet</a:t>
            </a:r>
            <a:r>
              <a:rPr lang="cs-CZ" dirty="0" smtClean="0"/>
              <a:t> et al. 2009)</a:t>
            </a:r>
            <a:endParaRPr lang="cs-CZ" dirty="0"/>
          </a:p>
        </p:txBody>
      </p:sp>
    </p:spTree>
    <p:extLst>
      <p:ext uri="{BB962C8B-B14F-4D97-AF65-F5344CB8AC3E}">
        <p14:creationId xmlns:p14="http://schemas.microsoft.com/office/powerpoint/2010/main" val="2910838664"/>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Která čokoláda je nejoblíbenější (a proč?)</a:t>
            </a:r>
            <a:endParaRPr lang="cs-CZ" dirty="0"/>
          </a:p>
        </p:txBody>
      </p:sp>
    </p:spTree>
    <p:extLst>
      <p:ext uri="{BB962C8B-B14F-4D97-AF65-F5344CB8AC3E}">
        <p14:creationId xmlns:p14="http://schemas.microsoft.com/office/powerpoint/2010/main" val="198055808"/>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Pes</a:t>
            </a:r>
            <a:endParaRPr lang="cs-CZ" dirty="0"/>
          </a:p>
        </p:txBody>
      </p:sp>
    </p:spTree>
    <p:extLst>
      <p:ext uri="{BB962C8B-B14F-4D97-AF65-F5344CB8AC3E}">
        <p14:creationId xmlns:p14="http://schemas.microsoft.com/office/powerpoint/2010/main" val="2467435219"/>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Pes jako domácí zvíře</a:t>
            </a:r>
            <a:endParaRPr lang="cs-CZ" dirty="0"/>
          </a:p>
        </p:txBody>
      </p:sp>
    </p:spTree>
    <p:extLst>
      <p:ext uri="{BB962C8B-B14F-4D97-AF65-F5344CB8AC3E}">
        <p14:creationId xmlns:p14="http://schemas.microsoft.com/office/powerpoint/2010/main" val="128342935"/>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Motivace pro pořízení psa jako domácího mazlíčka</a:t>
            </a:r>
            <a:endParaRPr lang="cs-CZ" dirty="0"/>
          </a:p>
        </p:txBody>
      </p:sp>
    </p:spTree>
    <p:extLst>
      <p:ext uri="{BB962C8B-B14F-4D97-AF65-F5344CB8AC3E}">
        <p14:creationId xmlns:p14="http://schemas.microsoft.com/office/powerpoint/2010/main" val="1815482750"/>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Shape 239"/>
        <p:cNvGrpSpPr/>
        <p:nvPr/>
      </p:nvGrpSpPr>
      <p:grpSpPr>
        <a:xfrm>
          <a:off x="0" y="0"/>
          <a:ext cx="0" cy="0"/>
          <a:chOff x="0" y="0"/>
          <a:chExt cx="0" cy="0"/>
        </a:xfrm>
      </p:grpSpPr>
      <p:sp>
        <p:nvSpPr>
          <p:cNvPr id="240" name="Shape 240"/>
          <p:cNvSpPr txBox="1">
            <a:spLocks noGrp="1"/>
          </p:cNvSpPr>
          <p:nvPr>
            <p:ph type="title"/>
          </p:nvPr>
        </p:nvSpPr>
        <p:spPr>
          <a:xfrm>
            <a:off x="1031600" y="2408600"/>
            <a:ext cx="10128800" cy="2040800"/>
          </a:xfrm>
          <a:prstGeom prst="rect">
            <a:avLst/>
          </a:prstGeom>
        </p:spPr>
        <p:txBody>
          <a:bodyPr vert="horz" lIns="121900" tIns="121900" rIns="121900" bIns="121900" rtlCol="0" anchor="ctr" anchorCtr="0">
            <a:noAutofit/>
          </a:bodyPr>
          <a:lstStyle/>
          <a:p>
            <a:r>
              <a:rPr lang="cs" dirty="0" smtClean="0">
                <a:latin typeface="Arial"/>
                <a:ea typeface="Arial"/>
                <a:cs typeface="Arial"/>
                <a:sym typeface="Arial"/>
              </a:rPr>
              <a:t>“Populistické strany v Evropě”</a:t>
            </a:r>
            <a:endParaRPr lang="cs" dirty="0">
              <a:latin typeface="Arial"/>
              <a:ea typeface="Arial"/>
              <a:cs typeface="Arial"/>
              <a:sym typeface="Arial"/>
            </a:endParaRPr>
          </a:p>
        </p:txBody>
      </p:sp>
    </p:spTree>
    <p:extLst>
      <p:ext uri="{BB962C8B-B14F-4D97-AF65-F5344CB8AC3E}">
        <p14:creationId xmlns:p14="http://schemas.microsoft.com/office/powerpoint/2010/main" val="4234717085"/>
      </p:ext>
    </p:extLst>
  </p:cSld>
  <p:clrMapOvr>
    <a:masterClrMapping/>
  </p:clrMapOvr>
  <p:transition spd="slow">
    <p:cut/>
  </p:transition>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Shape 244"/>
        <p:cNvGrpSpPr/>
        <p:nvPr/>
      </p:nvGrpSpPr>
      <p:grpSpPr>
        <a:xfrm>
          <a:off x="0" y="0"/>
          <a:ext cx="0" cy="0"/>
          <a:chOff x="0" y="0"/>
          <a:chExt cx="0" cy="0"/>
        </a:xfrm>
      </p:grpSpPr>
      <p:sp>
        <p:nvSpPr>
          <p:cNvPr id="245" name="Shape 245"/>
          <p:cNvSpPr txBox="1">
            <a:spLocks noGrp="1"/>
          </p:cNvSpPr>
          <p:nvPr>
            <p:ph type="title"/>
          </p:nvPr>
        </p:nvSpPr>
        <p:spPr>
          <a:xfrm>
            <a:off x="1031600" y="2408600"/>
            <a:ext cx="10128800" cy="2040800"/>
          </a:xfrm>
          <a:prstGeom prst="rect">
            <a:avLst/>
          </a:prstGeom>
        </p:spPr>
        <p:txBody>
          <a:bodyPr vert="horz" lIns="121900" tIns="121900" rIns="121900" bIns="121900" rtlCol="0" anchor="ctr" anchorCtr="0">
            <a:noAutofit/>
          </a:bodyPr>
          <a:lstStyle/>
          <a:p>
            <a:r>
              <a:rPr lang="cs" dirty="0" smtClean="0">
                <a:latin typeface="Arial"/>
                <a:ea typeface="Arial"/>
                <a:cs typeface="Arial"/>
                <a:sym typeface="Arial"/>
              </a:rPr>
              <a:t>“Vzestup populistických stran v Evropě”</a:t>
            </a:r>
            <a:endParaRPr lang="cs" dirty="0">
              <a:latin typeface="Arial"/>
              <a:ea typeface="Arial"/>
              <a:cs typeface="Arial"/>
              <a:sym typeface="Arial"/>
            </a:endParaRPr>
          </a:p>
        </p:txBody>
      </p:sp>
    </p:spTree>
    <p:extLst>
      <p:ext uri="{BB962C8B-B14F-4D97-AF65-F5344CB8AC3E}">
        <p14:creationId xmlns:p14="http://schemas.microsoft.com/office/powerpoint/2010/main" val="3395207376"/>
      </p:ext>
    </p:extLst>
  </p:cSld>
  <p:clrMapOvr>
    <a:masterClrMapping/>
  </p:clrMapOvr>
  <p:transition spd="slow">
    <p:cut/>
  </p:transition>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Kdo volí populistické strany?</a:t>
            </a:r>
            <a:endParaRPr lang="cs-CZ" dirty="0"/>
          </a:p>
        </p:txBody>
      </p:sp>
    </p:spTree>
    <p:extLst>
      <p:ext uri="{BB962C8B-B14F-4D97-AF65-F5344CB8AC3E}">
        <p14:creationId xmlns:p14="http://schemas.microsoft.com/office/powerpoint/2010/main" val="3328365848"/>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803000" y="-550500"/>
            <a:ext cx="10128800" cy="2040800"/>
          </a:xfrm>
        </p:spPr>
        <p:txBody>
          <a:bodyPr/>
          <a:lstStyle/>
          <a:p>
            <a:endParaRPr lang="cs-CZ"/>
          </a:p>
        </p:txBody>
      </p:sp>
      <p:graphicFrame>
        <p:nvGraphicFramePr>
          <p:cNvPr id="3" name="Tabulka 2"/>
          <p:cNvGraphicFramePr>
            <a:graphicFrameLocks noGrp="1"/>
          </p:cNvGraphicFramePr>
          <p:nvPr>
            <p:extLst>
              <p:ext uri="{D42A27DB-BD31-4B8C-83A1-F6EECF244321}">
                <p14:modId xmlns:p14="http://schemas.microsoft.com/office/powerpoint/2010/main" val="2106752311"/>
              </p:ext>
            </p:extLst>
          </p:nvPr>
        </p:nvGraphicFramePr>
        <p:xfrm>
          <a:off x="177800" y="2003380"/>
          <a:ext cx="11836400" cy="3169920"/>
        </p:xfrm>
        <a:graphic>
          <a:graphicData uri="http://schemas.openxmlformats.org/drawingml/2006/table">
            <a:tbl>
              <a:tblPr firstRow="1" bandRow="1">
                <a:tableStyleId>{5C22544A-7EE6-4342-B048-85BDC9FD1C3A}</a:tableStyleId>
              </a:tblPr>
              <a:tblGrid>
                <a:gridCol w="5918200">
                  <a:extLst>
                    <a:ext uri="{9D8B030D-6E8A-4147-A177-3AD203B41FA5}">
                      <a16:colId xmlns:a16="http://schemas.microsoft.com/office/drawing/2014/main" val="20000"/>
                    </a:ext>
                  </a:extLst>
                </a:gridCol>
                <a:gridCol w="5918200">
                  <a:extLst>
                    <a:ext uri="{9D8B030D-6E8A-4147-A177-3AD203B41FA5}">
                      <a16:colId xmlns:a16="http://schemas.microsoft.com/office/drawing/2014/main" val="20001"/>
                    </a:ext>
                  </a:extLst>
                </a:gridCol>
              </a:tblGrid>
              <a:tr h="370840">
                <a:tc>
                  <a:txBody>
                    <a:bodyPr/>
                    <a:lstStyle/>
                    <a:p>
                      <a:r>
                        <a:rPr lang="cs-CZ" sz="3800" dirty="0" smtClean="0"/>
                        <a:t>Čokoláda</a:t>
                      </a:r>
                      <a:endParaRPr lang="cs-CZ" sz="3800" dirty="0"/>
                    </a:p>
                  </a:txBody>
                  <a:tcPr/>
                </a:tc>
                <a:tc>
                  <a:txBody>
                    <a:bodyPr/>
                    <a:lstStyle/>
                    <a:p>
                      <a:r>
                        <a:rPr lang="cs-CZ" sz="3800" dirty="0" smtClean="0"/>
                        <a:t>Populistické strany v Evropě</a:t>
                      </a:r>
                      <a:endParaRPr lang="cs-CZ" sz="3800" dirty="0"/>
                    </a:p>
                  </a:txBody>
                  <a:tcPr/>
                </a:tc>
                <a:extLst>
                  <a:ext uri="{0D108BD9-81ED-4DB2-BD59-A6C34878D82A}">
                    <a16:rowId xmlns:a16="http://schemas.microsoft.com/office/drawing/2014/main" val="10000"/>
                  </a:ext>
                </a:extLst>
              </a:tr>
              <a:tr h="370840">
                <a:tc>
                  <a:txBody>
                    <a:bodyPr/>
                    <a:lstStyle/>
                    <a:p>
                      <a:r>
                        <a:rPr lang="cs-CZ" sz="3800" dirty="0" smtClean="0"/>
                        <a:t>Konzumace čokolády</a:t>
                      </a:r>
                      <a:endParaRPr lang="cs-CZ" sz="3800" dirty="0"/>
                    </a:p>
                  </a:txBody>
                  <a:tcPr/>
                </a:tc>
                <a:tc>
                  <a:txBody>
                    <a:bodyPr/>
                    <a:lstStyle/>
                    <a:p>
                      <a:r>
                        <a:rPr lang="cs-CZ" sz="3800" dirty="0" smtClean="0"/>
                        <a:t>Vzestup</a:t>
                      </a:r>
                      <a:r>
                        <a:rPr lang="cs-CZ" sz="3800" baseline="0" dirty="0" smtClean="0"/>
                        <a:t> populistických stran v Evropě</a:t>
                      </a:r>
                      <a:endParaRPr lang="cs-CZ" sz="3800" dirty="0"/>
                    </a:p>
                  </a:txBody>
                  <a:tcPr/>
                </a:tc>
                <a:extLst>
                  <a:ext uri="{0D108BD9-81ED-4DB2-BD59-A6C34878D82A}">
                    <a16:rowId xmlns:a16="http://schemas.microsoft.com/office/drawing/2014/main" val="10001"/>
                  </a:ext>
                </a:extLst>
              </a:tr>
              <a:tr h="370840">
                <a:tc>
                  <a:txBody>
                    <a:bodyPr/>
                    <a:lstStyle/>
                    <a:p>
                      <a:r>
                        <a:rPr lang="cs-CZ" sz="3800" dirty="0" smtClean="0"/>
                        <a:t>Která čokoláda</a:t>
                      </a:r>
                      <a:r>
                        <a:rPr lang="cs-CZ" sz="3800" baseline="0" dirty="0" smtClean="0"/>
                        <a:t> je nejoblíbenější</a:t>
                      </a:r>
                      <a:endParaRPr lang="cs-CZ" sz="3800" dirty="0"/>
                    </a:p>
                  </a:txBody>
                  <a:tcPr/>
                </a:tc>
                <a:tc>
                  <a:txBody>
                    <a:bodyPr/>
                    <a:lstStyle/>
                    <a:p>
                      <a:r>
                        <a:rPr lang="cs-CZ" sz="3800" dirty="0" smtClean="0"/>
                        <a:t>Kdo volí populistické</a:t>
                      </a:r>
                      <a:r>
                        <a:rPr lang="cs-CZ" sz="3800" baseline="0" dirty="0" smtClean="0"/>
                        <a:t> strany</a:t>
                      </a:r>
                      <a:endParaRPr lang="cs-CZ" sz="3800" dirty="0"/>
                    </a:p>
                  </a:txBody>
                  <a:tcPr/>
                </a:tc>
                <a:extLst>
                  <a:ext uri="{0D108BD9-81ED-4DB2-BD59-A6C34878D82A}">
                    <a16:rowId xmlns:a16="http://schemas.microsoft.com/office/drawing/2014/main" val="10002"/>
                  </a:ext>
                </a:extLst>
              </a:tr>
            </a:tbl>
          </a:graphicData>
        </a:graphic>
      </p:graphicFrame>
    </p:spTree>
    <p:extLst>
      <p:ext uri="{BB962C8B-B14F-4D97-AF65-F5344CB8AC3E}">
        <p14:creationId xmlns:p14="http://schemas.microsoft.com/office/powerpoint/2010/main" val="166584644"/>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Shape 249"/>
        <p:cNvGrpSpPr/>
        <p:nvPr/>
      </p:nvGrpSpPr>
      <p:grpSpPr>
        <a:xfrm>
          <a:off x="0" y="0"/>
          <a:ext cx="0" cy="0"/>
          <a:chOff x="0" y="0"/>
          <a:chExt cx="0" cy="0"/>
        </a:xfrm>
      </p:grpSpPr>
      <p:sp>
        <p:nvSpPr>
          <p:cNvPr id="250" name="Shape 250"/>
          <p:cNvSpPr txBox="1">
            <a:spLocks noGrp="1"/>
          </p:cNvSpPr>
          <p:nvPr>
            <p:ph type="title"/>
          </p:nvPr>
        </p:nvSpPr>
        <p:spPr>
          <a:xfrm>
            <a:off x="1031600" y="2408600"/>
            <a:ext cx="10128800" cy="2040800"/>
          </a:xfrm>
          <a:prstGeom prst="rect">
            <a:avLst/>
          </a:prstGeom>
        </p:spPr>
        <p:txBody>
          <a:bodyPr vert="horz" lIns="121900" tIns="121900" rIns="121900" bIns="121900" rtlCol="0" anchor="ctr" anchorCtr="0">
            <a:noAutofit/>
          </a:bodyPr>
          <a:lstStyle/>
          <a:p>
            <a:r>
              <a:rPr lang="cs" dirty="0" smtClean="0">
                <a:latin typeface="Arial"/>
                <a:ea typeface="Arial"/>
                <a:cs typeface="Arial"/>
                <a:sym typeface="Arial"/>
              </a:rPr>
              <a:t>“Volební systémy”</a:t>
            </a:r>
            <a:endParaRPr lang="cs" dirty="0">
              <a:latin typeface="Arial"/>
              <a:ea typeface="Arial"/>
              <a:cs typeface="Arial"/>
              <a:sym typeface="Arial"/>
            </a:endParaRPr>
          </a:p>
        </p:txBody>
      </p:sp>
    </p:spTree>
    <p:extLst>
      <p:ext uri="{BB962C8B-B14F-4D97-AF65-F5344CB8AC3E}">
        <p14:creationId xmlns:p14="http://schemas.microsoft.com/office/powerpoint/2010/main" val="2541578895"/>
      </p:ext>
    </p:extLst>
  </p:cSld>
  <p:clrMapOvr>
    <a:masterClrMapping/>
  </p:clrMapOvr>
  <p:transition spd="slow">
    <p:cut/>
  </p:transition>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Shape 254"/>
        <p:cNvGrpSpPr/>
        <p:nvPr/>
      </p:nvGrpSpPr>
      <p:grpSpPr>
        <a:xfrm>
          <a:off x="0" y="0"/>
          <a:ext cx="0" cy="0"/>
          <a:chOff x="0" y="0"/>
          <a:chExt cx="0" cy="0"/>
        </a:xfrm>
      </p:grpSpPr>
      <p:sp>
        <p:nvSpPr>
          <p:cNvPr id="255" name="Shape 255"/>
          <p:cNvSpPr txBox="1">
            <a:spLocks noGrp="1"/>
          </p:cNvSpPr>
          <p:nvPr>
            <p:ph type="title"/>
          </p:nvPr>
        </p:nvSpPr>
        <p:spPr>
          <a:xfrm>
            <a:off x="1031600" y="2408600"/>
            <a:ext cx="10128800" cy="2040800"/>
          </a:xfrm>
          <a:prstGeom prst="rect">
            <a:avLst/>
          </a:prstGeom>
        </p:spPr>
        <p:txBody>
          <a:bodyPr vert="horz" lIns="121900" tIns="121900" rIns="121900" bIns="121900" rtlCol="0" anchor="ctr" anchorCtr="0">
            <a:noAutofit/>
          </a:bodyPr>
          <a:lstStyle/>
          <a:p>
            <a:r>
              <a:rPr lang="cs" dirty="0" smtClean="0">
                <a:latin typeface="Arial"/>
                <a:ea typeface="Arial"/>
                <a:cs typeface="Arial"/>
                <a:sym typeface="Arial"/>
              </a:rPr>
              <a:t>“Prefereční hlasování”</a:t>
            </a:r>
            <a:endParaRPr lang="cs" dirty="0">
              <a:latin typeface="Arial"/>
              <a:ea typeface="Arial"/>
              <a:cs typeface="Arial"/>
              <a:sym typeface="Arial"/>
            </a:endParaRPr>
          </a:p>
        </p:txBody>
      </p:sp>
    </p:spTree>
    <p:extLst>
      <p:ext uri="{BB962C8B-B14F-4D97-AF65-F5344CB8AC3E}">
        <p14:creationId xmlns:p14="http://schemas.microsoft.com/office/powerpoint/2010/main" val="1622360747"/>
      </p:ext>
    </p:extLst>
  </p:cSld>
  <p:clrMapOvr>
    <a:masterClrMapping/>
  </p:clrMapOvr>
  <p:transition spd="slow">
    <p:cut/>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idx="1"/>
          </p:nvPr>
        </p:nvSpPr>
        <p:spPr>
          <a:xfrm>
            <a:off x="966652" y="1979614"/>
            <a:ext cx="9701350" cy="4321175"/>
          </a:xfrm>
          <a:ln/>
        </p:spPr>
        <p:txBody>
          <a:bodyPr vert="horz" lIns="0" tIns="28080" rIns="0" bIns="0" rtlCol="0">
            <a:normAutofit lnSpcReduction="10000"/>
          </a:bodyPr>
          <a:lstStyle/>
          <a:p>
            <a:pPr marL="431800" indent="-315913">
              <a:lnSpc>
                <a:spcPct val="93000"/>
              </a:lnSpc>
              <a:spcBef>
                <a:spcPct val="0"/>
              </a:spcBef>
              <a:spcAft>
                <a:spcPts val="1413"/>
              </a:spcAft>
              <a:buSzPct val="45000"/>
              <a:buNone/>
              <a:tabLst>
                <a:tab pos="431800" algn="l"/>
                <a:tab pos="536575" algn="l"/>
                <a:tab pos="985838" algn="l"/>
                <a:tab pos="1435100" algn="l"/>
                <a:tab pos="1884363" algn="l"/>
                <a:tab pos="2333625" algn="l"/>
                <a:tab pos="2782888" algn="l"/>
                <a:tab pos="3232150" algn="l"/>
                <a:tab pos="3681413" algn="l"/>
                <a:tab pos="4130675" algn="l"/>
                <a:tab pos="4579938" algn="l"/>
                <a:tab pos="5029200" algn="l"/>
                <a:tab pos="5478463" algn="l"/>
                <a:tab pos="5927725" algn="l"/>
                <a:tab pos="6376988" algn="l"/>
                <a:tab pos="6826250" algn="l"/>
                <a:tab pos="7275513" algn="l"/>
                <a:tab pos="7724775" algn="l"/>
                <a:tab pos="8174038" algn="l"/>
                <a:tab pos="8623300" algn="l"/>
                <a:tab pos="9072563" algn="l"/>
              </a:tabLst>
            </a:pPr>
            <a:r>
              <a:rPr lang="pl-PL" b="1" dirty="0" smtClean="0">
                <a:latin typeface="Georgia" pitchFamily="18" charset="0"/>
              </a:rPr>
              <a:t>Účelné čtení</a:t>
            </a:r>
          </a:p>
          <a:p>
            <a:pPr marL="431800" indent="-315913">
              <a:lnSpc>
                <a:spcPct val="93000"/>
              </a:lnSpc>
              <a:spcBef>
                <a:spcPct val="0"/>
              </a:spcBef>
              <a:spcAft>
                <a:spcPts val="1413"/>
              </a:spcAft>
              <a:buSzPct val="45000"/>
              <a:tabLst>
                <a:tab pos="431800" algn="l"/>
                <a:tab pos="536575" algn="l"/>
                <a:tab pos="985838" algn="l"/>
                <a:tab pos="1435100" algn="l"/>
                <a:tab pos="1884363" algn="l"/>
                <a:tab pos="2333625" algn="l"/>
                <a:tab pos="2782888" algn="l"/>
                <a:tab pos="3232150" algn="l"/>
                <a:tab pos="3681413" algn="l"/>
                <a:tab pos="4130675" algn="l"/>
                <a:tab pos="4579938" algn="l"/>
                <a:tab pos="5029200" algn="l"/>
                <a:tab pos="5478463" algn="l"/>
                <a:tab pos="5927725" algn="l"/>
                <a:tab pos="6376988" algn="l"/>
                <a:tab pos="6826250" algn="l"/>
                <a:tab pos="7275513" algn="l"/>
                <a:tab pos="7724775" algn="l"/>
                <a:tab pos="8174038" algn="l"/>
                <a:tab pos="8623300" algn="l"/>
                <a:tab pos="9072563" algn="l"/>
              </a:tabLst>
            </a:pPr>
            <a:r>
              <a:rPr lang="pl-PL" sz="2400" dirty="0">
                <a:latin typeface="Georgia" pitchFamily="18" charset="0"/>
              </a:rPr>
              <a:t>Cíle čtení konkrétního textu: </a:t>
            </a:r>
          </a:p>
          <a:p>
            <a:pPr marL="687832" lvl="1" indent="-315913">
              <a:lnSpc>
                <a:spcPct val="93000"/>
              </a:lnSpc>
              <a:spcBef>
                <a:spcPct val="0"/>
              </a:spcBef>
              <a:spcAft>
                <a:spcPts val="1413"/>
              </a:spcAft>
              <a:buSzPct val="45000"/>
              <a:tabLst>
                <a:tab pos="431800" algn="l"/>
                <a:tab pos="536575" algn="l"/>
                <a:tab pos="985838" algn="l"/>
                <a:tab pos="1435100" algn="l"/>
                <a:tab pos="1884363" algn="l"/>
                <a:tab pos="2333625" algn="l"/>
                <a:tab pos="2782888" algn="l"/>
                <a:tab pos="3232150" algn="l"/>
                <a:tab pos="3681413" algn="l"/>
                <a:tab pos="4130675" algn="l"/>
                <a:tab pos="4579938" algn="l"/>
                <a:tab pos="5029200" algn="l"/>
                <a:tab pos="5478463" algn="l"/>
                <a:tab pos="5927725" algn="l"/>
                <a:tab pos="6376988" algn="l"/>
                <a:tab pos="6826250" algn="l"/>
                <a:tab pos="7275513" algn="l"/>
                <a:tab pos="7724775" algn="l"/>
                <a:tab pos="8174038" algn="l"/>
                <a:tab pos="8623300" algn="l"/>
                <a:tab pos="9072563" algn="l"/>
              </a:tabLst>
            </a:pPr>
            <a:r>
              <a:rPr lang="pl-PL" sz="2200" i="1" dirty="0">
                <a:latin typeface="Georgia" pitchFamily="18" charset="0"/>
              </a:rPr>
              <a:t>Proč čtu zrovna tento text</a:t>
            </a:r>
            <a:r>
              <a:rPr lang="pl-PL" sz="2200" dirty="0">
                <a:latin typeface="Georgia" pitchFamily="18" charset="0"/>
              </a:rPr>
              <a:t>?</a:t>
            </a:r>
          </a:p>
          <a:p>
            <a:pPr marL="687832" lvl="1" indent="-315913">
              <a:lnSpc>
                <a:spcPct val="93000"/>
              </a:lnSpc>
              <a:spcBef>
                <a:spcPct val="0"/>
              </a:spcBef>
              <a:spcAft>
                <a:spcPts val="1413"/>
              </a:spcAft>
              <a:buSzPct val="45000"/>
              <a:tabLst>
                <a:tab pos="431800" algn="l"/>
                <a:tab pos="536575" algn="l"/>
                <a:tab pos="985838" algn="l"/>
                <a:tab pos="1435100" algn="l"/>
                <a:tab pos="1884363" algn="l"/>
                <a:tab pos="2333625" algn="l"/>
                <a:tab pos="2782888" algn="l"/>
                <a:tab pos="3232150" algn="l"/>
                <a:tab pos="3681413" algn="l"/>
                <a:tab pos="4130675" algn="l"/>
                <a:tab pos="4579938" algn="l"/>
                <a:tab pos="5029200" algn="l"/>
                <a:tab pos="5478463" algn="l"/>
                <a:tab pos="5927725" algn="l"/>
                <a:tab pos="6376988" algn="l"/>
                <a:tab pos="6826250" algn="l"/>
                <a:tab pos="7275513" algn="l"/>
                <a:tab pos="7724775" algn="l"/>
                <a:tab pos="8174038" algn="l"/>
                <a:tab pos="8623300" algn="l"/>
                <a:tab pos="9072563" algn="l"/>
              </a:tabLst>
            </a:pPr>
            <a:r>
              <a:rPr lang="pl-PL" sz="2200" dirty="0">
                <a:latin typeface="Georgia" pitchFamily="18" charset="0"/>
              </a:rPr>
              <a:t>Co se potřebuji dozvědět?</a:t>
            </a:r>
          </a:p>
          <a:p>
            <a:pPr marL="687832" lvl="1" indent="-315913">
              <a:lnSpc>
                <a:spcPct val="93000"/>
              </a:lnSpc>
              <a:spcBef>
                <a:spcPct val="0"/>
              </a:spcBef>
              <a:spcAft>
                <a:spcPts val="1413"/>
              </a:spcAft>
              <a:buSzPct val="45000"/>
              <a:tabLst>
                <a:tab pos="431800" algn="l"/>
                <a:tab pos="536575" algn="l"/>
                <a:tab pos="985838" algn="l"/>
                <a:tab pos="1435100" algn="l"/>
                <a:tab pos="1884363" algn="l"/>
                <a:tab pos="2333625" algn="l"/>
                <a:tab pos="2782888" algn="l"/>
                <a:tab pos="3232150" algn="l"/>
                <a:tab pos="3681413" algn="l"/>
                <a:tab pos="4130675" algn="l"/>
                <a:tab pos="4579938" algn="l"/>
                <a:tab pos="5029200" algn="l"/>
                <a:tab pos="5478463" algn="l"/>
                <a:tab pos="5927725" algn="l"/>
                <a:tab pos="6376988" algn="l"/>
                <a:tab pos="6826250" algn="l"/>
                <a:tab pos="7275513" algn="l"/>
                <a:tab pos="7724775" algn="l"/>
                <a:tab pos="8174038" algn="l"/>
                <a:tab pos="8623300" algn="l"/>
                <a:tab pos="9072563" algn="l"/>
              </a:tabLst>
            </a:pPr>
            <a:r>
              <a:rPr lang="pl-PL" sz="2200" dirty="0">
                <a:latin typeface="Georgia" pitchFamily="18" charset="0"/>
              </a:rPr>
              <a:t>Jak mi to pomůže s úkolem?</a:t>
            </a:r>
          </a:p>
          <a:p>
            <a:pPr marL="687832" lvl="1" indent="-315913">
              <a:lnSpc>
                <a:spcPct val="93000"/>
              </a:lnSpc>
              <a:spcBef>
                <a:spcPct val="0"/>
              </a:spcBef>
              <a:spcAft>
                <a:spcPts val="1413"/>
              </a:spcAft>
              <a:buSzPct val="45000"/>
              <a:tabLst>
                <a:tab pos="431800" algn="l"/>
                <a:tab pos="536575" algn="l"/>
                <a:tab pos="985838" algn="l"/>
                <a:tab pos="1435100" algn="l"/>
                <a:tab pos="1884363" algn="l"/>
                <a:tab pos="2333625" algn="l"/>
                <a:tab pos="2782888" algn="l"/>
                <a:tab pos="3232150" algn="l"/>
                <a:tab pos="3681413" algn="l"/>
                <a:tab pos="4130675" algn="l"/>
                <a:tab pos="4579938" algn="l"/>
                <a:tab pos="5029200" algn="l"/>
                <a:tab pos="5478463" algn="l"/>
                <a:tab pos="5927725" algn="l"/>
                <a:tab pos="6376988" algn="l"/>
                <a:tab pos="6826250" algn="l"/>
                <a:tab pos="7275513" algn="l"/>
                <a:tab pos="7724775" algn="l"/>
                <a:tab pos="8174038" algn="l"/>
                <a:tab pos="8623300" algn="l"/>
                <a:tab pos="9072563" algn="l"/>
              </a:tabLst>
            </a:pPr>
            <a:r>
              <a:rPr lang="pl-PL" sz="2200" dirty="0">
                <a:latin typeface="Georgia" pitchFamily="18" charset="0"/>
              </a:rPr>
              <a:t>Kde v textu najdu danou informaci?</a:t>
            </a:r>
          </a:p>
          <a:p>
            <a:pPr marL="431800" indent="-315913">
              <a:lnSpc>
                <a:spcPct val="93000"/>
              </a:lnSpc>
              <a:spcBef>
                <a:spcPct val="0"/>
              </a:spcBef>
              <a:spcAft>
                <a:spcPts val="1413"/>
              </a:spcAft>
              <a:buSzPct val="45000"/>
              <a:tabLst>
                <a:tab pos="431800" algn="l"/>
                <a:tab pos="536575" algn="l"/>
                <a:tab pos="985838" algn="l"/>
                <a:tab pos="1435100" algn="l"/>
                <a:tab pos="1884363" algn="l"/>
                <a:tab pos="2333625" algn="l"/>
                <a:tab pos="2782888" algn="l"/>
                <a:tab pos="3232150" algn="l"/>
                <a:tab pos="3681413" algn="l"/>
                <a:tab pos="4130675" algn="l"/>
                <a:tab pos="4579938" algn="l"/>
                <a:tab pos="5029200" algn="l"/>
                <a:tab pos="5478463" algn="l"/>
                <a:tab pos="5927725" algn="l"/>
                <a:tab pos="6376988" algn="l"/>
                <a:tab pos="6826250" algn="l"/>
                <a:tab pos="7275513" algn="l"/>
                <a:tab pos="7724775" algn="l"/>
                <a:tab pos="8174038" algn="l"/>
                <a:tab pos="8623300" algn="l"/>
                <a:tab pos="9072563" algn="l"/>
              </a:tabLst>
            </a:pPr>
            <a:endParaRPr lang="pl-PL" sz="2400" dirty="0">
              <a:latin typeface="Georgia" pitchFamily="18" charset="0"/>
            </a:endParaRPr>
          </a:p>
          <a:p>
            <a:pPr marL="431800" indent="-315913">
              <a:lnSpc>
                <a:spcPct val="93000"/>
              </a:lnSpc>
              <a:spcBef>
                <a:spcPct val="0"/>
              </a:spcBef>
              <a:spcAft>
                <a:spcPts val="1413"/>
              </a:spcAft>
              <a:buSzPct val="45000"/>
              <a:tabLst>
                <a:tab pos="431800" algn="l"/>
                <a:tab pos="536575" algn="l"/>
                <a:tab pos="985838" algn="l"/>
                <a:tab pos="1435100" algn="l"/>
                <a:tab pos="1884363" algn="l"/>
                <a:tab pos="2333625" algn="l"/>
                <a:tab pos="2782888" algn="l"/>
                <a:tab pos="3232150" algn="l"/>
                <a:tab pos="3681413" algn="l"/>
                <a:tab pos="4130675" algn="l"/>
                <a:tab pos="4579938" algn="l"/>
                <a:tab pos="5029200" algn="l"/>
                <a:tab pos="5478463" algn="l"/>
                <a:tab pos="5927725" algn="l"/>
                <a:tab pos="6376988" algn="l"/>
                <a:tab pos="6826250" algn="l"/>
                <a:tab pos="7275513" algn="l"/>
                <a:tab pos="7724775" algn="l"/>
                <a:tab pos="8174038" algn="l"/>
                <a:tab pos="8623300" algn="l"/>
                <a:tab pos="9072563" algn="l"/>
              </a:tabLst>
            </a:pPr>
            <a:r>
              <a:rPr lang="pl-PL" sz="2400" dirty="0">
                <a:latin typeface="Georgia" pitchFamily="18" charset="0"/>
              </a:rPr>
              <a:t>Učení se, příprava prezentace, příprava seminární práce</a:t>
            </a:r>
          </a:p>
          <a:p>
            <a:pPr marL="431800" indent="-315913">
              <a:lnSpc>
                <a:spcPct val="93000"/>
              </a:lnSpc>
              <a:spcBef>
                <a:spcPct val="0"/>
              </a:spcBef>
              <a:spcAft>
                <a:spcPts val="1413"/>
              </a:spcAft>
              <a:buSzPct val="45000"/>
              <a:tabLst>
                <a:tab pos="431800" algn="l"/>
                <a:tab pos="536575" algn="l"/>
                <a:tab pos="985838" algn="l"/>
                <a:tab pos="1435100" algn="l"/>
                <a:tab pos="1884363" algn="l"/>
                <a:tab pos="2333625" algn="l"/>
                <a:tab pos="2782888" algn="l"/>
                <a:tab pos="3232150" algn="l"/>
                <a:tab pos="3681413" algn="l"/>
                <a:tab pos="4130675" algn="l"/>
                <a:tab pos="4579938" algn="l"/>
                <a:tab pos="5029200" algn="l"/>
                <a:tab pos="5478463" algn="l"/>
                <a:tab pos="5927725" algn="l"/>
                <a:tab pos="6376988" algn="l"/>
                <a:tab pos="6826250" algn="l"/>
                <a:tab pos="7275513" algn="l"/>
                <a:tab pos="7724775" algn="l"/>
                <a:tab pos="8174038" algn="l"/>
                <a:tab pos="8623300" algn="l"/>
                <a:tab pos="9072563" algn="l"/>
              </a:tabLst>
            </a:pPr>
            <a:r>
              <a:rPr lang="pl-PL" sz="2400" dirty="0">
                <a:latin typeface="Georgia" pitchFamily="18" charset="0"/>
              </a:rPr>
              <a:t>Hledání určitých informací, odlišná strategie čtení </a:t>
            </a:r>
          </a:p>
          <a:p>
            <a:pPr marL="431800" indent="-315913">
              <a:lnSpc>
                <a:spcPct val="93000"/>
              </a:lnSpc>
              <a:spcBef>
                <a:spcPct val="0"/>
              </a:spcBef>
              <a:spcAft>
                <a:spcPts val="1413"/>
              </a:spcAft>
              <a:buSzPct val="45000"/>
              <a:tabLst>
                <a:tab pos="431800" algn="l"/>
                <a:tab pos="536575" algn="l"/>
                <a:tab pos="985838" algn="l"/>
                <a:tab pos="1435100" algn="l"/>
                <a:tab pos="1884363" algn="l"/>
                <a:tab pos="2333625" algn="l"/>
                <a:tab pos="2782888" algn="l"/>
                <a:tab pos="3232150" algn="l"/>
                <a:tab pos="3681413" algn="l"/>
                <a:tab pos="4130675" algn="l"/>
                <a:tab pos="4579938" algn="l"/>
                <a:tab pos="5029200" algn="l"/>
                <a:tab pos="5478463" algn="l"/>
                <a:tab pos="5927725" algn="l"/>
                <a:tab pos="6376988" algn="l"/>
                <a:tab pos="6826250" algn="l"/>
                <a:tab pos="7275513" algn="l"/>
                <a:tab pos="7724775" algn="l"/>
                <a:tab pos="8174038" algn="l"/>
                <a:tab pos="8623300" algn="l"/>
                <a:tab pos="9072563" algn="l"/>
              </a:tabLst>
            </a:pPr>
            <a:endParaRPr lang="pl-PL" sz="2400" dirty="0">
              <a:latin typeface="Georgia" pitchFamily="18" charset="0"/>
            </a:endParaRPr>
          </a:p>
        </p:txBody>
      </p:sp>
      <p:sp>
        <p:nvSpPr>
          <p:cNvPr id="29697" name="Rectangle 1"/>
          <p:cNvSpPr>
            <a:spLocks noGrp="1" noChangeArrowheads="1"/>
          </p:cNvSpPr>
          <p:nvPr>
            <p:ph type="title"/>
          </p:nvPr>
        </p:nvSpPr>
        <p:spPr>
          <a:xfrm>
            <a:off x="2063750" y="598488"/>
            <a:ext cx="8999538" cy="976312"/>
          </a:xfrm>
          <a:ln/>
        </p:spPr>
        <p:txBody>
          <a:bodyPr vert="horz" lIns="0" tIns="38880" rIns="0" bIns="0" rtlCol="0" anchor="ctr">
            <a:normAutofit/>
          </a:bodyPr>
          <a:lstStyle/>
          <a:p>
            <a:pPr>
              <a:lnSpc>
                <a:spcPct val="93000"/>
              </a:lnSpc>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pl-PL" sz="3800" dirty="0">
                <a:solidFill>
                  <a:srgbClr val="99284C"/>
                </a:solidFill>
              </a:rPr>
              <a:t>Strategie čtení akademického textu</a:t>
            </a:r>
          </a:p>
        </p:txBody>
      </p:sp>
    </p:spTree>
    <p:extLst>
      <p:ext uri="{BB962C8B-B14F-4D97-AF65-F5344CB8AC3E}">
        <p14:creationId xmlns:p14="http://schemas.microsoft.com/office/powerpoint/2010/main" val="3759614544"/>
      </p:ext>
    </p:extLst>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smtClean="0"/>
              <a:t>„Preferenční hlasy dle charakteristiky kandidátů“</a:t>
            </a:r>
            <a:endParaRPr lang="cs-CZ" b="1" dirty="0"/>
          </a:p>
        </p:txBody>
      </p:sp>
    </p:spTree>
    <p:extLst>
      <p:ext uri="{BB962C8B-B14F-4D97-AF65-F5344CB8AC3E}">
        <p14:creationId xmlns:p14="http://schemas.microsoft.com/office/powerpoint/2010/main" val="8568840"/>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Shape 259"/>
        <p:cNvGrpSpPr/>
        <p:nvPr/>
      </p:nvGrpSpPr>
      <p:grpSpPr>
        <a:xfrm>
          <a:off x="0" y="0"/>
          <a:ext cx="0" cy="0"/>
          <a:chOff x="0" y="0"/>
          <a:chExt cx="0" cy="0"/>
        </a:xfrm>
      </p:grpSpPr>
      <p:sp>
        <p:nvSpPr>
          <p:cNvPr id="260" name="Shape 260"/>
          <p:cNvSpPr txBox="1">
            <a:spLocks noGrp="1"/>
          </p:cNvSpPr>
          <p:nvPr>
            <p:ph type="title"/>
          </p:nvPr>
        </p:nvSpPr>
        <p:spPr>
          <a:xfrm>
            <a:off x="1031600" y="2408600"/>
            <a:ext cx="10128800" cy="2040800"/>
          </a:xfrm>
          <a:prstGeom prst="rect">
            <a:avLst/>
          </a:prstGeom>
        </p:spPr>
        <p:txBody>
          <a:bodyPr vert="horz" lIns="121900" tIns="121900" rIns="121900" bIns="121900" rtlCol="0" anchor="ctr" anchorCtr="0">
            <a:noAutofit/>
          </a:bodyPr>
          <a:lstStyle/>
          <a:p>
            <a:r>
              <a:rPr lang="cs" dirty="0" smtClean="0">
                <a:latin typeface="Arial"/>
                <a:ea typeface="Arial"/>
                <a:cs typeface="Arial"/>
                <a:sym typeface="Arial"/>
              </a:rPr>
              <a:t>“ANO 2011”</a:t>
            </a:r>
            <a:endParaRPr lang="cs" dirty="0">
              <a:latin typeface="Arial"/>
              <a:ea typeface="Arial"/>
              <a:cs typeface="Arial"/>
              <a:sym typeface="Arial"/>
            </a:endParaRPr>
          </a:p>
        </p:txBody>
      </p:sp>
    </p:spTree>
    <p:extLst>
      <p:ext uri="{BB962C8B-B14F-4D97-AF65-F5344CB8AC3E}">
        <p14:creationId xmlns:p14="http://schemas.microsoft.com/office/powerpoint/2010/main" val="2171978013"/>
      </p:ext>
    </p:extLst>
  </p:cSld>
  <p:clrMapOvr>
    <a:masterClrMapping/>
  </p:clrMapOvr>
  <p:transition spd="slow">
    <p:cut/>
  </p:transition>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Shape 264"/>
        <p:cNvGrpSpPr/>
        <p:nvPr/>
      </p:nvGrpSpPr>
      <p:grpSpPr>
        <a:xfrm>
          <a:off x="0" y="0"/>
          <a:ext cx="0" cy="0"/>
          <a:chOff x="0" y="0"/>
          <a:chExt cx="0" cy="0"/>
        </a:xfrm>
      </p:grpSpPr>
      <p:sp>
        <p:nvSpPr>
          <p:cNvPr id="265" name="Shape 265"/>
          <p:cNvSpPr txBox="1">
            <a:spLocks noGrp="1"/>
          </p:cNvSpPr>
          <p:nvPr>
            <p:ph type="title"/>
          </p:nvPr>
        </p:nvSpPr>
        <p:spPr>
          <a:xfrm>
            <a:off x="1031600" y="2408600"/>
            <a:ext cx="10128800" cy="2040800"/>
          </a:xfrm>
          <a:prstGeom prst="rect">
            <a:avLst/>
          </a:prstGeom>
        </p:spPr>
        <p:txBody>
          <a:bodyPr vert="horz" lIns="121900" tIns="121900" rIns="121900" bIns="121900" rtlCol="0" anchor="ctr" anchorCtr="0">
            <a:noAutofit/>
          </a:bodyPr>
          <a:lstStyle/>
          <a:p>
            <a:r>
              <a:rPr lang="cs" dirty="0" smtClean="0">
                <a:latin typeface="Arial"/>
                <a:ea typeface="Arial"/>
                <a:cs typeface="Arial"/>
                <a:sym typeface="Arial"/>
              </a:rPr>
              <a:t>„Byla volební kampaň ANO personalizovaná?“</a:t>
            </a:r>
            <a:endParaRPr lang="cs" dirty="0">
              <a:latin typeface="Arial"/>
              <a:ea typeface="Arial"/>
              <a:cs typeface="Arial"/>
              <a:sym typeface="Arial"/>
            </a:endParaRPr>
          </a:p>
        </p:txBody>
      </p:sp>
    </p:spTree>
    <p:extLst>
      <p:ext uri="{BB962C8B-B14F-4D97-AF65-F5344CB8AC3E}">
        <p14:creationId xmlns:p14="http://schemas.microsoft.com/office/powerpoint/2010/main" val="2347935595"/>
      </p:ext>
    </p:extLst>
  </p:cSld>
  <p:clrMapOvr>
    <a:masterClrMapping/>
  </p:clrMapOvr>
  <p:transition spd="slow">
    <p:cut/>
  </p:transition>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Shape 284"/>
        <p:cNvGrpSpPr/>
        <p:nvPr/>
      </p:nvGrpSpPr>
      <p:grpSpPr>
        <a:xfrm>
          <a:off x="0" y="0"/>
          <a:ext cx="0" cy="0"/>
          <a:chOff x="0" y="0"/>
          <a:chExt cx="0" cy="0"/>
        </a:xfrm>
      </p:grpSpPr>
      <p:sp>
        <p:nvSpPr>
          <p:cNvPr id="285" name="Shape 285"/>
          <p:cNvSpPr txBox="1">
            <a:spLocks noGrp="1"/>
          </p:cNvSpPr>
          <p:nvPr>
            <p:ph type="title"/>
          </p:nvPr>
        </p:nvSpPr>
        <p:spPr>
          <a:xfrm>
            <a:off x="1031600" y="2408600"/>
            <a:ext cx="10128800" cy="2040800"/>
          </a:xfrm>
          <a:prstGeom prst="rect">
            <a:avLst/>
          </a:prstGeom>
        </p:spPr>
        <p:txBody>
          <a:bodyPr vert="horz" lIns="121900" tIns="121900" rIns="121900" bIns="121900" rtlCol="0" anchor="ctr" anchorCtr="0">
            <a:noAutofit/>
          </a:bodyPr>
          <a:lstStyle/>
          <a:p>
            <a:r>
              <a:rPr lang="cs">
                <a:latin typeface="Arial"/>
                <a:ea typeface="Arial"/>
                <a:cs typeface="Arial"/>
                <a:sym typeface="Arial"/>
              </a:rPr>
              <a:t>Cíl práce = zodpovězení výzkumné otázky</a:t>
            </a:r>
          </a:p>
        </p:txBody>
      </p:sp>
    </p:spTree>
    <p:extLst>
      <p:ext uri="{BB962C8B-B14F-4D97-AF65-F5344CB8AC3E}">
        <p14:creationId xmlns:p14="http://schemas.microsoft.com/office/powerpoint/2010/main" val="1860300415"/>
      </p:ext>
    </p:extLst>
  </p:cSld>
  <p:clrMapOvr>
    <a:masterClrMapping/>
  </p:clrMapOvr>
  <p:transition spd="slow">
    <p:cut/>
  </p:transition>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Shape 301"/>
        <p:cNvGrpSpPr/>
        <p:nvPr/>
      </p:nvGrpSpPr>
      <p:grpSpPr>
        <a:xfrm>
          <a:off x="0" y="0"/>
          <a:ext cx="0" cy="0"/>
          <a:chOff x="0" y="0"/>
          <a:chExt cx="0" cy="0"/>
        </a:xfrm>
      </p:grpSpPr>
      <p:sp>
        <p:nvSpPr>
          <p:cNvPr id="302" name="Shape 302"/>
          <p:cNvSpPr txBox="1">
            <a:spLocks noGrp="1"/>
          </p:cNvSpPr>
          <p:nvPr>
            <p:ph type="title"/>
          </p:nvPr>
        </p:nvSpPr>
        <p:spPr>
          <a:xfrm>
            <a:off x="415601" y="421234"/>
            <a:ext cx="11360799" cy="1108399"/>
          </a:xfrm>
          <a:prstGeom prst="rect">
            <a:avLst/>
          </a:prstGeom>
        </p:spPr>
        <p:txBody>
          <a:bodyPr vert="horz" lIns="121900" tIns="121900" rIns="121900" bIns="121900" rtlCol="0" anchor="b" anchorCtr="0">
            <a:noAutofit/>
          </a:bodyPr>
          <a:lstStyle/>
          <a:p>
            <a:r>
              <a:rPr lang="cs">
                <a:latin typeface="Arial"/>
                <a:ea typeface="Arial"/>
                <a:cs typeface="Arial"/>
                <a:sym typeface="Arial"/>
              </a:rPr>
              <a:t>Typy výzkumných otázek</a:t>
            </a:r>
          </a:p>
        </p:txBody>
      </p:sp>
      <p:sp>
        <p:nvSpPr>
          <p:cNvPr id="303" name="Shape 303"/>
          <p:cNvSpPr txBox="1">
            <a:spLocks noGrp="1"/>
          </p:cNvSpPr>
          <p:nvPr>
            <p:ph type="body" idx="1"/>
          </p:nvPr>
        </p:nvSpPr>
        <p:spPr>
          <a:xfrm>
            <a:off x="415601" y="1633633"/>
            <a:ext cx="11360799" cy="4472000"/>
          </a:xfrm>
          <a:prstGeom prst="rect">
            <a:avLst/>
          </a:prstGeom>
        </p:spPr>
        <p:txBody>
          <a:bodyPr vert="horz" lIns="121900" tIns="121900" rIns="121900" bIns="121900" rtlCol="0" anchor="t" anchorCtr="0">
            <a:noAutofit/>
          </a:bodyPr>
          <a:lstStyle/>
          <a:p>
            <a:pPr marL="609585" indent="-304792">
              <a:buFont typeface="Arial"/>
            </a:pPr>
            <a:r>
              <a:rPr lang="cs" b="1">
                <a:latin typeface="Arial"/>
                <a:ea typeface="Arial"/>
                <a:cs typeface="Arial"/>
                <a:sym typeface="Arial"/>
              </a:rPr>
              <a:t>“Co/jaké” otázky </a:t>
            </a:r>
            <a:r>
              <a:rPr lang="cs">
                <a:latin typeface="Arial"/>
                <a:ea typeface="Arial"/>
                <a:cs typeface="Arial"/>
                <a:sym typeface="Arial"/>
              </a:rPr>
              <a:t>(vyžadují deskriptivní odpověď)</a:t>
            </a:r>
          </a:p>
          <a:p>
            <a:pPr>
              <a:buNone/>
            </a:pPr>
            <a:r>
              <a:rPr lang="cs">
                <a:latin typeface="Arial"/>
                <a:ea typeface="Arial"/>
                <a:cs typeface="Arial"/>
                <a:sym typeface="Arial"/>
              </a:rPr>
              <a:t>→ Př.: Jaké je volební chování…?, Co ovlivňuje voliče při rozhodování…?, apod.</a:t>
            </a:r>
          </a:p>
          <a:p>
            <a:pPr marL="609585" indent="-304792">
              <a:buFont typeface="Arial"/>
            </a:pPr>
            <a:r>
              <a:rPr lang="cs" b="1">
                <a:latin typeface="Arial"/>
                <a:ea typeface="Arial"/>
                <a:cs typeface="Arial"/>
                <a:sym typeface="Arial"/>
              </a:rPr>
              <a:t>“Proč” otázky</a:t>
            </a:r>
            <a:r>
              <a:rPr lang="cs">
                <a:latin typeface="Arial"/>
                <a:ea typeface="Arial"/>
                <a:cs typeface="Arial"/>
                <a:sym typeface="Arial"/>
              </a:rPr>
              <a:t> (explanace)</a:t>
            </a:r>
          </a:p>
          <a:p>
            <a:pPr>
              <a:buNone/>
            </a:pPr>
            <a:r>
              <a:rPr lang="cs">
                <a:latin typeface="Arial"/>
                <a:ea typeface="Arial"/>
                <a:cs typeface="Arial"/>
                <a:sym typeface="Arial"/>
              </a:rPr>
              <a:t>→ Př. Proč strana XY v posledních volbách neuspěla…?, apod.</a:t>
            </a:r>
          </a:p>
          <a:p>
            <a:pPr marL="609585" indent="-304792">
              <a:buFont typeface="Arial"/>
            </a:pPr>
            <a:r>
              <a:rPr lang="cs" b="1">
                <a:latin typeface="Arial"/>
                <a:ea typeface="Arial"/>
                <a:cs typeface="Arial"/>
                <a:sym typeface="Arial"/>
              </a:rPr>
              <a:t>“Jak” otázky</a:t>
            </a:r>
            <a:r>
              <a:rPr lang="cs">
                <a:latin typeface="Arial"/>
                <a:ea typeface="Arial"/>
                <a:cs typeface="Arial"/>
                <a:sym typeface="Arial"/>
              </a:rPr>
              <a:t> (zkoumání možností změny stávajícího stavu a hodnocení těchto změn)</a:t>
            </a:r>
          </a:p>
          <a:p>
            <a:pPr>
              <a:buNone/>
            </a:pPr>
            <a:r>
              <a:rPr lang="cs">
                <a:latin typeface="Arial"/>
                <a:ea typeface="Arial"/>
                <a:cs typeface="Arial"/>
                <a:sym typeface="Arial"/>
              </a:rPr>
              <a:t>→ Př. Jak nastavit změnu volebního systému…?., Jak ovlivnit rozhodování....?</a:t>
            </a:r>
          </a:p>
        </p:txBody>
      </p:sp>
    </p:spTree>
    <p:extLst>
      <p:ext uri="{BB962C8B-B14F-4D97-AF65-F5344CB8AC3E}">
        <p14:creationId xmlns:p14="http://schemas.microsoft.com/office/powerpoint/2010/main" val="1303014788"/>
      </p:ext>
    </p:extLst>
  </p:cSld>
  <p:clrMapOvr>
    <a:masterClrMapping/>
  </p:clrMapOvr>
  <p:transition spd="slow">
    <p:cut/>
  </p:transition>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buNone/>
            </a:pPr>
            <a:r>
              <a:rPr lang="cs-CZ" b="1" dirty="0" smtClean="0">
                <a:solidFill>
                  <a:srgbClr val="FF0000"/>
                </a:solidFill>
              </a:rPr>
              <a:t>Cvičení </a:t>
            </a:r>
            <a:endParaRPr lang="en-US" b="1" dirty="0">
              <a:solidFill>
                <a:srgbClr val="FF0000"/>
              </a:solidFill>
            </a:endParaRPr>
          </a:p>
        </p:txBody>
      </p:sp>
      <p:sp>
        <p:nvSpPr>
          <p:cNvPr id="3" name="Zástupný symbol pro obsah 2"/>
          <p:cNvSpPr>
            <a:spLocks noGrp="1"/>
          </p:cNvSpPr>
          <p:nvPr>
            <p:ph idx="1"/>
          </p:nvPr>
        </p:nvSpPr>
        <p:spPr/>
        <p:txBody>
          <a:bodyPr/>
          <a:lstStyle/>
          <a:p>
            <a:endParaRPr lang="cs-CZ" dirty="0" smtClean="0"/>
          </a:p>
          <a:p>
            <a:pPr marL="97978" indent="0">
              <a:buNone/>
            </a:pPr>
            <a:r>
              <a:rPr lang="cs-CZ" dirty="0" smtClean="0"/>
              <a:t>V následujících textech identifikujte:</a:t>
            </a:r>
          </a:p>
          <a:p>
            <a:pPr marL="564596" indent="-466618">
              <a:buAutoNum type="alphaLcParenR"/>
            </a:pPr>
            <a:r>
              <a:rPr lang="cs-CZ" dirty="0" smtClean="0"/>
              <a:t>Vymezení výzkumné oblasti (důležitost tématu)</a:t>
            </a:r>
          </a:p>
          <a:p>
            <a:pPr marL="564596" indent="-466618">
              <a:buAutoNum type="alphaLcParenR"/>
            </a:pPr>
            <a:r>
              <a:rPr lang="cs-CZ" dirty="0" smtClean="0"/>
              <a:t>Definování mezery ve výzkumu</a:t>
            </a:r>
          </a:p>
          <a:p>
            <a:pPr marL="564596" indent="-466618">
              <a:buAutoNum type="alphaLcParenR"/>
            </a:pPr>
            <a:r>
              <a:rPr lang="cs-CZ" dirty="0" smtClean="0"/>
              <a:t>Stanovení cíle práce</a:t>
            </a:r>
          </a:p>
          <a:p>
            <a:pPr marL="564596" indent="-466618">
              <a:buAutoNum type="alphaLcParenR"/>
            </a:pPr>
            <a:endParaRPr lang="cs-CZ" dirty="0" smtClean="0"/>
          </a:p>
          <a:p>
            <a:pPr marL="564596" indent="-466618">
              <a:buAutoNum type="alphaLcParenR"/>
            </a:pPr>
            <a:endParaRPr lang="en-US" dirty="0"/>
          </a:p>
        </p:txBody>
      </p:sp>
    </p:spTree>
    <p:extLst>
      <p:ext uri="{BB962C8B-B14F-4D97-AF65-F5344CB8AC3E}">
        <p14:creationId xmlns:p14="http://schemas.microsoft.com/office/powerpoint/2010/main" val="420803114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Text Box 1"/>
          <p:cNvSpPr txBox="1">
            <a:spLocks noChangeArrowheads="1"/>
          </p:cNvSpPr>
          <p:nvPr/>
        </p:nvSpPr>
        <p:spPr bwMode="auto">
          <a:xfrm>
            <a:off x="1825625" y="225425"/>
            <a:ext cx="8534400" cy="852488"/>
          </a:xfrm>
          <a:prstGeom prst="rect">
            <a:avLst/>
          </a:prstGeom>
          <a:noFill/>
          <a:ln w="9525">
            <a:noFill/>
            <a:round/>
            <a:headEnd/>
            <a:tailEnd/>
          </a:ln>
          <a:effectLst/>
        </p:spPr>
        <p:txBody>
          <a:bodyPr wrap="none" anchor="ctr"/>
          <a:lstStyle/>
          <a:p>
            <a:endParaRPr lang="cs-CZ"/>
          </a:p>
        </p:txBody>
      </p:sp>
      <p:sp>
        <p:nvSpPr>
          <p:cNvPr id="38914" name="Text Box 2"/>
          <p:cNvSpPr txBox="1">
            <a:spLocks noChangeArrowheads="1"/>
          </p:cNvSpPr>
          <p:nvPr/>
        </p:nvSpPr>
        <p:spPr bwMode="auto">
          <a:xfrm>
            <a:off x="1825625" y="1524000"/>
            <a:ext cx="8534400" cy="4598988"/>
          </a:xfrm>
          <a:prstGeom prst="rect">
            <a:avLst/>
          </a:prstGeom>
          <a:noFill/>
          <a:ln w="9525">
            <a:noFill/>
            <a:round/>
            <a:headEnd/>
            <a:tailEnd/>
          </a:ln>
          <a:effectLst/>
        </p:spPr>
        <p:txBody>
          <a:bodyPr lIns="90000" tIns="46800" rIns="90000" bIns="46800"/>
          <a:lstStyle/>
          <a:p>
            <a:pPr marL="266700" indent="-266700" algn="ctr">
              <a:spcBef>
                <a:spcPts val="675"/>
              </a:spcBef>
              <a:buClr>
                <a:srgbClr val="FE8637"/>
              </a:buClr>
              <a:buSzPct val="85000"/>
              <a:tabLst>
                <a:tab pos="266700" algn="l"/>
                <a:tab pos="714375" algn="l"/>
                <a:tab pos="1163638" algn="l"/>
                <a:tab pos="1612900" algn="l"/>
                <a:tab pos="2062163" algn="l"/>
                <a:tab pos="2511425" algn="l"/>
                <a:tab pos="2960688" algn="l"/>
                <a:tab pos="3409950" algn="l"/>
                <a:tab pos="3859213" algn="l"/>
                <a:tab pos="4308475" algn="l"/>
                <a:tab pos="4757738" algn="l"/>
                <a:tab pos="5207000" algn="l"/>
                <a:tab pos="5656263" algn="l"/>
                <a:tab pos="6105525" algn="l"/>
                <a:tab pos="6554788" algn="l"/>
                <a:tab pos="7004050" algn="l"/>
                <a:tab pos="7453313" algn="l"/>
                <a:tab pos="7902575" algn="l"/>
                <a:tab pos="8351838" algn="l"/>
                <a:tab pos="8801100" algn="l"/>
                <a:tab pos="9250363" algn="l"/>
              </a:tabLst>
            </a:pPr>
            <a:endParaRPr lang="cs-CZ" sz="2700" dirty="0">
              <a:solidFill>
                <a:srgbClr val="000000"/>
              </a:solidFill>
            </a:endParaRPr>
          </a:p>
          <a:p>
            <a:pPr marL="266700" indent="-266700" algn="ctr">
              <a:spcBef>
                <a:spcPts val="675"/>
              </a:spcBef>
              <a:buClr>
                <a:srgbClr val="FE8637"/>
              </a:buClr>
              <a:buSzPct val="85000"/>
              <a:tabLst>
                <a:tab pos="266700" algn="l"/>
                <a:tab pos="714375" algn="l"/>
                <a:tab pos="1163638" algn="l"/>
                <a:tab pos="1612900" algn="l"/>
                <a:tab pos="2062163" algn="l"/>
                <a:tab pos="2511425" algn="l"/>
                <a:tab pos="2960688" algn="l"/>
                <a:tab pos="3409950" algn="l"/>
                <a:tab pos="3859213" algn="l"/>
                <a:tab pos="4308475" algn="l"/>
                <a:tab pos="4757738" algn="l"/>
                <a:tab pos="5207000" algn="l"/>
                <a:tab pos="5656263" algn="l"/>
                <a:tab pos="6105525" algn="l"/>
                <a:tab pos="6554788" algn="l"/>
                <a:tab pos="7004050" algn="l"/>
                <a:tab pos="7453313" algn="l"/>
                <a:tab pos="7902575" algn="l"/>
                <a:tab pos="8351838" algn="l"/>
                <a:tab pos="8801100" algn="l"/>
                <a:tab pos="9250363" algn="l"/>
              </a:tabLst>
            </a:pPr>
            <a:endParaRPr lang="cs-CZ" sz="2700" dirty="0">
              <a:solidFill>
                <a:srgbClr val="000000"/>
              </a:solidFill>
            </a:endParaRPr>
          </a:p>
          <a:p>
            <a:pPr marL="266700" indent="-266700" algn="ctr">
              <a:spcBef>
                <a:spcPts val="675"/>
              </a:spcBef>
              <a:buClr>
                <a:srgbClr val="FE8637"/>
              </a:buClr>
              <a:buSzPct val="85000"/>
              <a:tabLst>
                <a:tab pos="266700" algn="l"/>
                <a:tab pos="714375" algn="l"/>
                <a:tab pos="1163638" algn="l"/>
                <a:tab pos="1612900" algn="l"/>
                <a:tab pos="2062163" algn="l"/>
                <a:tab pos="2511425" algn="l"/>
                <a:tab pos="2960688" algn="l"/>
                <a:tab pos="3409950" algn="l"/>
                <a:tab pos="3859213" algn="l"/>
                <a:tab pos="4308475" algn="l"/>
                <a:tab pos="4757738" algn="l"/>
                <a:tab pos="5207000" algn="l"/>
                <a:tab pos="5656263" algn="l"/>
                <a:tab pos="6105525" algn="l"/>
                <a:tab pos="6554788" algn="l"/>
                <a:tab pos="7004050" algn="l"/>
                <a:tab pos="7453313" algn="l"/>
                <a:tab pos="7902575" algn="l"/>
                <a:tab pos="8351838" algn="l"/>
                <a:tab pos="8801100" algn="l"/>
                <a:tab pos="9250363" algn="l"/>
              </a:tabLst>
            </a:pPr>
            <a:r>
              <a:rPr lang="cs-CZ" sz="4500" dirty="0">
                <a:solidFill>
                  <a:srgbClr val="000000"/>
                </a:solidFill>
              </a:rPr>
              <a:t>Děkuji za pozornost.</a:t>
            </a:r>
          </a:p>
        </p:txBody>
      </p:sp>
    </p:spTree>
    <p:extLst>
      <p:ext uri="{BB962C8B-B14F-4D97-AF65-F5344CB8AC3E}">
        <p14:creationId xmlns:p14="http://schemas.microsoft.com/office/powerpoint/2010/main" val="2957356913"/>
      </p:ext>
    </p:extLst>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additive="repl">
                                        <p:cTn id="6" dur="1" fill="hold">
                                          <p:stCondLst>
                                            <p:cond delay="0"/>
                                          </p:stCondLst>
                                        </p:cTn>
                                        <p:tgtEl>
                                          <p:spTgt spid="38914">
                                            <p:txEl>
                                              <p:pRg st="2" end="2"/>
                                            </p:txEl>
                                          </p:spTgt>
                                        </p:tgtEl>
                                        <p:attrNameLst>
                                          <p:attrName>style.visibility</p:attrName>
                                        </p:attrNameLst>
                                      </p:cBhvr>
                                      <p:to>
                                        <p:strVal val="visible"/>
                                      </p:to>
                                    </p:set>
                                    <p:anim calcmode="lin" valueType="num">
                                      <p:cBhvr additive="repl">
                                        <p:cTn id="7" dur="500" fill="hold"/>
                                        <p:tgtEl>
                                          <p:spTgt spid="38914">
                                            <p:txEl>
                                              <p:pRg st="2" end="2"/>
                                            </p:txEl>
                                          </p:spTgt>
                                        </p:tgtEl>
                                        <p:attrNameLst>
                                          <p:attrName>ppt_x</p:attrName>
                                        </p:attrNameLst>
                                      </p:cBhvr>
                                      <p:tavLst>
                                        <p:tav>
                                          <p:val>
                                            <p:strVal val="#ppt_x"/>
                                          </p:val>
                                        </p:tav>
                                        <p:tav>
                                          <p:val>
                                            <p:strVal val="#ppt_x"/>
                                          </p:val>
                                        </p:tav>
                                      </p:tavLst>
                                    </p:anim>
                                    <p:anim calcmode="lin" valueType="num">
                                      <p:cBhvr additive="repl">
                                        <p:cTn id="8" dur="500" fill="hold"/>
                                        <p:tgtEl>
                                          <p:spTgt spid="38914">
                                            <p:txEl>
                                              <p:pRg st="2" end="2"/>
                                            </p:txEl>
                                          </p:spTgt>
                                        </p:tgtEl>
                                        <p:attrNameLst>
                                          <p:attrName>ppt_y</p:attrName>
                                        </p:attrNameLst>
                                      </p:cBhvr>
                                      <p:tavLst>
                                        <p:tav>
                                          <p:val>
                                            <p:strVal val="1+#ppt_h/2"/>
                                          </p:val>
                                        </p:tav>
                                        <p:tav>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lstStyle/>
          <a:p>
            <a:pPr marL="0" indent="0">
              <a:buNone/>
            </a:pPr>
            <a:r>
              <a:rPr lang="cs-CZ" dirty="0" smtClean="0">
                <a:solidFill>
                  <a:srgbClr val="FF0000"/>
                </a:solidFill>
              </a:rPr>
              <a:t>Úkol:</a:t>
            </a:r>
          </a:p>
          <a:p>
            <a:pPr marL="0" indent="0">
              <a:buNone/>
            </a:pPr>
            <a:r>
              <a:rPr lang="cs-CZ" dirty="0" smtClean="0"/>
              <a:t>Najděte stručné informace o tom, jak se měnil v České republice volební systém po roce 1989.</a:t>
            </a:r>
          </a:p>
          <a:p>
            <a:pPr marL="0" indent="0">
              <a:buNone/>
            </a:pPr>
            <a:endParaRPr lang="cs-CZ" dirty="0"/>
          </a:p>
          <a:p>
            <a:pPr marL="0" indent="0">
              <a:buNone/>
            </a:pPr>
            <a:r>
              <a:rPr lang="cs-CZ" dirty="0" smtClean="0"/>
              <a:t>Jaké </a:t>
            </a:r>
            <a:r>
              <a:rPr lang="cs-CZ" dirty="0"/>
              <a:t>efekty </a:t>
            </a:r>
            <a:r>
              <a:rPr lang="cs-CZ" dirty="0" smtClean="0"/>
              <a:t>měl mít volební systém, který chtěla zavést ODS a ČSSD v době opoziční smlouvy? </a:t>
            </a:r>
          </a:p>
        </p:txBody>
      </p:sp>
    </p:spTree>
    <p:extLst>
      <p:ext uri="{BB962C8B-B14F-4D97-AF65-F5344CB8AC3E}">
        <p14:creationId xmlns:p14="http://schemas.microsoft.com/office/powerpoint/2010/main" val="115451051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dirty="0"/>
          </a:p>
        </p:txBody>
      </p:sp>
      <p:sp>
        <p:nvSpPr>
          <p:cNvPr id="3" name="Zástupný symbol pro obsah 2"/>
          <p:cNvSpPr>
            <a:spLocks noGrp="1"/>
          </p:cNvSpPr>
          <p:nvPr>
            <p:ph idx="1"/>
          </p:nvPr>
        </p:nvSpPr>
        <p:spPr/>
        <p:txBody>
          <a:bodyPr/>
          <a:lstStyle/>
          <a:p>
            <a:pPr marL="0" indent="0">
              <a:buNone/>
            </a:pPr>
            <a:r>
              <a:rPr lang="cs-CZ" dirty="0" smtClean="0">
                <a:solidFill>
                  <a:srgbClr val="FF0000"/>
                </a:solidFill>
              </a:rPr>
              <a:t>Úkol</a:t>
            </a:r>
          </a:p>
          <a:p>
            <a:pPr marL="0" indent="0">
              <a:buNone/>
            </a:pPr>
            <a:r>
              <a:rPr lang="cs-CZ" dirty="0" smtClean="0"/>
              <a:t>Jak jste hledali (a našli) požadované informace?</a:t>
            </a:r>
            <a:endParaRPr lang="cs-CZ" dirty="0"/>
          </a:p>
        </p:txBody>
      </p:sp>
    </p:spTree>
    <p:extLst>
      <p:ext uri="{BB962C8B-B14F-4D97-AF65-F5344CB8AC3E}">
        <p14:creationId xmlns:p14="http://schemas.microsoft.com/office/powerpoint/2010/main" val="398415781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idx="1"/>
          </p:nvPr>
        </p:nvSpPr>
        <p:spPr>
          <a:xfrm>
            <a:off x="566058" y="1556793"/>
            <a:ext cx="10101944" cy="4743996"/>
          </a:xfrm>
          <a:ln/>
        </p:spPr>
        <p:txBody>
          <a:bodyPr vert="horz" lIns="0" tIns="28080" rIns="0" bIns="0" rtlCol="0">
            <a:normAutofit lnSpcReduction="10000"/>
          </a:bodyPr>
          <a:lstStyle/>
          <a:p>
            <a:pPr marL="431800" indent="-315913">
              <a:lnSpc>
                <a:spcPct val="93000"/>
              </a:lnSpc>
              <a:spcBef>
                <a:spcPct val="0"/>
              </a:spcBef>
              <a:spcAft>
                <a:spcPts val="1413"/>
              </a:spcAft>
              <a:buSzPct val="45000"/>
              <a:buNone/>
              <a:tabLst>
                <a:tab pos="431800" algn="l"/>
                <a:tab pos="536575" algn="l"/>
                <a:tab pos="985838" algn="l"/>
                <a:tab pos="1435100" algn="l"/>
                <a:tab pos="1884363" algn="l"/>
                <a:tab pos="2333625" algn="l"/>
                <a:tab pos="2782888" algn="l"/>
                <a:tab pos="3232150" algn="l"/>
                <a:tab pos="3681413" algn="l"/>
                <a:tab pos="4130675" algn="l"/>
                <a:tab pos="4579938" algn="l"/>
                <a:tab pos="5029200" algn="l"/>
                <a:tab pos="5478463" algn="l"/>
                <a:tab pos="5927725" algn="l"/>
                <a:tab pos="6376988" algn="l"/>
                <a:tab pos="6826250" algn="l"/>
                <a:tab pos="7275513" algn="l"/>
                <a:tab pos="7724775" algn="l"/>
                <a:tab pos="8174038" algn="l"/>
                <a:tab pos="8623300" algn="l"/>
                <a:tab pos="9072563" algn="l"/>
              </a:tabLst>
            </a:pPr>
            <a:r>
              <a:rPr lang="pl-PL" b="1" dirty="0">
                <a:latin typeface="Georgia" pitchFamily="18" charset="0"/>
              </a:rPr>
              <a:t>Jak číst „efektivně“?</a:t>
            </a:r>
          </a:p>
          <a:p>
            <a:pPr marL="431800" indent="-315913">
              <a:lnSpc>
                <a:spcPct val="93000"/>
              </a:lnSpc>
              <a:spcBef>
                <a:spcPct val="0"/>
              </a:spcBef>
              <a:spcAft>
                <a:spcPts val="1413"/>
              </a:spcAft>
              <a:buClr>
                <a:srgbClr val="5C8526"/>
              </a:buClr>
              <a:buSzPct val="45000"/>
              <a:buFont typeface="Wingdings" charset="2"/>
              <a:buChar char=""/>
              <a:tabLst>
                <a:tab pos="431800" algn="l"/>
                <a:tab pos="536575" algn="l"/>
                <a:tab pos="985838" algn="l"/>
                <a:tab pos="1435100" algn="l"/>
                <a:tab pos="1884363" algn="l"/>
                <a:tab pos="2333625" algn="l"/>
                <a:tab pos="2782888" algn="l"/>
                <a:tab pos="3232150" algn="l"/>
                <a:tab pos="3681413" algn="l"/>
                <a:tab pos="4130675" algn="l"/>
                <a:tab pos="4579938" algn="l"/>
                <a:tab pos="5029200" algn="l"/>
                <a:tab pos="5478463" algn="l"/>
                <a:tab pos="5927725" algn="l"/>
                <a:tab pos="6376988" algn="l"/>
                <a:tab pos="6826250" algn="l"/>
                <a:tab pos="7275513" algn="l"/>
                <a:tab pos="7724775" algn="l"/>
                <a:tab pos="8174038" algn="l"/>
                <a:tab pos="8623300" algn="l"/>
                <a:tab pos="9072563" algn="l"/>
              </a:tabLst>
            </a:pPr>
            <a:r>
              <a:rPr lang="pl-PL" dirty="0" smtClean="0">
                <a:latin typeface="Georgia" pitchFamily="18" charset="0"/>
              </a:rPr>
              <a:t>Úspornost čtení – potřebuji to číst? Potřebuji to číst celé? Můžu něco vynechat?</a:t>
            </a:r>
          </a:p>
          <a:p>
            <a:pPr marL="431800" indent="-315913">
              <a:lnSpc>
                <a:spcPct val="93000"/>
              </a:lnSpc>
              <a:spcBef>
                <a:spcPct val="0"/>
              </a:spcBef>
              <a:spcAft>
                <a:spcPts val="1413"/>
              </a:spcAft>
              <a:buClr>
                <a:srgbClr val="5C8526"/>
              </a:buClr>
              <a:buSzPct val="45000"/>
              <a:buFont typeface="Wingdings" charset="2"/>
              <a:buChar char=""/>
              <a:tabLst>
                <a:tab pos="431800" algn="l"/>
                <a:tab pos="536575" algn="l"/>
                <a:tab pos="985838" algn="l"/>
                <a:tab pos="1435100" algn="l"/>
                <a:tab pos="1884363" algn="l"/>
                <a:tab pos="2333625" algn="l"/>
                <a:tab pos="2782888" algn="l"/>
                <a:tab pos="3232150" algn="l"/>
                <a:tab pos="3681413" algn="l"/>
                <a:tab pos="4130675" algn="l"/>
                <a:tab pos="4579938" algn="l"/>
                <a:tab pos="5029200" algn="l"/>
                <a:tab pos="5478463" algn="l"/>
                <a:tab pos="5927725" algn="l"/>
                <a:tab pos="6376988" algn="l"/>
                <a:tab pos="6826250" algn="l"/>
                <a:tab pos="7275513" algn="l"/>
                <a:tab pos="7724775" algn="l"/>
                <a:tab pos="8174038" algn="l"/>
                <a:tab pos="8623300" algn="l"/>
                <a:tab pos="9072563" algn="l"/>
              </a:tabLst>
            </a:pPr>
            <a:r>
              <a:rPr lang="pl-PL" dirty="0" smtClean="0">
                <a:latin typeface="Georgia" pitchFamily="18" charset="0"/>
              </a:rPr>
              <a:t>Název</a:t>
            </a:r>
            <a:endParaRPr lang="pl-PL" dirty="0">
              <a:latin typeface="Georgia" pitchFamily="18" charset="0"/>
            </a:endParaRPr>
          </a:p>
          <a:p>
            <a:pPr marL="431800" indent="-315913">
              <a:lnSpc>
                <a:spcPct val="93000"/>
              </a:lnSpc>
              <a:spcBef>
                <a:spcPct val="0"/>
              </a:spcBef>
              <a:spcAft>
                <a:spcPts val="1413"/>
              </a:spcAft>
              <a:buClr>
                <a:srgbClr val="5C8526"/>
              </a:buClr>
              <a:buSzPct val="45000"/>
              <a:buFont typeface="Wingdings" charset="2"/>
              <a:buChar char=""/>
              <a:tabLst>
                <a:tab pos="431800" algn="l"/>
                <a:tab pos="536575" algn="l"/>
                <a:tab pos="985838" algn="l"/>
                <a:tab pos="1435100" algn="l"/>
                <a:tab pos="1884363" algn="l"/>
                <a:tab pos="2333625" algn="l"/>
                <a:tab pos="2782888" algn="l"/>
                <a:tab pos="3232150" algn="l"/>
                <a:tab pos="3681413" algn="l"/>
                <a:tab pos="4130675" algn="l"/>
                <a:tab pos="4579938" algn="l"/>
                <a:tab pos="5029200" algn="l"/>
                <a:tab pos="5478463" algn="l"/>
                <a:tab pos="5927725" algn="l"/>
                <a:tab pos="6376988" algn="l"/>
                <a:tab pos="6826250" algn="l"/>
                <a:tab pos="7275513" algn="l"/>
                <a:tab pos="7724775" algn="l"/>
                <a:tab pos="8174038" algn="l"/>
                <a:tab pos="8623300" algn="l"/>
                <a:tab pos="9072563" algn="l"/>
              </a:tabLst>
            </a:pPr>
            <a:r>
              <a:rPr lang="pl-PL" dirty="0">
                <a:latin typeface="Georgia" pitchFamily="18" charset="0"/>
              </a:rPr>
              <a:t>Struktura </a:t>
            </a:r>
            <a:r>
              <a:rPr lang="pl-PL" dirty="0" smtClean="0">
                <a:latin typeface="Georgia" pitchFamily="18" charset="0"/>
              </a:rPr>
              <a:t>textu a odstavců </a:t>
            </a:r>
            <a:endParaRPr lang="pl-PL" dirty="0">
              <a:latin typeface="Georgia" pitchFamily="18" charset="0"/>
            </a:endParaRPr>
          </a:p>
          <a:p>
            <a:pPr marL="431800" indent="-315913">
              <a:lnSpc>
                <a:spcPct val="93000"/>
              </a:lnSpc>
              <a:spcBef>
                <a:spcPct val="0"/>
              </a:spcBef>
              <a:spcAft>
                <a:spcPts val="1413"/>
              </a:spcAft>
              <a:buClr>
                <a:srgbClr val="5C8526"/>
              </a:buClr>
              <a:buSzPct val="45000"/>
              <a:buFont typeface="Wingdings" charset="2"/>
              <a:buChar char=""/>
              <a:tabLst>
                <a:tab pos="431800" algn="l"/>
                <a:tab pos="536575" algn="l"/>
                <a:tab pos="985838" algn="l"/>
                <a:tab pos="1435100" algn="l"/>
                <a:tab pos="1884363" algn="l"/>
                <a:tab pos="2333625" algn="l"/>
                <a:tab pos="2782888" algn="l"/>
                <a:tab pos="3232150" algn="l"/>
                <a:tab pos="3681413" algn="l"/>
                <a:tab pos="4130675" algn="l"/>
                <a:tab pos="4579938" algn="l"/>
                <a:tab pos="5029200" algn="l"/>
                <a:tab pos="5478463" algn="l"/>
                <a:tab pos="5927725" algn="l"/>
                <a:tab pos="6376988" algn="l"/>
                <a:tab pos="6826250" algn="l"/>
                <a:tab pos="7275513" algn="l"/>
                <a:tab pos="7724775" algn="l"/>
                <a:tab pos="8174038" algn="l"/>
                <a:tab pos="8623300" algn="l"/>
                <a:tab pos="9072563" algn="l"/>
              </a:tabLst>
            </a:pPr>
            <a:r>
              <a:rPr lang="pl-PL" dirty="0">
                <a:latin typeface="Georgia" pitchFamily="18" charset="0"/>
              </a:rPr>
              <a:t>Scanning – rychlé vyhledávání informací (detailů) v textu</a:t>
            </a:r>
          </a:p>
          <a:p>
            <a:pPr marL="431800" indent="-315913">
              <a:lnSpc>
                <a:spcPct val="93000"/>
              </a:lnSpc>
              <a:spcBef>
                <a:spcPct val="0"/>
              </a:spcBef>
              <a:spcAft>
                <a:spcPts val="1413"/>
              </a:spcAft>
              <a:buClr>
                <a:srgbClr val="5C8526"/>
              </a:buClr>
              <a:buSzPct val="45000"/>
              <a:buFont typeface="Wingdings" charset="2"/>
              <a:buChar char=""/>
              <a:tabLst>
                <a:tab pos="431800" algn="l"/>
                <a:tab pos="536575" algn="l"/>
                <a:tab pos="985838" algn="l"/>
                <a:tab pos="1435100" algn="l"/>
                <a:tab pos="1884363" algn="l"/>
                <a:tab pos="2333625" algn="l"/>
                <a:tab pos="2782888" algn="l"/>
                <a:tab pos="3232150" algn="l"/>
                <a:tab pos="3681413" algn="l"/>
                <a:tab pos="4130675" algn="l"/>
                <a:tab pos="4579938" algn="l"/>
                <a:tab pos="5029200" algn="l"/>
                <a:tab pos="5478463" algn="l"/>
                <a:tab pos="5927725" algn="l"/>
                <a:tab pos="6376988" algn="l"/>
                <a:tab pos="6826250" algn="l"/>
                <a:tab pos="7275513" algn="l"/>
                <a:tab pos="7724775" algn="l"/>
                <a:tab pos="8174038" algn="l"/>
                <a:tab pos="8623300" algn="l"/>
                <a:tab pos="9072563" algn="l"/>
              </a:tabLst>
            </a:pPr>
            <a:r>
              <a:rPr lang="pl-PL" dirty="0">
                <a:latin typeface="Georgia" pitchFamily="18" charset="0"/>
              </a:rPr>
              <a:t>Skimming – zjištění hlavních myšlenek textu, nikoli </a:t>
            </a:r>
            <a:r>
              <a:rPr lang="pl-PL" dirty="0" smtClean="0">
                <a:latin typeface="Georgia" pitchFamily="18" charset="0"/>
              </a:rPr>
              <a:t>detailů</a:t>
            </a:r>
            <a:endParaRPr lang="pl-PL" dirty="0">
              <a:latin typeface="Georgia" pitchFamily="18" charset="0"/>
            </a:endParaRPr>
          </a:p>
          <a:p>
            <a:pPr marL="431800" indent="-315913">
              <a:lnSpc>
                <a:spcPct val="93000"/>
              </a:lnSpc>
              <a:spcBef>
                <a:spcPct val="0"/>
              </a:spcBef>
              <a:spcAft>
                <a:spcPts val="1413"/>
              </a:spcAft>
              <a:buClr>
                <a:srgbClr val="5C8526"/>
              </a:buClr>
              <a:buSzPct val="45000"/>
              <a:buFont typeface="Wingdings" charset="2"/>
              <a:buChar char=""/>
              <a:tabLst>
                <a:tab pos="431800" algn="l"/>
                <a:tab pos="536575" algn="l"/>
                <a:tab pos="985838" algn="l"/>
                <a:tab pos="1435100" algn="l"/>
                <a:tab pos="1884363" algn="l"/>
                <a:tab pos="2333625" algn="l"/>
                <a:tab pos="2782888" algn="l"/>
                <a:tab pos="3232150" algn="l"/>
                <a:tab pos="3681413" algn="l"/>
                <a:tab pos="4130675" algn="l"/>
                <a:tab pos="4579938" algn="l"/>
                <a:tab pos="5029200" algn="l"/>
                <a:tab pos="5478463" algn="l"/>
                <a:tab pos="5927725" algn="l"/>
                <a:tab pos="6376988" algn="l"/>
                <a:tab pos="6826250" algn="l"/>
                <a:tab pos="7275513" algn="l"/>
                <a:tab pos="7724775" algn="l"/>
                <a:tab pos="8174038" algn="l"/>
                <a:tab pos="8623300" algn="l"/>
                <a:tab pos="9072563" algn="l"/>
              </a:tabLst>
            </a:pPr>
            <a:r>
              <a:rPr lang="pl-PL" dirty="0" smtClean="0">
                <a:latin typeface="Georgia" pitchFamily="18" charset="0"/>
              </a:rPr>
              <a:t>Přečtení relevantních pasáží</a:t>
            </a:r>
          </a:p>
          <a:p>
            <a:pPr marL="431800" indent="-315913">
              <a:lnSpc>
                <a:spcPct val="93000"/>
              </a:lnSpc>
              <a:spcBef>
                <a:spcPct val="0"/>
              </a:spcBef>
              <a:spcAft>
                <a:spcPts val="1413"/>
              </a:spcAft>
              <a:buClr>
                <a:srgbClr val="5C8526"/>
              </a:buClr>
              <a:buSzPct val="45000"/>
              <a:buFont typeface="Wingdings" charset="2"/>
              <a:buChar char=""/>
              <a:tabLst>
                <a:tab pos="431800" algn="l"/>
                <a:tab pos="536575" algn="l"/>
                <a:tab pos="985838" algn="l"/>
                <a:tab pos="1435100" algn="l"/>
                <a:tab pos="1884363" algn="l"/>
                <a:tab pos="2333625" algn="l"/>
                <a:tab pos="2782888" algn="l"/>
                <a:tab pos="3232150" algn="l"/>
                <a:tab pos="3681413" algn="l"/>
                <a:tab pos="4130675" algn="l"/>
                <a:tab pos="4579938" algn="l"/>
                <a:tab pos="5029200" algn="l"/>
                <a:tab pos="5478463" algn="l"/>
                <a:tab pos="5927725" algn="l"/>
                <a:tab pos="6376988" algn="l"/>
                <a:tab pos="6826250" algn="l"/>
                <a:tab pos="7275513" algn="l"/>
                <a:tab pos="7724775" algn="l"/>
                <a:tab pos="8174038" algn="l"/>
                <a:tab pos="8623300" algn="l"/>
                <a:tab pos="9072563" algn="l"/>
              </a:tabLst>
            </a:pPr>
            <a:r>
              <a:rPr lang="pl-PL" dirty="0" smtClean="0">
                <a:latin typeface="Georgia" pitchFamily="18" charset="0"/>
              </a:rPr>
              <a:t>Detailní (opakované)  čtení a poznámky</a:t>
            </a:r>
            <a:endParaRPr lang="pl-PL" dirty="0">
              <a:latin typeface="Georgia" pitchFamily="18" charset="0"/>
            </a:endParaRPr>
          </a:p>
        </p:txBody>
      </p:sp>
      <p:sp>
        <p:nvSpPr>
          <p:cNvPr id="30721" name="Rectangle 1"/>
          <p:cNvSpPr>
            <a:spLocks noGrp="1" noChangeArrowheads="1"/>
          </p:cNvSpPr>
          <p:nvPr>
            <p:ph type="title"/>
          </p:nvPr>
        </p:nvSpPr>
        <p:spPr>
          <a:xfrm>
            <a:off x="1775520" y="598488"/>
            <a:ext cx="9287768" cy="976312"/>
          </a:xfrm>
          <a:ln/>
        </p:spPr>
        <p:txBody>
          <a:bodyPr vert="horz" lIns="0" tIns="38880" rIns="0" bIns="0" rtlCol="0" anchor="ctr">
            <a:normAutofit/>
          </a:bodyPr>
          <a:lstStyle/>
          <a:p>
            <a:pPr>
              <a:lnSpc>
                <a:spcPct val="93000"/>
              </a:lnSpc>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pl-PL" sz="3800" dirty="0">
                <a:solidFill>
                  <a:srgbClr val="99284C"/>
                </a:solidFill>
              </a:rPr>
              <a:t>Strategie čtení akademického textu</a:t>
            </a:r>
          </a:p>
        </p:txBody>
      </p:sp>
    </p:spTree>
    <p:extLst>
      <p:ext uri="{BB962C8B-B14F-4D97-AF65-F5344CB8AC3E}">
        <p14:creationId xmlns:p14="http://schemas.microsoft.com/office/powerpoint/2010/main" val="1977706894"/>
      </p:ext>
    </p:extLst>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3"/>
          <p:cNvSpPr>
            <a:spLocks noGrp="1"/>
          </p:cNvSpPr>
          <p:nvPr>
            <p:ph type="ctrTitle"/>
          </p:nvPr>
        </p:nvSpPr>
        <p:spPr>
          <a:xfrm>
            <a:off x="1524000" y="2252663"/>
            <a:ext cx="9144000" cy="2387600"/>
          </a:xfrm>
        </p:spPr>
        <p:txBody>
          <a:bodyPr>
            <a:normAutofit fontScale="90000"/>
          </a:bodyPr>
          <a:lstStyle/>
          <a:p>
            <a:r>
              <a:rPr lang="cs-CZ" dirty="0" smtClean="0"/>
              <a:t>Jak poznám, že je informace kvalitní aneb</a:t>
            </a:r>
            <a:br>
              <a:rPr lang="cs-CZ" dirty="0" smtClean="0"/>
            </a:br>
            <a:r>
              <a:rPr lang="cs-CZ" dirty="0" smtClean="0"/>
              <a:t>Aktivní a kritické čtení (</a:t>
            </a:r>
            <a:r>
              <a:rPr lang="cs-CZ" dirty="0" err="1" smtClean="0"/>
              <a:t>Gillet</a:t>
            </a:r>
            <a:r>
              <a:rPr lang="cs-CZ" dirty="0" smtClean="0"/>
              <a:t> et al. 2009)</a:t>
            </a:r>
            <a:endParaRPr lang="cs-CZ" dirty="0"/>
          </a:p>
        </p:txBody>
      </p:sp>
      <p:sp>
        <p:nvSpPr>
          <p:cNvPr id="5" name="Podnadpis 4"/>
          <p:cNvSpPr>
            <a:spLocks noGrp="1"/>
          </p:cNvSpPr>
          <p:nvPr>
            <p:ph type="subTitle" idx="1"/>
          </p:nvPr>
        </p:nvSpPr>
        <p:spPr/>
        <p:txBody>
          <a:bodyPr/>
          <a:lstStyle/>
          <a:p>
            <a:endParaRPr lang="cs-CZ"/>
          </a:p>
        </p:txBody>
      </p:sp>
    </p:spTree>
    <p:extLst>
      <p:ext uri="{BB962C8B-B14F-4D97-AF65-F5344CB8AC3E}">
        <p14:creationId xmlns:p14="http://schemas.microsoft.com/office/powerpoint/2010/main" val="4111277149"/>
      </p:ext>
    </p:extLst>
  </p:cSld>
  <p:clrMapOvr>
    <a:masterClrMapping/>
  </p:clrMapOvr>
</p:sld>
</file>

<file path=ppt/theme/theme1.xml><?xml version="1.0" encoding="utf-8"?>
<a:theme xmlns:a="http://schemas.openxmlformats.org/drawingml/2006/main" name="Motiv Office">
  <a:themeElements>
    <a:clrScheme name="Kancelář">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Kancelář">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Motiv Office">
  <a:themeElements>
    <a:clrScheme name="Kancelář">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Kancelář">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889</TotalTime>
  <Words>1912</Words>
  <Application>Microsoft Office PowerPoint</Application>
  <PresentationFormat>Širokoúhlá obrazovka</PresentationFormat>
  <Paragraphs>263</Paragraphs>
  <Slides>56</Slides>
  <Notes>25</Notes>
  <HiddenSlides>0</HiddenSlides>
  <MMClips>0</MMClips>
  <ScaleCrop>false</ScaleCrop>
  <HeadingPairs>
    <vt:vector size="6" baseType="variant">
      <vt:variant>
        <vt:lpstr>Použitá písma</vt:lpstr>
      </vt:variant>
      <vt:variant>
        <vt:i4>8</vt:i4>
      </vt:variant>
      <vt:variant>
        <vt:lpstr>Motiv</vt:lpstr>
      </vt:variant>
      <vt:variant>
        <vt:i4>1</vt:i4>
      </vt:variant>
      <vt:variant>
        <vt:lpstr>Nadpisy snímků</vt:lpstr>
      </vt:variant>
      <vt:variant>
        <vt:i4>56</vt:i4>
      </vt:variant>
    </vt:vector>
  </HeadingPairs>
  <TitlesOfParts>
    <vt:vector size="65" baseType="lpstr">
      <vt:lpstr>Arial</vt:lpstr>
      <vt:lpstr>Calibri</vt:lpstr>
      <vt:lpstr>Calibri Light</vt:lpstr>
      <vt:lpstr>Georgia</vt:lpstr>
      <vt:lpstr>Symbol</vt:lpstr>
      <vt:lpstr>Tahoma</vt:lpstr>
      <vt:lpstr>Wingdings</vt:lpstr>
      <vt:lpstr>Wingdings 2</vt:lpstr>
      <vt:lpstr>Motiv Office</vt:lpstr>
      <vt:lpstr>Čtení textu, práce se zdroji, výběr tématu </vt:lpstr>
      <vt:lpstr>Prezentace aplikace PowerPoint</vt:lpstr>
      <vt:lpstr>Proč číst akademický text?</vt:lpstr>
      <vt:lpstr>Skoro nikdy nebudete muset číst celý odborný text aneb Účelné a efektivní čtení akademického textu (Gillet et al. 2009)</vt:lpstr>
      <vt:lpstr>Strategie čtení akademického textu</vt:lpstr>
      <vt:lpstr>Prezentace aplikace PowerPoint</vt:lpstr>
      <vt:lpstr>Prezentace aplikace PowerPoint</vt:lpstr>
      <vt:lpstr>Strategie čtení akademického textu</vt:lpstr>
      <vt:lpstr>Jak poznám, že je informace kvalitní aneb Aktivní a kritické čtení (Gillet et al. 2009)</vt:lpstr>
      <vt:lpstr>Strategie čtení akademického textu</vt:lpstr>
      <vt:lpstr>Strategie čtení akademického textu</vt:lpstr>
      <vt:lpstr>Prezentace aplikace PowerPoint</vt:lpstr>
      <vt:lpstr>Jaké mohou být problémy se čtením akademického textu a jak je (vy)řešit?</vt:lpstr>
      <vt:lpstr>Problémy s odborným textem</vt:lpstr>
      <vt:lpstr>Problém s odborným textem</vt:lpstr>
      <vt:lpstr>Problém s odborným textem</vt:lpstr>
      <vt:lpstr>Práce se zdroji</vt:lpstr>
      <vt:lpstr>Relevance zdroje</vt:lpstr>
      <vt:lpstr>Politologická literatura</vt:lpstr>
      <vt:lpstr>Hledání el. zdrojů</vt:lpstr>
      <vt:lpstr>Další elektronické zdroje</vt:lpstr>
      <vt:lpstr>Bibliografické odkazy a citace – etika vědecké práce</vt:lpstr>
      <vt:lpstr>Plagiátorství a právní kontext</vt:lpstr>
      <vt:lpstr>Parafráze</vt:lpstr>
      <vt:lpstr>Citace vs. parafráze</vt:lpstr>
      <vt:lpstr>Vedení bibliografických odkazů a citací I</vt:lpstr>
      <vt:lpstr>Příklad – metoda číselných citací</vt:lpstr>
      <vt:lpstr>Příklad – anglosaský způsob</vt:lpstr>
      <vt:lpstr>Příklad – německý způsob</vt:lpstr>
      <vt:lpstr>Vedení bibliografických odkazů a citací </vt:lpstr>
      <vt:lpstr>Seznam literatury – obecná pravidla</vt:lpstr>
      <vt:lpstr>Chyby při citování</vt:lpstr>
      <vt:lpstr>Úkol</vt:lpstr>
      <vt:lpstr>Strategie výběru tématu a názvu SP</vt:lpstr>
      <vt:lpstr>Příklady</vt:lpstr>
      <vt:lpstr>Ne nutně politologické</vt:lpstr>
      <vt:lpstr>Prezentace aplikace PowerPoint</vt:lpstr>
      <vt:lpstr>Čokoláda</vt:lpstr>
      <vt:lpstr>Konzumace čokolády</vt:lpstr>
      <vt:lpstr>Která čokoláda je nejoblíbenější (a proč?)</vt:lpstr>
      <vt:lpstr>Pes</vt:lpstr>
      <vt:lpstr>Pes jako domácí zvíře</vt:lpstr>
      <vt:lpstr>Motivace pro pořízení psa jako domácího mazlíčka</vt:lpstr>
      <vt:lpstr>“Populistické strany v Evropě”</vt:lpstr>
      <vt:lpstr>“Vzestup populistických stran v Evropě”</vt:lpstr>
      <vt:lpstr>Kdo volí populistické strany?</vt:lpstr>
      <vt:lpstr>Prezentace aplikace PowerPoint</vt:lpstr>
      <vt:lpstr>“Volební systémy”</vt:lpstr>
      <vt:lpstr>“Prefereční hlasování”</vt:lpstr>
      <vt:lpstr>„Preferenční hlasy dle charakteristiky kandidátů“</vt:lpstr>
      <vt:lpstr>“ANO 2011”</vt:lpstr>
      <vt:lpstr>„Byla volební kampaň ANO personalizovaná?“</vt:lpstr>
      <vt:lpstr>Cíl práce = zodpovězení výzkumné otázky</vt:lpstr>
      <vt:lpstr>Typy výzkumných otázek</vt:lpstr>
      <vt:lpstr>Cvičení </vt:lpstr>
      <vt:lpstr>Prezentace aplikace PowerPoint</vt:lpstr>
    </vt:vector>
  </TitlesOfParts>
  <Company>MU</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Prezentace aplikace PowerPoint</dc:title>
  <dc:creator>Vlastimil Havlík</dc:creator>
  <cp:lastModifiedBy>Vlastimil Havlík</cp:lastModifiedBy>
  <cp:revision>34</cp:revision>
  <dcterms:created xsi:type="dcterms:W3CDTF">2015-10-26T13:23:54Z</dcterms:created>
  <dcterms:modified xsi:type="dcterms:W3CDTF">2020-11-03T08:59:12Z</dcterms:modified>
</cp:coreProperties>
</file>