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2"/>
  </p:notesMasterIdLst>
  <p:sldIdLst>
    <p:sldId id="256" r:id="rId2"/>
    <p:sldId id="296" r:id="rId3"/>
    <p:sldId id="259" r:id="rId4"/>
    <p:sldId id="260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2" r:id="rId16"/>
    <p:sldId id="298" r:id="rId17"/>
    <p:sldId id="269" r:id="rId18"/>
    <p:sldId id="274" r:id="rId19"/>
    <p:sldId id="297" r:id="rId20"/>
    <p:sldId id="270" r:id="rId21"/>
  </p:sldIdLst>
  <p:sldSz cx="9144000" cy="5143500" type="screen16x9"/>
  <p:notesSz cx="6858000" cy="9144000"/>
  <p:embeddedFontLst>
    <p:embeddedFont>
      <p:font typeface="Economica" panose="020B060402020202020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88569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8659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41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4460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171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725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806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3111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6812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5931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159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2707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2818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123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05DA-16E2-411B-985C-8F886646A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cs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6916681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05DA-16E2-411B-985C-8F886646A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cs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36017943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05DA-16E2-411B-985C-8F886646A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cs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3278798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618909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97153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05DA-16E2-411B-985C-8F886646A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cs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39168965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05DA-16E2-411B-985C-8F886646A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cs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31626453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05DA-16E2-411B-985C-8F886646A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cs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27203553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05DA-16E2-411B-985C-8F886646A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cs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96317248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05DA-16E2-411B-985C-8F886646A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cs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261409543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05DA-16E2-411B-985C-8F886646A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cs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23151624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05DA-16E2-411B-985C-8F886646A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cs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9452081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05DA-16E2-411B-985C-8F886646A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cs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20569913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505DA-16E2-411B-985C-8F886646A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cs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389998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2119721" y="2165826"/>
            <a:ext cx="4455435" cy="147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" sz="3600" b="1" dirty="0" smtClean="0">
                <a:solidFill>
                  <a:srgbClr val="000000"/>
                </a:solidFill>
              </a:rPr>
              <a:t>Téma a úvod seminární práce</a:t>
            </a:r>
          </a:p>
          <a:p>
            <a:pPr lvl="0" algn="ctr" rtl="0">
              <a:spcBef>
                <a:spcPts val="0"/>
              </a:spcBef>
              <a:buNone/>
            </a:pPr>
            <a:endParaRPr lang="cs" sz="3600" b="1" dirty="0"/>
          </a:p>
          <a:p>
            <a:pPr lvl="0" algn="ctr" rtl="0">
              <a:spcBef>
                <a:spcPts val="0"/>
              </a:spcBef>
              <a:buNone/>
            </a:pPr>
            <a:r>
              <a:rPr lang="cs" sz="2200" dirty="0" smtClean="0">
                <a:solidFill>
                  <a:srgbClr val="000000"/>
                </a:solidFill>
              </a:rPr>
              <a:t>POL1100b Úvod do problematiky psaní odborného textu</a:t>
            </a:r>
            <a:endParaRPr lang="cs" sz="2200" dirty="0">
              <a:solidFill>
                <a:srgbClr val="0000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cs" sz="3600">
                <a:latin typeface="Arial"/>
                <a:ea typeface="Arial"/>
                <a:cs typeface="Arial"/>
                <a:sym typeface="Arial"/>
              </a:rPr>
              <a:t>Formální náležitosti - rady a doporučení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Strukturace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rtl="0">
              <a:spcBef>
                <a:spcPts val="0"/>
              </a:spcBef>
              <a:buNone/>
            </a:pP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AutoNum type="arabicParenR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obecné 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zakotvení</a:t>
            </a:r>
          </a:p>
          <a:p>
            <a:pPr marL="457200" lvl="0" indent="-228600" rtl="0">
              <a:spcBef>
                <a:spcPts val="0"/>
              </a:spcBef>
              <a:buFont typeface="Arial"/>
              <a:buAutoNum type="arabicParenR"/>
            </a:pP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AutoNum type="arabicParenR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konkrétní výzkumná 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otázka</a:t>
            </a:r>
          </a:p>
          <a:p>
            <a:pPr marL="457200" lvl="0" indent="-228600" rtl="0">
              <a:spcBef>
                <a:spcPts val="0"/>
              </a:spcBef>
              <a:buFont typeface="Arial"/>
              <a:buAutoNum type="arabicParenR"/>
            </a:pP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AutoNum type="arabicParenR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představení 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postupu</a:t>
            </a:r>
          </a:p>
          <a:p>
            <a:pPr marL="457200" lvl="0" indent="-228600" rtl="0">
              <a:spcBef>
                <a:spcPts val="0"/>
              </a:spcBef>
              <a:buFont typeface="Arial"/>
              <a:buAutoNum type="arabicParenR"/>
            </a:pP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>
              <a:spcBef>
                <a:spcPts val="0"/>
              </a:spcBef>
              <a:buFont typeface="Arial"/>
              <a:buAutoNum type="arabicParenR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nastínění výsledků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cs" sz="3600">
                <a:latin typeface="Arial"/>
                <a:ea typeface="Arial"/>
                <a:cs typeface="Arial"/>
                <a:sym typeface="Arial"/>
              </a:rPr>
              <a:t>Formální náležitosti - rady a doporučení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Zaměřenost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rtl="0">
              <a:spcBef>
                <a:spcPts val="0"/>
              </a:spcBef>
              <a:buNone/>
            </a:pP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do úvodu nepatří nic, co je z hlediska celého textu 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zbytečné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 následujícím text nemá být nic, co by čtenáře překvapilo (neobjevilo se v úvodu)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3600">
                <a:latin typeface="Arial"/>
                <a:ea typeface="Arial"/>
                <a:cs typeface="Arial"/>
                <a:sym typeface="Arial"/>
              </a:rPr>
              <a:t>Formální náležitosti - rady a doporučení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Rozsah úvodní kapitoly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rtl="0">
              <a:spcBef>
                <a:spcPts val="0"/>
              </a:spcBef>
              <a:buNone/>
            </a:pP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odvíjí se od délky textu (podobně jako abstrakt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optimální rozsah je cca 10 % textu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Doporučená struktura úvodu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Arial"/>
              <a:buAutoNum type="arabicParenR"/>
            </a:pPr>
            <a:r>
              <a:rPr lang="cs" b="1">
                <a:latin typeface="Arial"/>
                <a:ea typeface="Arial"/>
                <a:cs typeface="Arial"/>
                <a:sym typeface="Arial"/>
              </a:rPr>
              <a:t>ustavení výzkumného tématu autorem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stručné představení a posouzení příspěvků předchozího výzkumu z “naší oblasti”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doložení důležitosti, zajímavosti, problematičnosti či jiné relevance zkoumaného tématu</a:t>
            </a:r>
          </a:p>
          <a:p>
            <a:pPr marL="457200" lvl="0" indent="-228600" rtl="0">
              <a:spcBef>
                <a:spcPts val="0"/>
              </a:spcBef>
              <a:buFont typeface="Arial"/>
              <a:buAutoNum type="arabicParenR"/>
            </a:pPr>
            <a:r>
              <a:rPr lang="cs" b="1">
                <a:latin typeface="Arial"/>
                <a:ea typeface="Arial"/>
                <a:cs typeface="Arial"/>
                <a:sym typeface="Arial"/>
              </a:rPr>
              <a:t>identifikace “mezery” v dosavadním výzkumu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naznačení mezery v dosavadním výzkumu a vznesení otázky o rozšíření dosavadní znalosti problému</a:t>
            </a:r>
          </a:p>
          <a:p>
            <a:pPr marL="457200" lvl="0" indent="-228600" rtl="0">
              <a:spcBef>
                <a:spcPts val="0"/>
              </a:spcBef>
              <a:buFont typeface="Arial"/>
              <a:buAutoNum type="arabicParenR"/>
            </a:pPr>
            <a:r>
              <a:rPr lang="cs" b="1">
                <a:latin typeface="Arial"/>
                <a:ea typeface="Arial"/>
                <a:cs typeface="Arial"/>
                <a:sym typeface="Arial"/>
              </a:rPr>
              <a:t>vyplnění výzkumné “mezery” naším přínosem</a:t>
            </a:r>
          </a:p>
          <a:p>
            <a:pPr marL="457200" lvl="0" indent="-228600">
              <a:spcBef>
                <a:spcPts val="0"/>
              </a:spcBef>
              <a:buFont typeface="Arial"/>
              <a:buChar char="-"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vysvětlíme, jak budeme k problému přistupovat my: nastíníme smysl výzkumu, formulujeme otázku či hypotézu, shrneme základní zjištění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506"/>
            <a:ext cx="9144000" cy="554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90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11700" y="226503"/>
            <a:ext cx="8520599" cy="5074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Kouzlo čokolády objevili již staří Aztékové, okouzlila dobyvatele Latinské Ameriky a dobyla si přízeň i obyvatelů Staré Evropy. Čokoládové pralinky se staly jedním ze symbolů Belgie, čokoláda se stala klíčovou </a:t>
            </a:r>
            <a:r>
              <a:rPr lang="cs-CZ" dirty="0" err="1" smtClean="0"/>
              <a:t>surovinkou</a:t>
            </a:r>
            <a:r>
              <a:rPr lang="cs-CZ" dirty="0" smtClean="0"/>
              <a:t> vídeňského </a:t>
            </a:r>
            <a:r>
              <a:rPr lang="cs-CZ" dirty="0" err="1" smtClean="0"/>
              <a:t>Sachrova</a:t>
            </a:r>
            <a:r>
              <a:rPr lang="cs-CZ" dirty="0" smtClean="0"/>
              <a:t> dortu. O čokoládě jsou i pohádky (Karlík a továrna na čokoládu), stala se motivem i filmových trháků (Čokoláda, 2000). Je symbolem dekadence a někteří lidé na ni mají závislost. Proč je čokoláda tak oblíbenou?</a:t>
            </a:r>
          </a:p>
          <a:p>
            <a:pPr marL="0" indent="0">
              <a:buNone/>
            </a:pPr>
            <a:r>
              <a:rPr lang="cs-CZ" dirty="0" smtClean="0"/>
              <a:t>Ačkoli existuje řada studií o zdravotních efektech čokolády (Pralinka 2000, Oříšek 2009), o její historii (Dortík 2009, </a:t>
            </a:r>
            <a:r>
              <a:rPr lang="cs-CZ" dirty="0" err="1" smtClean="0"/>
              <a:t>Strawberry</a:t>
            </a:r>
            <a:r>
              <a:rPr lang="cs-CZ" dirty="0" smtClean="0"/>
              <a:t> 2010), o její výrobě (</a:t>
            </a:r>
            <a:r>
              <a:rPr lang="cs-CZ" dirty="0" err="1" smtClean="0"/>
              <a:t>Factory</a:t>
            </a:r>
            <a:r>
              <a:rPr lang="cs-CZ" dirty="0" smtClean="0"/>
              <a:t> 2012, Cukrář 2017), překvapivě málo pozornosti bylo věnováno chování spotřebitelů. Cílem předkládané studie je proto za pomocí smíšených metod (ohniskové skupiny a kvantitativní analýza dotazníkového šetření) zjistit oblíbenost čokolády. Proč si lidé kupují čokoládu, proč jí dávají přednost před ostatními cukrovinkami a které druhy čokolády jsou nejoblíbenější? </a:t>
            </a:r>
          </a:p>
          <a:p>
            <a:pPr marL="0" indent="0">
              <a:buNone/>
            </a:pPr>
            <a:r>
              <a:rPr lang="cs-CZ" dirty="0" smtClean="0"/>
              <a:t>Závěry studie ukazují, že konzumace čokolády je podmíněna zejména chuťovými preferencemi, svoji roli hrají i faktory psychologické (nadřazenost čokolády nad ostatními cukrovinami) a zdravotní (přesvědčení o tom, že kvalitní čokoláda je zdravější než jiné sladkosti).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961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11700" y="226503"/>
            <a:ext cx="8520599" cy="5074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Kouzlo čokolády objevili již staří Aztékové, okouzlila dobyvatele Latinské Ameriky a dobyla si přízeň i obyvatelů Staré Evropy. Čokoládové pralinky se staly jedním ze symbolů Belgie, čokoláda se stala klíčovou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surovinkou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vídeňského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Sachrova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dortu. O čokoládě jsou i pohádky (Karlík a továrna na čokoládu), stala se motivem i filmových trháků (Čokoláda, 2000). Je symbolem dekadence a někteří lidé na ni mají závislost. Proč je čokoláda tak oblíbenou?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Ačkoli existuje řada studií o zdravotních efektech čokolády (Pralinka 2000, Oříšek 2009), o její historii (Dortík 2009, </a:t>
            </a:r>
            <a:r>
              <a:rPr lang="cs-CZ" dirty="0" err="1" smtClean="0">
                <a:solidFill>
                  <a:schemeClr val="accent4">
                    <a:lumMod val="75000"/>
                  </a:schemeClr>
                </a:solidFill>
              </a:rPr>
              <a:t>Strawberry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 2010), o její výrobě (</a:t>
            </a:r>
            <a:r>
              <a:rPr lang="cs-CZ" dirty="0" err="1" smtClean="0">
                <a:solidFill>
                  <a:schemeClr val="accent4">
                    <a:lumMod val="75000"/>
                  </a:schemeClr>
                </a:solidFill>
              </a:rPr>
              <a:t>Factory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 2012, Cukrář 2017), překvapivě málo pozornosti bylo věnováno chování spotřebitelů. </a:t>
            </a:r>
            <a:r>
              <a:rPr lang="cs-CZ" dirty="0" smtClean="0">
                <a:solidFill>
                  <a:srgbClr val="00B050"/>
                </a:solidFill>
              </a:rPr>
              <a:t>Cílem předkládané studie je proto za pomocí smíšených metod (ohniskové skupiny a kvantitativní analýza dotazníkového šetření) zjistit oblíbenost čokolády. Proč si lidé kupují čokoládu, proč jí dávají přednost před ostatními cukrovinkami a které druhy čokolády jsou nejoblíbenější?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Závěry studie ukazují, že konzumace čokolády je podmíněna zejména chuťovými preferencemi, svoji roli hrají i faktory psychologické (nadřazenost čokolády nad ostatními cukrovinami) a zdravotní (přesvědčení o tom, že kvalitní čokoláda je zdravější než jiné sladkosti).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1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123800"/>
            <a:ext cx="8520599" cy="393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1800">
                <a:latin typeface="Arial"/>
                <a:ea typeface="Arial"/>
                <a:cs typeface="Arial"/>
                <a:sym typeface="Arial"/>
              </a:rPr>
              <a:t>Vít Hloušek (2012): Věci veřejné: politické podnikání strany typu firmy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461450"/>
            <a:ext cx="8520599" cy="4117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 sz="1400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Volební úspěch strany Věci Veřejné (VV) v parlamentních volbách 2010 znamenal dosti citelnou inovaci české stranické soutěže. Do parlamentu se dostala strana, která sice nebyla zcela nová, která se však dlouhodobě profilovala v rovině pražské komunální politiky a do celostátních vod zamířila až v roce 2009. Zároveň to byla strana s takřka nulovou personální a politickou kontinuitou s existujícími stranami, strana, která se profilovala na postojích kritiky establishmentu a stávající politické garnitury. Kombinací několika výrazných či atraktivních politiků a populistického programu získala sympatizanty a později i voliče.</a:t>
            </a:r>
            <a:r>
              <a:rPr lang="c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40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Pod povrchem však tato strana svou organizací a způsobem fungování připomínala spíše soukromou firmu. Právě na tyto aspekty činnosti VV se v následujícím příspěvku zaměříme. </a:t>
            </a:r>
          </a:p>
          <a:p>
            <a:pPr>
              <a:spcBef>
                <a:spcPts val="0"/>
              </a:spcBef>
              <a:buNone/>
            </a:pPr>
            <a:r>
              <a:rPr lang="cs" sz="1400">
                <a:latin typeface="Arial"/>
                <a:ea typeface="Arial"/>
                <a:cs typeface="Arial"/>
                <a:sym typeface="Arial"/>
              </a:rPr>
              <a:t>Příspěvek je pojat jako </a:t>
            </a:r>
            <a:r>
              <a:rPr lang="cs" sz="140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případová studie</a:t>
            </a:r>
            <a:r>
              <a:rPr lang="cs" sz="14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cs" sz="1400">
                <a:solidFill>
                  <a:srgbClr val="C27BA0"/>
                </a:solidFill>
                <a:latin typeface="Arial"/>
                <a:ea typeface="Arial"/>
                <a:cs typeface="Arial"/>
                <a:sym typeface="Arial"/>
              </a:rPr>
              <a:t>Neklade si za cíl srovnávat, ale spíše shrnout a analyzovat vybrané aspekty fungování strany Věci veřejné (VV).</a:t>
            </a:r>
            <a:r>
              <a:rPr lang="cs" sz="1400">
                <a:latin typeface="Arial"/>
                <a:ea typeface="Arial"/>
                <a:cs typeface="Arial"/>
                <a:sym typeface="Arial"/>
              </a:rPr>
              <a:t> Samozřejmě nelze vyloučit, že se v budoucnu objeví i další strany, které by bylo možno podřadit pod organizačně-vývojový model strany-firmy (business-firmparty). Spíše naopak, (nejen) v českém politickém prostředí lze do budoucna vznik a prosazení se podobně fungující strany dokonce očekávat. </a:t>
            </a:r>
            <a:r>
              <a:rPr lang="cs" sz="1400">
                <a:solidFill>
                  <a:srgbClr val="C27BA0"/>
                </a:solidFill>
                <a:latin typeface="Arial"/>
                <a:ea typeface="Arial"/>
                <a:cs typeface="Arial"/>
                <a:sym typeface="Arial"/>
              </a:rPr>
              <a:t>Avšak v tomto příspěvku půjde jen o detailní popis, analýzu a zhodnocení fungování strany Věci veřejné. </a:t>
            </a:r>
            <a:r>
              <a:rPr lang="cs" sz="14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Je také důležité upozornit na fakt, že dosavadní studie se zaměřovaly spíše na transfer podnikatelských praktik do politického prostředí u majoritních stran a menší strany zůstávaly opomíjeny. I proto může být analýza VV přínosná i v širším kontextu vývoje středoevropských stran a stranických systémů.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v semináři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Zformulujte „úvod“ k fiktivní studii na jakékoli Vámi oblíbené téma.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Pracujete ve dvojicích.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831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Struktura odborného textu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5554" y="1203631"/>
            <a:ext cx="6035055" cy="3817782"/>
          </a:xfrm>
        </p:spPr>
        <p:txBody>
          <a:bodyPr/>
          <a:lstStyle/>
          <a:p>
            <a:r>
              <a:rPr lang="cs-CZ" dirty="0" smtClean="0"/>
              <a:t>Makrostruktura a mikrostruktura (</a:t>
            </a:r>
            <a:r>
              <a:rPr lang="cs-CZ" smtClean="0"/>
              <a:t>příští hodina)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IMRD = </a:t>
            </a:r>
            <a:r>
              <a:rPr lang="cs-CZ" dirty="0" err="1" smtClean="0"/>
              <a:t>Introduction</a:t>
            </a:r>
            <a:r>
              <a:rPr lang="cs-CZ" dirty="0" smtClean="0"/>
              <a:t> + </a:t>
            </a:r>
            <a:r>
              <a:rPr lang="cs-CZ" dirty="0" err="1" smtClean="0"/>
              <a:t>Methods</a:t>
            </a:r>
            <a:r>
              <a:rPr lang="cs-CZ" dirty="0" smtClean="0"/>
              <a:t> + </a:t>
            </a:r>
            <a:r>
              <a:rPr lang="cs-CZ" dirty="0" err="1" smtClean="0"/>
              <a:t>Results</a:t>
            </a:r>
            <a:r>
              <a:rPr lang="cs-CZ" dirty="0" smtClean="0"/>
              <a:t> + </a:t>
            </a:r>
            <a:r>
              <a:rPr lang="cs-CZ" dirty="0" err="1" smtClean="0"/>
              <a:t>Discussion</a:t>
            </a:r>
            <a:r>
              <a:rPr lang="cs-CZ" dirty="0" smtClean="0"/>
              <a:t> (</a:t>
            </a:r>
            <a:r>
              <a:rPr lang="cs-CZ" dirty="0" err="1" smtClean="0"/>
              <a:t>Conclusion</a:t>
            </a:r>
            <a:r>
              <a:rPr lang="cs-CZ" dirty="0" smtClean="0"/>
              <a:t>)</a:t>
            </a:r>
          </a:p>
          <a:p>
            <a:r>
              <a:rPr lang="cs-CZ" dirty="0" smtClean="0"/>
              <a:t>Logická návaznost – vymezení textu + popis postupu (a dat) + představení výsledků + shrnutí</a:t>
            </a:r>
          </a:p>
          <a:p>
            <a:r>
              <a:rPr lang="cs-CZ" dirty="0" smtClean="0"/>
              <a:t>Jasné směřování textu v návaznosti na stanovený výzkumný problém/výzkumnou otázku </a:t>
            </a:r>
            <a:r>
              <a:rPr lang="cs-CZ" dirty="0" err="1" smtClean="0"/>
              <a:t>vs</a:t>
            </a:r>
            <a:r>
              <a:rPr lang="cs-CZ" dirty="0" smtClean="0"/>
              <a:t> „plevelné“ kapitoly</a:t>
            </a:r>
          </a:p>
          <a:p>
            <a:r>
              <a:rPr lang="cs-CZ" dirty="0" smtClean="0"/>
              <a:t>Každá věta vztažena k cíli práce</a:t>
            </a:r>
          </a:p>
          <a:p>
            <a:pPr marL="73483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7723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Seminární úkol: Téma seminárních prací.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Krátce představte téma vaší seminární práce, vysvětlete, proč jste si téma vybrali a kde jste hledali zdroje.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40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3600" dirty="0">
                <a:latin typeface="Arial"/>
                <a:ea typeface="Arial"/>
                <a:cs typeface="Arial"/>
                <a:sym typeface="Arial"/>
              </a:rPr>
              <a:t>Seminární úkol č. 4 - úvod a struktura SP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úvod (rozsah 200 - 350 slov)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endParaRPr lang="cs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endParaRPr lang="cs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struktura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s navržením obsahu (stručným popisem) jednotlivých kapitol (rozsah 250 - 500 slov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Další setkání </a:t>
            </a:r>
            <a:r>
              <a:rPr lang="cs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15. 12. </a:t>
            </a:r>
            <a:endParaRPr lang="cs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lang="cs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Struktura seminární práce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arenR"/>
            </a:pPr>
            <a:r>
              <a:rPr lang="cs" sz="2400" b="1" dirty="0">
                <a:latin typeface="Arial"/>
                <a:ea typeface="Arial"/>
                <a:cs typeface="Arial"/>
                <a:sym typeface="Arial"/>
              </a:rPr>
              <a:t>Úvod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arenR"/>
            </a:pPr>
            <a:r>
              <a:rPr lang="cs" sz="2400" dirty="0">
                <a:latin typeface="Arial"/>
                <a:ea typeface="Arial"/>
                <a:cs typeface="Arial"/>
                <a:sym typeface="Arial"/>
              </a:rPr>
              <a:t>Teorie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arenR"/>
            </a:pPr>
            <a:r>
              <a:rPr lang="cs" sz="2400" dirty="0">
                <a:latin typeface="Arial"/>
                <a:ea typeface="Arial"/>
                <a:cs typeface="Arial"/>
                <a:sym typeface="Arial"/>
              </a:rPr>
              <a:t>Data a metody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arenR"/>
            </a:pPr>
            <a:r>
              <a:rPr lang="cs" sz="2400" dirty="0">
                <a:latin typeface="Arial"/>
                <a:ea typeface="Arial"/>
                <a:cs typeface="Arial"/>
                <a:sym typeface="Arial"/>
              </a:rPr>
              <a:t>Empiricko-analytická část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arenR"/>
            </a:pPr>
            <a:r>
              <a:rPr lang="cs" sz="2400" dirty="0">
                <a:latin typeface="Arial"/>
                <a:ea typeface="Arial"/>
                <a:cs typeface="Arial"/>
                <a:sym typeface="Arial"/>
              </a:rPr>
              <a:t>Závěr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arenR"/>
            </a:pPr>
            <a:r>
              <a:rPr lang="cs" sz="2400" dirty="0">
                <a:latin typeface="Arial"/>
                <a:ea typeface="Arial"/>
                <a:cs typeface="Arial"/>
                <a:sym typeface="Arial"/>
              </a:rPr>
              <a:t>Seznam zdrojů</a:t>
            </a:r>
          </a:p>
          <a:p>
            <a:pPr marL="457200" lvl="0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arenR"/>
            </a:pPr>
            <a:r>
              <a:rPr lang="cs" sz="2400" dirty="0">
                <a:latin typeface="Arial"/>
                <a:ea typeface="Arial"/>
                <a:cs typeface="Arial"/>
                <a:sym typeface="Arial"/>
              </a:rPr>
              <a:t>Přílohy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Úvod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Seminární úkol č. 1: Přečtěte si úvody a zamyslete se, jaký typ informace obsahují a jak jsou dané informace uvedeny.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78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Cíle úvodu SP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cs-CZ" sz="2400" dirty="0" smtClean="0">
                <a:latin typeface="Arial"/>
                <a:ea typeface="Arial"/>
                <a:cs typeface="Arial"/>
                <a:sym typeface="Arial"/>
              </a:rPr>
              <a:t>zasazení tématu do kontextu</a:t>
            </a:r>
            <a:endParaRPr lang="cs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endParaRPr lang="cs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cs" sz="2400" dirty="0" smtClean="0">
                <a:latin typeface="Arial"/>
                <a:ea typeface="Arial"/>
                <a:cs typeface="Arial"/>
                <a:sym typeface="Arial"/>
              </a:rPr>
              <a:t>obhájit </a:t>
            </a:r>
            <a:r>
              <a:rPr lang="cs" sz="2400" dirty="0">
                <a:latin typeface="Arial"/>
                <a:ea typeface="Arial"/>
                <a:cs typeface="Arial"/>
                <a:sym typeface="Arial"/>
              </a:rPr>
              <a:t>důvod, </a:t>
            </a:r>
            <a:r>
              <a:rPr lang="cs" sz="2400" dirty="0" smtClean="0">
                <a:latin typeface="Arial"/>
                <a:ea typeface="Arial"/>
                <a:cs typeface="Arial"/>
                <a:sym typeface="Arial"/>
              </a:rPr>
              <a:t>proč </a:t>
            </a:r>
            <a:r>
              <a:rPr lang="cs" sz="2400" dirty="0">
                <a:latin typeface="Arial"/>
                <a:ea typeface="Arial"/>
                <a:cs typeface="Arial"/>
                <a:sym typeface="Arial"/>
              </a:rPr>
              <a:t>text </a:t>
            </a:r>
            <a:r>
              <a:rPr lang="cs" sz="2400" dirty="0" smtClean="0">
                <a:latin typeface="Arial"/>
                <a:ea typeface="Arial"/>
                <a:cs typeface="Arial"/>
                <a:sym typeface="Arial"/>
              </a:rPr>
              <a:t>vznikl </a:t>
            </a:r>
            <a:r>
              <a:rPr lang="cs" sz="2400" dirty="0">
                <a:latin typeface="Arial"/>
                <a:ea typeface="Arial"/>
                <a:cs typeface="Arial"/>
                <a:sym typeface="Arial"/>
              </a:rPr>
              <a:t>(od obecné diskuze k vyprofilování konkrétní výzkumné otázky či hypotézy)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endParaRPr lang="cs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cs" sz="2400" dirty="0" smtClean="0">
                <a:latin typeface="Arial"/>
                <a:ea typeface="Arial"/>
                <a:cs typeface="Arial"/>
                <a:sym typeface="Arial"/>
              </a:rPr>
              <a:t>získat </a:t>
            </a:r>
            <a:r>
              <a:rPr lang="cs" sz="2400" dirty="0">
                <a:latin typeface="Arial"/>
                <a:ea typeface="Arial"/>
                <a:cs typeface="Arial"/>
                <a:sym typeface="Arial"/>
              </a:rPr>
              <a:t>pozornost čtenáře - zaujmout</a:t>
            </a:r>
          </a:p>
          <a:p>
            <a:pPr marL="457200" lvl="0" indent="-381000">
              <a:spcBef>
                <a:spcPts val="0"/>
              </a:spcBef>
              <a:buSzPct val="100000"/>
              <a:buFont typeface="Arial"/>
              <a:buChar char="-"/>
            </a:pPr>
            <a:endParaRPr lang="cs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>
              <a:spcBef>
                <a:spcPts val="0"/>
              </a:spcBef>
              <a:buSzPct val="100000"/>
              <a:buFont typeface="Arial"/>
              <a:buChar char="-"/>
            </a:pPr>
            <a:r>
              <a:rPr lang="cs" sz="2400" dirty="0" smtClean="0">
                <a:latin typeface="Arial"/>
                <a:ea typeface="Arial"/>
                <a:cs typeface="Arial"/>
                <a:sym typeface="Arial"/>
              </a:rPr>
              <a:t>představení </a:t>
            </a:r>
            <a:r>
              <a:rPr lang="cs" sz="2400" dirty="0">
                <a:latin typeface="Arial"/>
                <a:ea typeface="Arial"/>
                <a:cs typeface="Arial"/>
                <a:sym typeface="Arial"/>
              </a:rPr>
              <a:t>struktury textu - mapa pro čtenáře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3600">
                <a:latin typeface="Arial"/>
                <a:ea typeface="Arial"/>
                <a:cs typeface="Arial"/>
                <a:sym typeface="Arial"/>
              </a:rPr>
              <a:t>Čemu je dobré se věnovat v úvodu?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 rtl="0">
              <a:spcBef>
                <a:spcPts val="0"/>
              </a:spcBef>
              <a:buNone/>
            </a:pP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-  představení cíle práce a jeho zarámování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zmínění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několika stěžejních zdrojů - teoretické zakotvení výzkumu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prezentace provokativní myšlenky či otázky, která čtenáře zaujme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vymezení tématu geograficky a na časové ose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představení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dat a zdrojů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představení metody, kterou použijeme k zodpovězení hlavní otázky</a:t>
            </a:r>
          </a:p>
          <a:p>
            <a:pPr marL="457200" lvl="0" indent="-228600">
              <a:spcBef>
                <a:spcPts val="0"/>
              </a:spcBef>
              <a:buFont typeface="Arial"/>
              <a:buChar char="-"/>
            </a:pP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vysvětlení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členění kapitol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3600" dirty="0">
                <a:latin typeface="Arial"/>
                <a:ea typeface="Arial"/>
                <a:cs typeface="Arial"/>
                <a:sym typeface="Arial"/>
              </a:rPr>
              <a:t>Formální náležitosti - rady a doporučení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1. věta/odstavec má zachytit čtenářovu pozornost, zakotvuje tematickou oblast, v níž se nachází problém; vyhýbáme se pejorativním výrazům, vulgarismům i žurnalismům</a:t>
            </a:r>
          </a:p>
          <a:p>
            <a:pPr lvl="0">
              <a:spcBef>
                <a:spcPts val="0"/>
              </a:spcBef>
              <a:buNone/>
            </a:pP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Marek Antoš (2013): Volební obvody ve volbách do Senátu </a:t>
            </a:r>
            <a:r>
              <a:rPr lang="cs" sz="1400" i="1" dirty="0">
                <a:latin typeface="Arial"/>
                <a:ea typeface="Arial"/>
                <a:cs typeface="Arial"/>
                <a:sym typeface="Arial"/>
              </a:rPr>
              <a:t>„F. Zakaria říká, že pokud se politikům svěří kreslení hranic volebních obvodů, pak přestává platit, že si voliči vybírají své politiky, a místo toho si politici začnou vybírat své voliče (Tomášek 2010). Je to jen drobná nadsázka: volební obvody, jejich podoba a způsob vytváření či změn jsou klíčovým parametrem většinových volebních systémů. Platí to také o systému používaném ve volbách do Senátu, přesto jeho volební obvody doposud zůstaly poněkud stranou zájmu českých volebních specialistů</a:t>
            </a:r>
            <a:r>
              <a:rPr lang="cs" sz="1400" i="1" dirty="0" smtClean="0">
                <a:latin typeface="Arial"/>
                <a:ea typeface="Arial"/>
                <a:cs typeface="Arial"/>
                <a:sym typeface="Arial"/>
              </a:rPr>
              <a:t>.“</a:t>
            </a:r>
          </a:p>
          <a:p>
            <a:pPr lvl="0">
              <a:spcBef>
                <a:spcPts val="0"/>
              </a:spcBef>
              <a:buNone/>
            </a:pPr>
            <a:endParaRPr lang="cs" sz="1400" i="1" dirty="0" smtClean="0">
              <a:latin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sz="1400" dirty="0" smtClean="0">
                <a:latin typeface="Arial"/>
                <a:cs typeface="Arial"/>
                <a:sym typeface="Arial"/>
              </a:rPr>
              <a:t>Coffé et al. (2007):</a:t>
            </a:r>
            <a:r>
              <a:rPr lang="cs" sz="1400" i="1" dirty="0" smtClean="0">
                <a:latin typeface="Arial"/>
                <a:cs typeface="Arial"/>
                <a:sym typeface="Arial"/>
              </a:rPr>
              <a:t> „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growth of right-wing extremism is a major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concern</a:t>
            </a: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many</a:t>
            </a: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Western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European democracies. The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antisystem</a:t>
            </a: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attitude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combined with ethno-centrist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positions</a:t>
            </a: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extreme right-wing parties is considered a threat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well functioning of the democratic process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cs" sz="1400" i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cs" sz="3600" dirty="0">
                <a:latin typeface="Arial"/>
                <a:ea typeface="Arial"/>
                <a:cs typeface="Arial"/>
                <a:sym typeface="Arial"/>
              </a:rPr>
              <a:t>Formální náležitosti - rady a doporučení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Jazyk (jako v celé práci!) - odborný, citově nezabarvené obraty, pozor na gramatické a stylistické chyby!</a:t>
            </a:r>
          </a:p>
          <a:p>
            <a:pPr>
              <a:spcBef>
                <a:spcPts val="0"/>
              </a:spcBef>
              <a:buNone/>
            </a:pPr>
            <a:endParaRPr lang="cs" dirty="0" smtClean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Vyhýbáme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se vágním slibům a obratům typu: “pokusím se zjistit”, “zkusím odpovědět”, nepodloženým tvrzením a subjektivním výrazům “myslím si”, “každý by souhlasil”, “bezpochyby”, apod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>
              <a:spcBef>
                <a:spcPts val="0"/>
              </a:spcBef>
              <a:buNone/>
            </a:pP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Na druhou stranu platí snaha upoutat čtenářovu pozornost. 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1388</Words>
  <Application>Microsoft Office PowerPoint</Application>
  <PresentationFormat>Předvádění na obrazovce (16:9)</PresentationFormat>
  <Paragraphs>106</Paragraphs>
  <Slides>20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Economica</vt:lpstr>
      <vt:lpstr>Calibri Light</vt:lpstr>
      <vt:lpstr>Calibri</vt:lpstr>
      <vt:lpstr>Motiv Office</vt:lpstr>
      <vt:lpstr>Prezentace aplikace PowerPoint</vt:lpstr>
      <vt:lpstr>Seminární úkol: Téma seminárních prací.</vt:lpstr>
      <vt:lpstr>Struktura seminární práce</vt:lpstr>
      <vt:lpstr>Úvod</vt:lpstr>
      <vt:lpstr>Seminární úkol č. 1: Přečtěte si úvody a zamyslete se, jaký typ informace obsahují a jak jsou dané informace uvedeny.</vt:lpstr>
      <vt:lpstr>Cíle úvodu SP</vt:lpstr>
      <vt:lpstr>Čemu je dobré se věnovat v úvodu?</vt:lpstr>
      <vt:lpstr>Formální náležitosti - rady a doporučení</vt:lpstr>
      <vt:lpstr>Formální náležitosti - rady a doporučení</vt:lpstr>
      <vt:lpstr>Formální náležitosti - rady a doporučení</vt:lpstr>
      <vt:lpstr>Formální náležitosti - rady a doporučení</vt:lpstr>
      <vt:lpstr>Formální náležitosti - rady a doporučení</vt:lpstr>
      <vt:lpstr>Doporučená struktura úvodu</vt:lpstr>
      <vt:lpstr>Prezentace aplikace PowerPoint</vt:lpstr>
      <vt:lpstr>Prezentace aplikace PowerPoint</vt:lpstr>
      <vt:lpstr>Prezentace aplikace PowerPoint</vt:lpstr>
      <vt:lpstr>Vít Hloušek (2012): Věci veřejné: politické podnikání strany typu firmy</vt:lpstr>
      <vt:lpstr>Úkol v semináři</vt:lpstr>
      <vt:lpstr>Struktura odborného textu</vt:lpstr>
      <vt:lpstr>Seminární úkol č. 4 - úvod a struktura SP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Havlík</dc:creator>
  <cp:lastModifiedBy>Vlastimil Havlík</cp:lastModifiedBy>
  <cp:revision>21</cp:revision>
  <dcterms:modified xsi:type="dcterms:W3CDTF">2020-12-01T07:03:08Z</dcterms:modified>
</cp:coreProperties>
</file>