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6" r:id="rId4"/>
    <p:sldId id="264" r:id="rId5"/>
    <p:sldId id="265" r:id="rId6"/>
    <p:sldId id="268" r:id="rId7"/>
    <p:sldId id="260" r:id="rId8"/>
    <p:sldId id="263" r:id="rId9"/>
    <p:sldId id="259" r:id="rId10"/>
    <p:sldId id="261" r:id="rId11"/>
    <p:sldId id="262" r:id="rId12"/>
    <p:sldId id="269" r:id="rId13"/>
    <p:sldId id="257"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7BC9E822-B038-41B9-8AE7-033D0F360931}" type="datetimeFigureOut">
              <a:rPr lang="cs-CZ" smtClean="0"/>
              <a:t>23.10.2020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7E690F-2A62-43EE-9763-76DC1946637F}" type="slidenum">
              <a:rPr lang="cs-CZ" smtClean="0"/>
              <a:t>‹#›</a:t>
            </a:fld>
            <a:endParaRPr lang="cs-CZ"/>
          </a:p>
        </p:txBody>
      </p:sp>
    </p:spTree>
    <p:extLst>
      <p:ext uri="{BB962C8B-B14F-4D97-AF65-F5344CB8AC3E}">
        <p14:creationId xmlns:p14="http://schemas.microsoft.com/office/powerpoint/2010/main" val="613044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C9E822-B038-41B9-8AE7-033D0F360931}" type="datetimeFigureOut">
              <a:rPr lang="cs-CZ" smtClean="0"/>
              <a:t>23.10.2020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7E690F-2A62-43EE-9763-76DC1946637F}" type="slidenum">
              <a:rPr lang="cs-CZ" smtClean="0"/>
              <a:t>‹#›</a:t>
            </a:fld>
            <a:endParaRPr lang="cs-CZ"/>
          </a:p>
        </p:txBody>
      </p:sp>
    </p:spTree>
    <p:extLst>
      <p:ext uri="{BB962C8B-B14F-4D97-AF65-F5344CB8AC3E}">
        <p14:creationId xmlns:p14="http://schemas.microsoft.com/office/powerpoint/2010/main" val="2951111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C9E822-B038-41B9-8AE7-033D0F360931}" type="datetimeFigureOut">
              <a:rPr lang="cs-CZ" smtClean="0"/>
              <a:t>23.10.2020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7E690F-2A62-43EE-9763-76DC1946637F}" type="slidenum">
              <a:rPr lang="cs-CZ" smtClean="0"/>
              <a:t>‹#›</a:t>
            </a:fld>
            <a:endParaRPr lang="cs-CZ"/>
          </a:p>
        </p:txBody>
      </p:sp>
    </p:spTree>
    <p:extLst>
      <p:ext uri="{BB962C8B-B14F-4D97-AF65-F5344CB8AC3E}">
        <p14:creationId xmlns:p14="http://schemas.microsoft.com/office/powerpoint/2010/main" val="2191069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BC9E822-B038-41B9-8AE7-033D0F360931}" type="datetimeFigureOut">
              <a:rPr lang="cs-CZ" smtClean="0"/>
              <a:t>23.10.2020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7E690F-2A62-43EE-9763-76DC1946637F}" type="slidenum">
              <a:rPr lang="cs-CZ" smtClean="0"/>
              <a:t>‹#›</a:t>
            </a:fld>
            <a:endParaRPr lang="cs-CZ"/>
          </a:p>
        </p:txBody>
      </p:sp>
    </p:spTree>
    <p:extLst>
      <p:ext uri="{BB962C8B-B14F-4D97-AF65-F5344CB8AC3E}">
        <p14:creationId xmlns:p14="http://schemas.microsoft.com/office/powerpoint/2010/main" val="4239709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7BC9E822-B038-41B9-8AE7-033D0F360931}" type="datetimeFigureOut">
              <a:rPr lang="cs-CZ" smtClean="0"/>
              <a:t>23.10.2020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7E690F-2A62-43EE-9763-76DC1946637F}" type="slidenum">
              <a:rPr lang="cs-CZ" smtClean="0"/>
              <a:t>‹#›</a:t>
            </a:fld>
            <a:endParaRPr lang="cs-CZ"/>
          </a:p>
        </p:txBody>
      </p:sp>
    </p:spTree>
    <p:extLst>
      <p:ext uri="{BB962C8B-B14F-4D97-AF65-F5344CB8AC3E}">
        <p14:creationId xmlns:p14="http://schemas.microsoft.com/office/powerpoint/2010/main" val="3423893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BC9E822-B038-41B9-8AE7-033D0F360931}" type="datetimeFigureOut">
              <a:rPr lang="cs-CZ" smtClean="0"/>
              <a:t>23.10.2020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77E690F-2A62-43EE-9763-76DC1946637F}" type="slidenum">
              <a:rPr lang="cs-CZ" smtClean="0"/>
              <a:t>‹#›</a:t>
            </a:fld>
            <a:endParaRPr lang="cs-CZ"/>
          </a:p>
        </p:txBody>
      </p:sp>
    </p:spTree>
    <p:extLst>
      <p:ext uri="{BB962C8B-B14F-4D97-AF65-F5344CB8AC3E}">
        <p14:creationId xmlns:p14="http://schemas.microsoft.com/office/powerpoint/2010/main" val="2686847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BC9E822-B038-41B9-8AE7-033D0F360931}" type="datetimeFigureOut">
              <a:rPr lang="cs-CZ" smtClean="0"/>
              <a:t>23.10.2020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77E690F-2A62-43EE-9763-76DC1946637F}" type="slidenum">
              <a:rPr lang="cs-CZ" smtClean="0"/>
              <a:t>‹#›</a:t>
            </a:fld>
            <a:endParaRPr lang="cs-CZ"/>
          </a:p>
        </p:txBody>
      </p:sp>
    </p:spTree>
    <p:extLst>
      <p:ext uri="{BB962C8B-B14F-4D97-AF65-F5344CB8AC3E}">
        <p14:creationId xmlns:p14="http://schemas.microsoft.com/office/powerpoint/2010/main" val="1010158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BC9E822-B038-41B9-8AE7-033D0F360931}" type="datetimeFigureOut">
              <a:rPr lang="cs-CZ" smtClean="0"/>
              <a:t>23.10.2020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77E690F-2A62-43EE-9763-76DC1946637F}" type="slidenum">
              <a:rPr lang="cs-CZ" smtClean="0"/>
              <a:t>‹#›</a:t>
            </a:fld>
            <a:endParaRPr lang="cs-CZ"/>
          </a:p>
        </p:txBody>
      </p:sp>
    </p:spTree>
    <p:extLst>
      <p:ext uri="{BB962C8B-B14F-4D97-AF65-F5344CB8AC3E}">
        <p14:creationId xmlns:p14="http://schemas.microsoft.com/office/powerpoint/2010/main" val="2873424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BC9E822-B038-41B9-8AE7-033D0F360931}" type="datetimeFigureOut">
              <a:rPr lang="cs-CZ" smtClean="0"/>
              <a:t>23.10.2020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77E690F-2A62-43EE-9763-76DC1946637F}" type="slidenum">
              <a:rPr lang="cs-CZ" smtClean="0"/>
              <a:t>‹#›</a:t>
            </a:fld>
            <a:endParaRPr lang="cs-CZ"/>
          </a:p>
        </p:txBody>
      </p:sp>
    </p:spTree>
    <p:extLst>
      <p:ext uri="{BB962C8B-B14F-4D97-AF65-F5344CB8AC3E}">
        <p14:creationId xmlns:p14="http://schemas.microsoft.com/office/powerpoint/2010/main" val="3137298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BC9E822-B038-41B9-8AE7-033D0F360931}" type="datetimeFigureOut">
              <a:rPr lang="cs-CZ" smtClean="0"/>
              <a:t>23.10.2020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77E690F-2A62-43EE-9763-76DC1946637F}" type="slidenum">
              <a:rPr lang="cs-CZ" smtClean="0"/>
              <a:t>‹#›</a:t>
            </a:fld>
            <a:endParaRPr lang="cs-CZ"/>
          </a:p>
        </p:txBody>
      </p:sp>
    </p:spTree>
    <p:extLst>
      <p:ext uri="{BB962C8B-B14F-4D97-AF65-F5344CB8AC3E}">
        <p14:creationId xmlns:p14="http://schemas.microsoft.com/office/powerpoint/2010/main" val="155180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BC9E822-B038-41B9-8AE7-033D0F360931}" type="datetimeFigureOut">
              <a:rPr lang="cs-CZ" smtClean="0"/>
              <a:t>23.10.2020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77E690F-2A62-43EE-9763-76DC1946637F}" type="slidenum">
              <a:rPr lang="cs-CZ" smtClean="0"/>
              <a:t>‹#›</a:t>
            </a:fld>
            <a:endParaRPr lang="cs-CZ"/>
          </a:p>
        </p:txBody>
      </p:sp>
    </p:spTree>
    <p:extLst>
      <p:ext uri="{BB962C8B-B14F-4D97-AF65-F5344CB8AC3E}">
        <p14:creationId xmlns:p14="http://schemas.microsoft.com/office/powerpoint/2010/main" val="1123424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C9E822-B038-41B9-8AE7-033D0F360931}" type="datetimeFigureOut">
              <a:rPr lang="cs-CZ" smtClean="0"/>
              <a:t>23.10.2020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7E690F-2A62-43EE-9763-76DC1946637F}" type="slidenum">
              <a:rPr lang="cs-CZ" smtClean="0"/>
              <a:t>‹#›</a:t>
            </a:fld>
            <a:endParaRPr lang="cs-CZ"/>
          </a:p>
        </p:txBody>
      </p:sp>
    </p:spTree>
    <p:extLst>
      <p:ext uri="{BB962C8B-B14F-4D97-AF65-F5344CB8AC3E}">
        <p14:creationId xmlns:p14="http://schemas.microsoft.com/office/powerpoint/2010/main" val="3848407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it-IT" dirty="0" smtClean="0"/>
              <a:t>Rétorika a prezentační dovednosti (v politice) </a:t>
            </a:r>
            <a:endParaRPr lang="cs-CZ" dirty="0"/>
          </a:p>
        </p:txBody>
      </p:sp>
      <p:sp>
        <p:nvSpPr>
          <p:cNvPr id="3" name="Podnadpis 2"/>
          <p:cNvSpPr>
            <a:spLocks noGrp="1"/>
          </p:cNvSpPr>
          <p:nvPr>
            <p:ph type="subTitle" idx="1"/>
          </p:nvPr>
        </p:nvSpPr>
        <p:spPr>
          <a:xfrm>
            <a:off x="1524000" y="3602038"/>
            <a:ext cx="9060873" cy="628217"/>
          </a:xfrm>
        </p:spPr>
        <p:txBody>
          <a:bodyPr/>
          <a:lstStyle/>
          <a:p>
            <a:r>
              <a:rPr lang="cs-CZ" dirty="0" smtClean="0"/>
              <a:t>Doc. Mgr. Michal Pink, Ph.D. </a:t>
            </a:r>
            <a:endParaRPr lang="cs-CZ" dirty="0"/>
          </a:p>
        </p:txBody>
      </p:sp>
    </p:spTree>
    <p:extLst>
      <p:ext uri="{BB962C8B-B14F-4D97-AF65-F5344CB8AC3E}">
        <p14:creationId xmlns:p14="http://schemas.microsoft.com/office/powerpoint/2010/main" val="2816619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0983" y="171161"/>
            <a:ext cx="10515600" cy="1325563"/>
          </a:xfrm>
        </p:spPr>
        <p:txBody>
          <a:bodyPr/>
          <a:lstStyle/>
          <a:p>
            <a:r>
              <a:rPr lang="cs-CZ" dirty="0" smtClean="0"/>
              <a:t>Římské řečnictví </a:t>
            </a:r>
            <a:endParaRPr lang="cs-CZ" dirty="0"/>
          </a:p>
        </p:txBody>
      </p:sp>
      <p:sp>
        <p:nvSpPr>
          <p:cNvPr id="3" name="Zástupný symbol pro obsah 2"/>
          <p:cNvSpPr>
            <a:spLocks noGrp="1"/>
          </p:cNvSpPr>
          <p:nvPr>
            <p:ph idx="1"/>
          </p:nvPr>
        </p:nvSpPr>
        <p:spPr>
          <a:xfrm>
            <a:off x="350983" y="1588655"/>
            <a:ext cx="11554690" cy="5033818"/>
          </a:xfrm>
        </p:spPr>
        <p:txBody>
          <a:bodyPr>
            <a:normAutofit/>
          </a:bodyPr>
          <a:lstStyle/>
          <a:p>
            <a:r>
              <a:rPr lang="cs-CZ" b="1" dirty="0" smtClean="0"/>
              <a:t>Marcus </a:t>
            </a:r>
            <a:r>
              <a:rPr lang="cs-CZ" b="1" dirty="0" err="1"/>
              <a:t>Tullius</a:t>
            </a:r>
            <a:r>
              <a:rPr lang="cs-CZ" b="1" dirty="0"/>
              <a:t> Cicero</a:t>
            </a:r>
            <a:r>
              <a:rPr lang="cs-CZ" dirty="0"/>
              <a:t> (106-43 př.n.l.) </a:t>
            </a:r>
            <a:r>
              <a:rPr lang="cs-CZ" dirty="0" smtClean="0"/>
              <a:t>vzorem </a:t>
            </a:r>
            <a:r>
              <a:rPr lang="cs-CZ" dirty="0"/>
              <a:t>byl řecký </a:t>
            </a:r>
            <a:r>
              <a:rPr lang="cs-CZ" dirty="0" err="1"/>
              <a:t>Demosthenes</a:t>
            </a:r>
            <a:r>
              <a:rPr lang="cs-CZ" dirty="0"/>
              <a:t>. </a:t>
            </a:r>
            <a:endParaRPr lang="cs-CZ" dirty="0" smtClean="0"/>
          </a:p>
          <a:p>
            <a:r>
              <a:rPr lang="cs-CZ" dirty="0" smtClean="0"/>
              <a:t>spis </a:t>
            </a:r>
            <a:r>
              <a:rPr lang="cs-CZ" dirty="0"/>
              <a:t>O </a:t>
            </a:r>
            <a:r>
              <a:rPr lang="cs-CZ" dirty="0" smtClean="0"/>
              <a:t>řečníkovi, úvaha o </a:t>
            </a:r>
            <a:r>
              <a:rPr lang="cs-CZ" dirty="0"/>
              <a:t>řečnictví, úloze rétoriky a vlastnostech dobrého rétora</a:t>
            </a:r>
            <a:r>
              <a:rPr lang="cs-CZ" dirty="0" smtClean="0"/>
              <a:t>.</a:t>
            </a:r>
          </a:p>
          <a:p>
            <a:r>
              <a:rPr lang="cs-CZ" dirty="0" smtClean="0"/>
              <a:t>Řečník musí nejen </a:t>
            </a:r>
            <a:r>
              <a:rPr lang="cs-CZ" dirty="0"/>
              <a:t>umět užívat jazyka, volit působivé argumenty, hovořit k tématu, ale především musí hájit mravnost a pečovat o estetickou hodnotu řeči</a:t>
            </a:r>
            <a:r>
              <a:rPr lang="cs-CZ" dirty="0" smtClean="0"/>
              <a:t>.</a:t>
            </a:r>
          </a:p>
          <a:p>
            <a:r>
              <a:rPr lang="cs-CZ" dirty="0" smtClean="0"/>
              <a:t>Cicero - řečnictví je vrcholná forma lidských </a:t>
            </a:r>
            <a:r>
              <a:rPr lang="cs-CZ" dirty="0"/>
              <a:t>schopností a </a:t>
            </a:r>
            <a:r>
              <a:rPr lang="cs-CZ" dirty="0" smtClean="0"/>
              <a:t>nejdůležitější </a:t>
            </a:r>
            <a:r>
              <a:rPr lang="cs-CZ" dirty="0"/>
              <a:t>součást politické praxe.</a:t>
            </a:r>
          </a:p>
          <a:p>
            <a:r>
              <a:rPr lang="cs-CZ" b="1" dirty="0" smtClean="0"/>
              <a:t>Marcus </a:t>
            </a:r>
            <a:r>
              <a:rPr lang="cs-CZ" b="1" dirty="0"/>
              <a:t>Fabius </a:t>
            </a:r>
            <a:r>
              <a:rPr lang="cs-CZ" b="1" dirty="0" err="1"/>
              <a:t>Quintilianus</a:t>
            </a:r>
            <a:r>
              <a:rPr lang="cs-CZ" dirty="0"/>
              <a:t> (35-96 n.l</a:t>
            </a:r>
            <a:r>
              <a:rPr lang="cs-CZ" dirty="0" smtClean="0"/>
              <a:t>.)</a:t>
            </a:r>
          </a:p>
          <a:p>
            <a:r>
              <a:rPr lang="cs-CZ" b="1" dirty="0" smtClean="0"/>
              <a:t>Základy </a:t>
            </a:r>
            <a:r>
              <a:rPr lang="cs-CZ" b="1" dirty="0"/>
              <a:t>řečnictví (12 dílů), </a:t>
            </a:r>
            <a:r>
              <a:rPr lang="cs-CZ" dirty="0"/>
              <a:t>prvním státem placený učitel řečnictví, vliv na středověk.</a:t>
            </a:r>
          </a:p>
          <a:p>
            <a:endParaRPr lang="cs-CZ" dirty="0"/>
          </a:p>
        </p:txBody>
      </p:sp>
    </p:spTree>
    <p:extLst>
      <p:ext uri="{BB962C8B-B14F-4D97-AF65-F5344CB8AC3E}">
        <p14:creationId xmlns:p14="http://schemas.microsoft.com/office/powerpoint/2010/main" val="1041509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9436" y="281998"/>
            <a:ext cx="10515600" cy="1325563"/>
          </a:xfrm>
        </p:spPr>
        <p:txBody>
          <a:bodyPr>
            <a:noAutofit/>
          </a:bodyPr>
          <a:lstStyle/>
          <a:p>
            <a:r>
              <a:rPr lang="cs-CZ" sz="4000" dirty="0" smtClean="0"/>
              <a:t>Středověk a Renesance </a:t>
            </a:r>
            <a:endParaRPr lang="cs-CZ" sz="4000" dirty="0"/>
          </a:p>
        </p:txBody>
      </p:sp>
      <p:sp>
        <p:nvSpPr>
          <p:cNvPr id="3" name="Zástupný symbol pro obsah 2"/>
          <p:cNvSpPr>
            <a:spLocks noGrp="1"/>
          </p:cNvSpPr>
          <p:nvPr>
            <p:ph idx="1"/>
          </p:nvPr>
        </p:nvSpPr>
        <p:spPr>
          <a:xfrm>
            <a:off x="339436" y="1422400"/>
            <a:ext cx="11547764" cy="5273964"/>
          </a:xfrm>
        </p:spPr>
        <p:txBody>
          <a:bodyPr>
            <a:normAutofit/>
          </a:bodyPr>
          <a:lstStyle/>
          <a:p>
            <a:r>
              <a:rPr lang="cs-CZ" dirty="0" smtClean="0"/>
              <a:t>Těžiště projevu – křesťanská kázání </a:t>
            </a:r>
          </a:p>
          <a:p>
            <a:r>
              <a:rPr lang="cs-CZ" dirty="0" smtClean="0"/>
              <a:t>Univerzity – rozvoj akademické řeči, vlastní pravidla</a:t>
            </a:r>
            <a:r>
              <a:rPr lang="cs-CZ" dirty="0"/>
              <a:t>, související s antickými zásadami. </a:t>
            </a:r>
            <a:endParaRPr lang="cs-CZ" dirty="0" smtClean="0"/>
          </a:p>
          <a:p>
            <a:r>
              <a:rPr lang="cs-CZ" dirty="0" smtClean="0"/>
              <a:t>Sedm </a:t>
            </a:r>
            <a:r>
              <a:rPr lang="cs-CZ" dirty="0"/>
              <a:t>tzv. svobodných </a:t>
            </a:r>
            <a:r>
              <a:rPr lang="cs-CZ" dirty="0" smtClean="0"/>
              <a:t>umění: gramatika</a:t>
            </a:r>
            <a:r>
              <a:rPr lang="cs-CZ" dirty="0"/>
              <a:t>, </a:t>
            </a:r>
            <a:r>
              <a:rPr lang="cs-CZ" dirty="0" smtClean="0"/>
              <a:t>dialektika, rétorika</a:t>
            </a:r>
            <a:r>
              <a:rPr lang="cs-CZ" dirty="0"/>
              <a:t>, na ně </a:t>
            </a:r>
            <a:r>
              <a:rPr lang="cs-CZ" dirty="0" smtClean="0"/>
              <a:t>navazující aritmetika</a:t>
            </a:r>
            <a:r>
              <a:rPr lang="cs-CZ" dirty="0"/>
              <a:t>, geometrie, astronomie a hudba</a:t>
            </a:r>
            <a:r>
              <a:rPr lang="cs-CZ" dirty="0" smtClean="0"/>
              <a:t>.</a:t>
            </a:r>
          </a:p>
          <a:p>
            <a:r>
              <a:rPr lang="cs-CZ" dirty="0" smtClean="0"/>
              <a:t>Renesance – růst zajmu o antickou </a:t>
            </a:r>
            <a:r>
              <a:rPr lang="cs-CZ" dirty="0"/>
              <a:t>rétoriku </a:t>
            </a:r>
            <a:endParaRPr lang="cs-CZ" dirty="0" smtClean="0"/>
          </a:p>
          <a:p>
            <a:r>
              <a:rPr lang="cs-CZ" dirty="0" smtClean="0"/>
              <a:t>Rétorika </a:t>
            </a:r>
            <a:r>
              <a:rPr lang="cs-CZ" dirty="0"/>
              <a:t>se stala středem zájmu </a:t>
            </a:r>
            <a:r>
              <a:rPr lang="cs-CZ" dirty="0" smtClean="0"/>
              <a:t>národních jazyků</a:t>
            </a:r>
          </a:p>
          <a:p>
            <a:r>
              <a:rPr lang="cs-CZ" dirty="0" smtClean="0"/>
              <a:t>Do cca 1500 - řečnictví </a:t>
            </a:r>
            <a:r>
              <a:rPr lang="cs-CZ" dirty="0"/>
              <a:t>v latině</a:t>
            </a:r>
            <a:r>
              <a:rPr lang="cs-CZ" dirty="0" smtClean="0"/>
              <a:t>.</a:t>
            </a:r>
            <a:r>
              <a:rPr lang="cs-CZ" dirty="0"/>
              <a:t> </a:t>
            </a:r>
            <a:endParaRPr lang="cs-CZ" dirty="0" smtClean="0"/>
          </a:p>
          <a:p>
            <a:r>
              <a:rPr lang="cs-CZ" b="1" dirty="0" smtClean="0"/>
              <a:t>Jan Blahoslav</a:t>
            </a:r>
            <a:r>
              <a:rPr lang="cs-CZ" dirty="0" smtClean="0"/>
              <a:t> </a:t>
            </a:r>
            <a:r>
              <a:rPr lang="cs-CZ" dirty="0"/>
              <a:t>(1523-1571), šiřitele slovesné kultury. </a:t>
            </a:r>
            <a:endParaRPr lang="cs-CZ" dirty="0" smtClean="0"/>
          </a:p>
          <a:p>
            <a:r>
              <a:rPr lang="cs-CZ" dirty="0" smtClean="0"/>
              <a:t>1348 – univerzita, rétorika se stala </a:t>
            </a:r>
            <a:r>
              <a:rPr lang="cs-CZ" dirty="0"/>
              <a:t>součástí </a:t>
            </a:r>
            <a:r>
              <a:rPr lang="cs-CZ" dirty="0" smtClean="0"/>
              <a:t>osnov </a:t>
            </a:r>
            <a:r>
              <a:rPr lang="cs-CZ" dirty="0"/>
              <a:t>pod názvem „</a:t>
            </a:r>
            <a:r>
              <a:rPr lang="cs-CZ" dirty="0" err="1"/>
              <a:t>mluvokrása</a:t>
            </a:r>
            <a:r>
              <a:rPr lang="cs-CZ" dirty="0" smtClean="0"/>
              <a:t>“.</a:t>
            </a:r>
            <a:endParaRPr lang="cs-CZ" dirty="0"/>
          </a:p>
          <a:p>
            <a:endParaRPr lang="cs-CZ" dirty="0"/>
          </a:p>
        </p:txBody>
      </p:sp>
    </p:spTree>
    <p:extLst>
      <p:ext uri="{BB962C8B-B14F-4D97-AF65-F5344CB8AC3E}">
        <p14:creationId xmlns:p14="http://schemas.microsoft.com/office/powerpoint/2010/main" val="4172872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95563" y="332509"/>
            <a:ext cx="11637819" cy="905164"/>
          </a:xfrm>
        </p:spPr>
        <p:txBody>
          <a:bodyPr>
            <a:normAutofit fontScale="90000"/>
          </a:bodyPr>
          <a:lstStyle/>
          <a:p>
            <a:r>
              <a:rPr lang="cs-CZ" b="1" dirty="0" smtClean="0"/>
              <a:t>PĚT PRVKŮ KLASICKÉ RÉTORIKY - </a:t>
            </a:r>
            <a:r>
              <a:rPr lang="cs-CZ" dirty="0" smtClean="0"/>
              <a:t>jak připravovat projev</a:t>
            </a:r>
            <a:r>
              <a:rPr lang="cs-CZ" sz="3200" dirty="0" smtClean="0"/>
              <a:t/>
            </a:r>
            <a:br>
              <a:rPr lang="cs-CZ" sz="3200" dirty="0" smtClean="0"/>
            </a:br>
            <a:endParaRPr lang="cs-CZ" dirty="0"/>
          </a:p>
        </p:txBody>
      </p:sp>
      <p:sp>
        <p:nvSpPr>
          <p:cNvPr id="3" name="Zástupný symbol pro obsah 2"/>
          <p:cNvSpPr>
            <a:spLocks noGrp="1"/>
          </p:cNvSpPr>
          <p:nvPr>
            <p:ph idx="1"/>
          </p:nvPr>
        </p:nvSpPr>
        <p:spPr>
          <a:xfrm>
            <a:off x="394854" y="1040534"/>
            <a:ext cx="11538528" cy="5655830"/>
          </a:xfrm>
        </p:spPr>
        <p:txBody>
          <a:bodyPr>
            <a:normAutofit fontScale="47500" lnSpcReduction="20000"/>
          </a:bodyPr>
          <a:lstStyle/>
          <a:p>
            <a:r>
              <a:rPr lang="cs-CZ" sz="6000" b="1" dirty="0" smtClean="0"/>
              <a:t>INVENCE</a:t>
            </a:r>
            <a:r>
              <a:rPr lang="cs-CZ" sz="6000" b="1" dirty="0"/>
              <a:t>:  </a:t>
            </a:r>
            <a:endParaRPr lang="cs-CZ" sz="6000" dirty="0"/>
          </a:p>
          <a:p>
            <a:pPr lvl="0"/>
            <a:r>
              <a:rPr lang="cs-CZ" sz="6000" dirty="0"/>
              <a:t>podklady, fakta, </a:t>
            </a:r>
            <a:r>
              <a:rPr lang="cs-CZ" sz="6000" dirty="0" smtClean="0"/>
              <a:t>dokumenty, shromáždit </a:t>
            </a:r>
            <a:r>
              <a:rPr lang="cs-CZ" sz="6000" dirty="0"/>
              <a:t>bohatství </a:t>
            </a:r>
            <a:r>
              <a:rPr lang="cs-CZ" sz="6000" dirty="0" smtClean="0"/>
              <a:t>materiálu</a:t>
            </a:r>
          </a:p>
          <a:p>
            <a:pPr lvl="0"/>
            <a:r>
              <a:rPr lang="cs-CZ" sz="6000" b="1" dirty="0" smtClean="0"/>
              <a:t>ORGANIZACE</a:t>
            </a:r>
            <a:r>
              <a:rPr lang="cs-CZ" sz="6000" b="1" dirty="0"/>
              <a:t>:</a:t>
            </a:r>
            <a:endParaRPr lang="cs-CZ" sz="6000" dirty="0"/>
          </a:p>
          <a:p>
            <a:pPr lvl="0"/>
            <a:r>
              <a:rPr lang="cs-CZ" sz="6000" dirty="0"/>
              <a:t>rozlišení podstatného a </a:t>
            </a:r>
            <a:r>
              <a:rPr lang="cs-CZ" sz="6000" dirty="0" smtClean="0"/>
              <a:t>náhodného, budování </a:t>
            </a:r>
            <a:r>
              <a:rPr lang="cs-CZ" sz="6000" dirty="0"/>
              <a:t>logické </a:t>
            </a:r>
            <a:r>
              <a:rPr lang="cs-CZ" sz="6000" dirty="0" smtClean="0"/>
              <a:t>struktury, odpovědná </a:t>
            </a:r>
            <a:r>
              <a:rPr lang="cs-CZ" sz="6000" dirty="0"/>
              <a:t>příprava na </a:t>
            </a:r>
            <a:r>
              <a:rPr lang="cs-CZ" sz="6000" dirty="0" smtClean="0"/>
              <a:t>vystoupení, čas </a:t>
            </a:r>
            <a:r>
              <a:rPr lang="cs-CZ" sz="6000" dirty="0"/>
              <a:t>zrání</a:t>
            </a:r>
          </a:p>
          <a:p>
            <a:r>
              <a:rPr lang="cs-CZ" sz="6000" b="1" dirty="0" smtClean="0"/>
              <a:t>STYL</a:t>
            </a:r>
            <a:r>
              <a:rPr lang="cs-CZ" sz="6000" b="1" dirty="0"/>
              <a:t>: </a:t>
            </a:r>
            <a:r>
              <a:rPr lang="cs-CZ" sz="6000" dirty="0" smtClean="0"/>
              <a:t> </a:t>
            </a:r>
          </a:p>
          <a:p>
            <a:r>
              <a:rPr lang="cs-CZ" sz="6000" dirty="0" smtClean="0"/>
              <a:t>volba stylu, </a:t>
            </a:r>
            <a:r>
              <a:rPr lang="cs-CZ" sz="6000" dirty="0"/>
              <a:t>rozhodující jsou dva </a:t>
            </a:r>
            <a:r>
              <a:rPr lang="cs-CZ" sz="6000" dirty="0" smtClean="0"/>
              <a:t>činitelé, posluchači a charakter řeči</a:t>
            </a:r>
            <a:endParaRPr lang="cs-CZ" sz="6000" dirty="0"/>
          </a:p>
          <a:p>
            <a:r>
              <a:rPr lang="cs-CZ" sz="6000" b="1" dirty="0" smtClean="0"/>
              <a:t>ZAPAMATOVÁNÍ: </a:t>
            </a:r>
          </a:p>
          <a:p>
            <a:r>
              <a:rPr lang="cs-CZ" sz="6000" dirty="0" smtClean="0"/>
              <a:t>alespoň </a:t>
            </a:r>
            <a:r>
              <a:rPr lang="cs-CZ" sz="6000" dirty="0"/>
              <a:t>toho podstatného</a:t>
            </a:r>
            <a:r>
              <a:rPr lang="cs-CZ" sz="6000" b="1" dirty="0"/>
              <a:t>: </a:t>
            </a:r>
            <a:r>
              <a:rPr lang="cs-CZ" sz="6000" dirty="0" smtClean="0"/>
              <a:t>záleží </a:t>
            </a:r>
            <a:r>
              <a:rPr lang="cs-CZ" sz="6000" dirty="0"/>
              <a:t>na rozsahu a náročnosti přednášeného </a:t>
            </a:r>
            <a:r>
              <a:rPr lang="cs-CZ" sz="6000" dirty="0" smtClean="0"/>
              <a:t>textu, rétor </a:t>
            </a:r>
            <a:r>
              <a:rPr lang="cs-CZ" sz="6000" dirty="0"/>
              <a:t>musí mít přehled o posluchačích a o </a:t>
            </a:r>
            <a:r>
              <a:rPr lang="cs-CZ" sz="6000" dirty="0" smtClean="0"/>
              <a:t>textu</a:t>
            </a:r>
          </a:p>
          <a:p>
            <a:r>
              <a:rPr lang="cs-CZ" sz="6000" b="1" dirty="0" smtClean="0"/>
              <a:t>PŘEDNES</a:t>
            </a:r>
            <a:r>
              <a:rPr lang="cs-CZ" sz="6000" b="1" dirty="0"/>
              <a:t>:</a:t>
            </a:r>
            <a:endParaRPr lang="cs-CZ" sz="6000" dirty="0"/>
          </a:p>
          <a:p>
            <a:pPr lvl="0"/>
            <a:r>
              <a:rPr lang="cs-CZ" sz="6000" dirty="0"/>
              <a:t>dobře zvážíme, jaké všechny prostředky zapojíme a využijeme, aby posluchači</a:t>
            </a:r>
            <a:r>
              <a:rPr lang="cs-CZ" sz="6000" dirty="0" smtClean="0"/>
              <a:t>: </a:t>
            </a:r>
            <a:r>
              <a:rPr lang="cs-CZ" sz="6000" dirty="0"/>
              <a:t>dobře slyšeli, </a:t>
            </a:r>
            <a:r>
              <a:rPr lang="cs-CZ" sz="6000" dirty="0" smtClean="0"/>
              <a:t>rozuměli, mohli </a:t>
            </a:r>
            <a:r>
              <a:rPr lang="cs-CZ" sz="6000" dirty="0"/>
              <a:t>sledovat logiku </a:t>
            </a:r>
            <a:r>
              <a:rPr lang="cs-CZ" sz="6000" dirty="0" smtClean="0"/>
              <a:t>argumentace</a:t>
            </a:r>
            <a:endParaRPr lang="cs-CZ" sz="6000" dirty="0"/>
          </a:p>
        </p:txBody>
      </p:sp>
    </p:spTree>
    <p:extLst>
      <p:ext uri="{BB962C8B-B14F-4D97-AF65-F5344CB8AC3E}">
        <p14:creationId xmlns:p14="http://schemas.microsoft.com/office/powerpoint/2010/main" val="148815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19727" y="207673"/>
            <a:ext cx="10515600" cy="1325563"/>
          </a:xfrm>
        </p:spPr>
        <p:txBody>
          <a:bodyPr/>
          <a:lstStyle/>
          <a:p>
            <a:r>
              <a:rPr lang="cs-CZ" dirty="0" smtClean="0"/>
              <a:t>J. A. Komenský a čtyři zásady řeči: </a:t>
            </a:r>
            <a:endParaRPr lang="cs-CZ" dirty="0"/>
          </a:p>
        </p:txBody>
      </p:sp>
      <p:sp>
        <p:nvSpPr>
          <p:cNvPr id="3" name="Zástupný symbol pro obsah 2"/>
          <p:cNvSpPr>
            <a:spLocks noGrp="1"/>
          </p:cNvSpPr>
          <p:nvPr>
            <p:ph idx="1"/>
          </p:nvPr>
        </p:nvSpPr>
        <p:spPr>
          <a:xfrm>
            <a:off x="683492" y="1533236"/>
            <a:ext cx="10815782" cy="4128655"/>
          </a:xfrm>
        </p:spPr>
        <p:txBody>
          <a:bodyPr>
            <a:normAutofit/>
          </a:bodyPr>
          <a:lstStyle/>
          <a:p>
            <a:r>
              <a:rPr lang="cs-CZ" sz="3200" b="1" dirty="0" smtClean="0"/>
              <a:t>Hojnost </a:t>
            </a:r>
            <a:r>
              <a:rPr lang="cs-CZ" sz="3200" dirty="0"/>
              <a:t>– </a:t>
            </a:r>
            <a:r>
              <a:rPr lang="cs-CZ" sz="3200" dirty="0" smtClean="0"/>
              <a:t>bohatství slov, je důležité znát význam </a:t>
            </a:r>
            <a:r>
              <a:rPr lang="cs-CZ" sz="3200" dirty="0"/>
              <a:t>a původ slova. Musí umět používat </a:t>
            </a:r>
            <a:r>
              <a:rPr lang="cs-CZ" sz="3200" dirty="0" smtClean="0"/>
              <a:t>synonyma a především umění </a:t>
            </a:r>
            <a:r>
              <a:rPr lang="cs-CZ" sz="3200" dirty="0"/>
              <a:t>opisu</a:t>
            </a:r>
            <a:r>
              <a:rPr lang="cs-CZ" sz="3200" dirty="0" smtClean="0"/>
              <a:t>.</a:t>
            </a:r>
            <a:endParaRPr lang="cs-CZ" sz="3200" dirty="0"/>
          </a:p>
          <a:p>
            <a:r>
              <a:rPr lang="cs-CZ" sz="3200" b="1" dirty="0"/>
              <a:t>Světlost </a:t>
            </a:r>
            <a:r>
              <a:rPr lang="cs-CZ" sz="3200" dirty="0"/>
              <a:t>– </a:t>
            </a:r>
            <a:r>
              <a:rPr lang="cs-CZ" sz="3200" dirty="0" smtClean="0"/>
              <a:t>srozumitelnost, závěr řeči </a:t>
            </a:r>
            <a:r>
              <a:rPr lang="cs-CZ" sz="3200" dirty="0"/>
              <a:t>musí být jasný a stručný</a:t>
            </a:r>
            <a:r>
              <a:rPr lang="cs-CZ" sz="3200" dirty="0" smtClean="0"/>
              <a:t>.</a:t>
            </a:r>
            <a:endParaRPr lang="cs-CZ" sz="3200" dirty="0"/>
          </a:p>
          <a:p>
            <a:r>
              <a:rPr lang="cs-CZ" sz="3200" b="1" dirty="0"/>
              <a:t>Líbeznost </a:t>
            </a:r>
            <a:r>
              <a:rPr lang="cs-CZ" sz="3200" dirty="0"/>
              <a:t>– ta spočívá v mnohém, v pěkném obsahu řeči, v </a:t>
            </a:r>
            <a:r>
              <a:rPr lang="cs-CZ" sz="3200" dirty="0" smtClean="0"/>
              <a:t>příjemném hlasu, gestikulace, v </a:t>
            </a:r>
            <a:r>
              <a:rPr lang="cs-CZ" sz="3200" dirty="0"/>
              <a:t>dobrých přirovnáních i v ironii</a:t>
            </a:r>
            <a:r>
              <a:rPr lang="cs-CZ" sz="3200" dirty="0" smtClean="0"/>
              <a:t>.</a:t>
            </a:r>
            <a:endParaRPr lang="cs-CZ" sz="3200" dirty="0"/>
          </a:p>
          <a:p>
            <a:r>
              <a:rPr lang="cs-CZ" sz="3200" b="1" dirty="0"/>
              <a:t>Mocnost</a:t>
            </a:r>
            <a:r>
              <a:rPr lang="cs-CZ" sz="3200" dirty="0"/>
              <a:t> – slovo má být mocné, aby kázané slovo hluboko vázlo v myslích posluchačů a jimi hýbalo</a:t>
            </a:r>
            <a:r>
              <a:rPr lang="cs-CZ" sz="3200" dirty="0" smtClean="0"/>
              <a:t>.</a:t>
            </a:r>
            <a:endParaRPr lang="cs-CZ" sz="3200" dirty="0"/>
          </a:p>
        </p:txBody>
      </p:sp>
    </p:spTree>
    <p:extLst>
      <p:ext uri="{BB962C8B-B14F-4D97-AF65-F5344CB8AC3E}">
        <p14:creationId xmlns:p14="http://schemas.microsoft.com/office/powerpoint/2010/main" val="116163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Antika I. </a:t>
            </a:r>
            <a:endParaRPr lang="cs-CZ" dirty="0"/>
          </a:p>
        </p:txBody>
      </p:sp>
      <p:sp>
        <p:nvSpPr>
          <p:cNvPr id="3" name="Zástupný symbol pro obsah 2"/>
          <p:cNvSpPr>
            <a:spLocks noGrp="1"/>
          </p:cNvSpPr>
          <p:nvPr>
            <p:ph idx="1"/>
          </p:nvPr>
        </p:nvSpPr>
        <p:spPr>
          <a:xfrm>
            <a:off x="838199" y="1502352"/>
            <a:ext cx="11012055" cy="4907683"/>
          </a:xfrm>
        </p:spPr>
        <p:txBody>
          <a:bodyPr>
            <a:normAutofit/>
          </a:bodyPr>
          <a:lstStyle/>
          <a:p>
            <a:r>
              <a:rPr lang="cs-CZ" dirty="0"/>
              <a:t>Ke vzdělání svobodného občana patřila průprava v umění </a:t>
            </a:r>
            <a:r>
              <a:rPr lang="cs-CZ" dirty="0" smtClean="0"/>
              <a:t>řečnickém z důvodu: </a:t>
            </a:r>
            <a:endParaRPr lang="cs-CZ" sz="1800" dirty="0"/>
          </a:p>
          <a:p>
            <a:pPr lvl="1"/>
            <a:r>
              <a:rPr lang="cs-CZ" dirty="0"/>
              <a:t>obhajování věcí veřejných</a:t>
            </a:r>
            <a:endParaRPr lang="cs-CZ" sz="1600" dirty="0"/>
          </a:p>
          <a:p>
            <a:pPr lvl="1"/>
            <a:r>
              <a:rPr lang="cs-CZ" dirty="0"/>
              <a:t>soudní jednání</a:t>
            </a:r>
            <a:endParaRPr lang="cs-CZ" sz="1600" dirty="0"/>
          </a:p>
          <a:p>
            <a:pPr lvl="1"/>
            <a:r>
              <a:rPr lang="cs-CZ" dirty="0"/>
              <a:t>slavnostní příležitosti</a:t>
            </a:r>
            <a:endParaRPr lang="cs-CZ" sz="1600" dirty="0"/>
          </a:p>
          <a:p>
            <a:pPr lvl="1"/>
            <a:r>
              <a:rPr lang="cs-CZ" dirty="0"/>
              <a:t>společenské </a:t>
            </a:r>
            <a:r>
              <a:rPr lang="cs-CZ" dirty="0" smtClean="0"/>
              <a:t>události</a:t>
            </a:r>
          </a:p>
          <a:p>
            <a:pPr lvl="1"/>
            <a:endParaRPr lang="cs-CZ" sz="1600" dirty="0"/>
          </a:p>
          <a:p>
            <a:r>
              <a:rPr lang="cs-CZ" dirty="0"/>
              <a:t>Čeština nemá rozlišení pro pozitivní a negativní </a:t>
            </a:r>
            <a:r>
              <a:rPr lang="cs-CZ" dirty="0" smtClean="0"/>
              <a:t>rétoriku, ale některé </a:t>
            </a:r>
            <a:r>
              <a:rPr lang="cs-CZ" dirty="0"/>
              <a:t>jazyky toto rozlišení mají, např. angličtina:</a:t>
            </a:r>
            <a:endParaRPr lang="cs-CZ" sz="1800" dirty="0"/>
          </a:p>
          <a:p>
            <a:r>
              <a:rPr lang="cs-CZ" dirty="0" err="1"/>
              <a:t>Rhetoric</a:t>
            </a:r>
            <a:r>
              <a:rPr lang="cs-CZ" dirty="0"/>
              <a:t> = způsob přesvědčivé řeči</a:t>
            </a:r>
            <a:endParaRPr lang="cs-CZ" sz="1800" dirty="0"/>
          </a:p>
          <a:p>
            <a:r>
              <a:rPr lang="cs-CZ" dirty="0" err="1"/>
              <a:t>Rhetorical</a:t>
            </a:r>
            <a:r>
              <a:rPr lang="cs-CZ" dirty="0"/>
              <a:t> = snaha o efekt, projev strojený, nabubřelý, </a:t>
            </a:r>
            <a:r>
              <a:rPr lang="cs-CZ" dirty="0" smtClean="0"/>
              <a:t>prázdný</a:t>
            </a:r>
            <a:r>
              <a:rPr lang="cs-CZ" dirty="0"/>
              <a:t>, bezduchý</a:t>
            </a:r>
            <a:endParaRPr lang="cs-CZ" sz="1800" dirty="0"/>
          </a:p>
          <a:p>
            <a:pPr lvl="1"/>
            <a:endParaRPr lang="cs-CZ" sz="1600" dirty="0"/>
          </a:p>
          <a:p>
            <a:endParaRPr lang="cs-CZ" dirty="0"/>
          </a:p>
        </p:txBody>
      </p:sp>
    </p:spTree>
    <p:extLst>
      <p:ext uri="{BB962C8B-B14F-4D97-AF65-F5344CB8AC3E}">
        <p14:creationId xmlns:p14="http://schemas.microsoft.com/office/powerpoint/2010/main" val="2020282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řeči nejen v Antice </a:t>
            </a:r>
            <a:endParaRPr lang="cs-CZ" dirty="0"/>
          </a:p>
        </p:txBody>
      </p:sp>
      <p:sp>
        <p:nvSpPr>
          <p:cNvPr id="3" name="Zástupný symbol pro obsah 2"/>
          <p:cNvSpPr>
            <a:spLocks noGrp="1"/>
          </p:cNvSpPr>
          <p:nvPr>
            <p:ph idx="1"/>
          </p:nvPr>
        </p:nvSpPr>
        <p:spPr>
          <a:xfrm>
            <a:off x="212436" y="1551709"/>
            <a:ext cx="11887200" cy="4470400"/>
          </a:xfrm>
        </p:spPr>
        <p:txBody>
          <a:bodyPr>
            <a:normAutofit/>
          </a:bodyPr>
          <a:lstStyle/>
          <a:p>
            <a:pPr lvl="0"/>
            <a:r>
              <a:rPr lang="cs-CZ" b="1" dirty="0"/>
              <a:t>Řeč senzorická </a:t>
            </a:r>
            <a:r>
              <a:rPr lang="cs-CZ" dirty="0"/>
              <a:t>je ta, která je přijímána </a:t>
            </a:r>
            <a:r>
              <a:rPr lang="cs-CZ" b="1" dirty="0"/>
              <a:t>smysly</a:t>
            </a:r>
            <a:r>
              <a:rPr lang="cs-CZ" dirty="0"/>
              <a:t>, tedy řeč ze zorného úhlu </a:t>
            </a:r>
            <a:r>
              <a:rPr lang="cs-CZ" dirty="0" smtClean="0"/>
              <a:t>posluchače</a:t>
            </a:r>
            <a:endParaRPr lang="cs-CZ" dirty="0"/>
          </a:p>
          <a:p>
            <a:pPr lvl="0"/>
            <a:r>
              <a:rPr lang="cs-CZ" b="1" dirty="0"/>
              <a:t>Řeč motorická </a:t>
            </a:r>
            <a:r>
              <a:rPr lang="cs-CZ" dirty="0"/>
              <a:t>je tatáž řeč, nazíraná z pozice řečníka (lat. </a:t>
            </a:r>
            <a:r>
              <a:rPr lang="cs-CZ" b="1" dirty="0" err="1"/>
              <a:t>movere</a:t>
            </a:r>
            <a:r>
              <a:rPr lang="cs-CZ" b="1" dirty="0"/>
              <a:t> = pohybovati,</a:t>
            </a:r>
            <a:r>
              <a:rPr lang="cs-CZ" dirty="0"/>
              <a:t> hýbati), tedy řeč, která má vést, pohnout posluchače k akci </a:t>
            </a:r>
          </a:p>
          <a:p>
            <a:pPr lvl="0"/>
            <a:r>
              <a:rPr lang="cs-CZ" b="1" dirty="0"/>
              <a:t>Klasická rétorika </a:t>
            </a:r>
            <a:r>
              <a:rPr lang="cs-CZ" dirty="0"/>
              <a:t>si dobře uvědomuje, že hodnotit řeč je vždy třeba </a:t>
            </a:r>
            <a:r>
              <a:rPr lang="cs-CZ" b="1" dirty="0"/>
              <a:t>z obou pólů</a:t>
            </a:r>
            <a:r>
              <a:rPr lang="cs-CZ" dirty="0"/>
              <a:t> – jak z pozice řečníka, tak z pozice posluchače. </a:t>
            </a:r>
            <a:endParaRPr lang="cs-CZ" dirty="0" smtClean="0"/>
          </a:p>
          <a:p>
            <a:pPr lvl="0" algn="just"/>
            <a:r>
              <a:rPr lang="cs-CZ" dirty="0" smtClean="0"/>
              <a:t>Dobrý </a:t>
            </a:r>
            <a:r>
              <a:rPr lang="cs-CZ" dirty="0"/>
              <a:t>rétor myslí nejen na obsah a formu svého projevu, ale i na jeho </a:t>
            </a:r>
            <a:r>
              <a:rPr lang="cs-CZ" i="1" dirty="0"/>
              <a:t>účinky v sociálním</a:t>
            </a:r>
            <a:r>
              <a:rPr lang="cs-CZ" dirty="0"/>
              <a:t> </a:t>
            </a:r>
            <a:r>
              <a:rPr lang="cs-CZ" i="1" dirty="0"/>
              <a:t>terénu,</a:t>
            </a:r>
            <a:r>
              <a:rPr lang="cs-CZ" dirty="0"/>
              <a:t> do něhož jeho řeč vstupuje. Proto nikdy nemůže mluvit neodpovědně a téma musí být podáno vždy odpovídajícím způsobem argumentace.</a:t>
            </a:r>
          </a:p>
          <a:p>
            <a:endParaRPr lang="cs-CZ" dirty="0"/>
          </a:p>
        </p:txBody>
      </p:sp>
    </p:spTree>
    <p:extLst>
      <p:ext uri="{BB962C8B-B14F-4D97-AF65-F5344CB8AC3E}">
        <p14:creationId xmlns:p14="http://schemas.microsoft.com/office/powerpoint/2010/main" val="34805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4309" y="115743"/>
            <a:ext cx="10515600" cy="1325563"/>
          </a:xfrm>
        </p:spPr>
        <p:txBody>
          <a:bodyPr/>
          <a:lstStyle/>
          <a:p>
            <a:r>
              <a:rPr lang="cs-CZ" dirty="0" smtClean="0"/>
              <a:t>Antika III. </a:t>
            </a:r>
            <a:endParaRPr lang="cs-CZ" dirty="0"/>
          </a:p>
        </p:txBody>
      </p:sp>
      <p:sp>
        <p:nvSpPr>
          <p:cNvPr id="3" name="Zástupný symbol pro obsah 2"/>
          <p:cNvSpPr>
            <a:spLocks noGrp="1"/>
          </p:cNvSpPr>
          <p:nvPr>
            <p:ph idx="1"/>
          </p:nvPr>
        </p:nvSpPr>
        <p:spPr>
          <a:xfrm>
            <a:off x="580736" y="1289915"/>
            <a:ext cx="11334173" cy="5351029"/>
          </a:xfrm>
        </p:spPr>
        <p:txBody>
          <a:bodyPr>
            <a:normAutofit/>
          </a:bodyPr>
          <a:lstStyle/>
          <a:p>
            <a:r>
              <a:rPr lang="cs-CZ" dirty="0" smtClean="0"/>
              <a:t>Předpoklad demokracie - obec se schází</a:t>
            </a:r>
            <a:r>
              <a:rPr lang="cs-CZ" dirty="0"/>
              <a:t>, aby rozhodla velký soud </a:t>
            </a:r>
            <a:r>
              <a:rPr lang="cs-CZ" dirty="0" smtClean="0"/>
              <a:t> </a:t>
            </a:r>
            <a:r>
              <a:rPr lang="cs-CZ" dirty="0" err="1"/>
              <a:t>Héliaia</a:t>
            </a:r>
            <a:r>
              <a:rPr lang="cs-CZ" dirty="0"/>
              <a:t> nebo </a:t>
            </a:r>
            <a:r>
              <a:rPr lang="cs-CZ" dirty="0" err="1" smtClean="0"/>
              <a:t>Eklésia</a:t>
            </a:r>
            <a:endParaRPr lang="cs-CZ" dirty="0" smtClean="0"/>
          </a:p>
          <a:p>
            <a:r>
              <a:rPr lang="cs-CZ" dirty="0" smtClean="0"/>
              <a:t>Zde musí </a:t>
            </a:r>
            <a:r>
              <a:rPr lang="cs-CZ" dirty="0"/>
              <a:t>někdo občanům vyložit </a:t>
            </a:r>
            <a:r>
              <a:rPr lang="cs-CZ" dirty="0" smtClean="0"/>
              <a:t>proč a jak rozhodnout </a:t>
            </a:r>
          </a:p>
          <a:p>
            <a:r>
              <a:rPr lang="cs-CZ" dirty="0" smtClean="0"/>
              <a:t>Neexistuje </a:t>
            </a:r>
            <a:r>
              <a:rPr lang="cs-CZ" dirty="0"/>
              <a:t>tisk, natož </a:t>
            </a:r>
            <a:r>
              <a:rPr lang="cs-CZ" dirty="0" err="1" smtClean="0"/>
              <a:t>Facebook</a:t>
            </a:r>
            <a:r>
              <a:rPr lang="cs-CZ" dirty="0" smtClean="0"/>
              <a:t> aj.  </a:t>
            </a:r>
            <a:endParaRPr lang="cs-CZ" dirty="0"/>
          </a:p>
          <a:p>
            <a:r>
              <a:rPr lang="cs-CZ" dirty="0" smtClean="0"/>
              <a:t>Komunikační prostředek - </a:t>
            </a:r>
            <a:r>
              <a:rPr lang="cs-CZ" b="1" dirty="0" smtClean="0"/>
              <a:t>živý </a:t>
            </a:r>
            <a:r>
              <a:rPr lang="cs-CZ" b="1" dirty="0"/>
              <a:t>lidský </a:t>
            </a:r>
            <a:r>
              <a:rPr lang="cs-CZ" b="1" dirty="0" smtClean="0"/>
              <a:t>hlas</a:t>
            </a:r>
            <a:endParaRPr lang="cs-CZ" dirty="0"/>
          </a:p>
          <a:p>
            <a:pPr lvl="0"/>
            <a:r>
              <a:rPr lang="cs-CZ" dirty="0"/>
              <a:t>musí ovládnout velký prostor (náměstí, senát, amfiteátr)</a:t>
            </a:r>
          </a:p>
          <a:p>
            <a:pPr lvl="0"/>
            <a:r>
              <a:rPr lang="cs-CZ" dirty="0"/>
              <a:t>výslovnost musí být </a:t>
            </a:r>
            <a:r>
              <a:rPr lang="cs-CZ" b="1" dirty="0"/>
              <a:t>zřetelná, přesná, jednoznačná</a:t>
            </a:r>
            <a:endParaRPr lang="cs-CZ" dirty="0"/>
          </a:p>
          <a:p>
            <a:pPr lvl="0"/>
            <a:r>
              <a:rPr lang="cs-CZ" dirty="0"/>
              <a:t>úspěšnost politika, herce, soudce, učitele, obchodníka je přímo úměrná tomu, jak dobrými byli </a:t>
            </a:r>
            <a:r>
              <a:rPr lang="cs-CZ" dirty="0" smtClean="0"/>
              <a:t>rétory</a:t>
            </a:r>
          </a:p>
          <a:p>
            <a:pPr lvl="0"/>
            <a:r>
              <a:rPr lang="cs-CZ" dirty="0" smtClean="0"/>
              <a:t>jak </a:t>
            </a:r>
            <a:r>
              <a:rPr lang="cs-CZ" dirty="0"/>
              <a:t>dalece dokázali </a:t>
            </a:r>
            <a:r>
              <a:rPr lang="cs-CZ" b="1" dirty="0"/>
              <a:t>hlasem ovládnout </a:t>
            </a:r>
            <a:r>
              <a:rPr lang="cs-CZ" b="1" dirty="0" smtClean="0"/>
              <a:t>prostor</a:t>
            </a:r>
            <a:endParaRPr lang="cs-CZ" dirty="0" smtClean="0"/>
          </a:p>
          <a:p>
            <a:pPr lvl="0"/>
            <a:r>
              <a:rPr lang="cs-CZ" dirty="0" smtClean="0"/>
              <a:t>svými </a:t>
            </a:r>
            <a:r>
              <a:rPr lang="cs-CZ" b="1" dirty="0"/>
              <a:t>argumenty mysl</a:t>
            </a:r>
            <a:r>
              <a:rPr lang="cs-CZ" dirty="0"/>
              <a:t> posluchačů.</a:t>
            </a:r>
          </a:p>
          <a:p>
            <a:endParaRPr lang="cs-CZ" dirty="0"/>
          </a:p>
        </p:txBody>
      </p:sp>
    </p:spTree>
    <p:extLst>
      <p:ext uri="{BB962C8B-B14F-4D97-AF65-F5344CB8AC3E}">
        <p14:creationId xmlns:p14="http://schemas.microsoft.com/office/powerpoint/2010/main" val="2589837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7999" y="198438"/>
            <a:ext cx="10344727" cy="1187017"/>
          </a:xfrm>
        </p:spPr>
        <p:txBody>
          <a:bodyPr/>
          <a:lstStyle/>
          <a:p>
            <a:r>
              <a:rPr lang="cs-CZ" dirty="0" smtClean="0"/>
              <a:t>Sofisté </a:t>
            </a:r>
            <a:endParaRPr lang="cs-CZ" dirty="0"/>
          </a:p>
        </p:txBody>
      </p:sp>
      <p:sp>
        <p:nvSpPr>
          <p:cNvPr id="3" name="Zástupný symbol pro obsah 2"/>
          <p:cNvSpPr>
            <a:spLocks noGrp="1"/>
          </p:cNvSpPr>
          <p:nvPr>
            <p:ph idx="1"/>
          </p:nvPr>
        </p:nvSpPr>
        <p:spPr>
          <a:xfrm>
            <a:off x="290945" y="1634838"/>
            <a:ext cx="11734800" cy="4747490"/>
          </a:xfrm>
        </p:spPr>
        <p:txBody>
          <a:bodyPr>
            <a:normAutofit fontScale="92500" lnSpcReduction="10000"/>
          </a:bodyPr>
          <a:lstStyle/>
          <a:p>
            <a:r>
              <a:rPr lang="cs-CZ" b="1" dirty="0"/>
              <a:t>Sofisté </a:t>
            </a:r>
            <a:r>
              <a:rPr lang="cs-CZ" dirty="0"/>
              <a:t>jako učitelé moudrosti učili za honorář své žáky</a:t>
            </a:r>
          </a:p>
          <a:p>
            <a:r>
              <a:rPr lang="cs-CZ" b="1" dirty="0"/>
              <a:t>řečnickým dovednostem, </a:t>
            </a:r>
            <a:r>
              <a:rPr lang="cs-CZ" dirty="0"/>
              <a:t>které měly napomoci k životnímu úspěchu.</a:t>
            </a:r>
          </a:p>
          <a:p>
            <a:r>
              <a:rPr lang="cs-CZ" b="1" dirty="0"/>
              <a:t>V sofistických rétorských školách </a:t>
            </a:r>
            <a:r>
              <a:rPr lang="cs-CZ" dirty="0"/>
              <a:t>se vyučovala gramatika, literatura, astronomie, matematika, metafyzika, dějiny, etika, politika.</a:t>
            </a:r>
          </a:p>
          <a:p>
            <a:r>
              <a:rPr lang="cs-CZ" dirty="0"/>
              <a:t>Sofisté učili tzv.</a:t>
            </a:r>
            <a:r>
              <a:rPr lang="cs-CZ" b="1" dirty="0"/>
              <a:t> eristice, </a:t>
            </a:r>
            <a:r>
              <a:rPr lang="cs-CZ" dirty="0"/>
              <a:t>tj. umění mluvit pro i proti, hovořit o témže tématu ze dvou protikladných hledisek. </a:t>
            </a:r>
            <a:endParaRPr lang="cs-CZ" dirty="0" smtClean="0"/>
          </a:p>
          <a:p>
            <a:r>
              <a:rPr lang="cs-CZ" dirty="0" smtClean="0"/>
              <a:t>Sofistům </a:t>
            </a:r>
            <a:r>
              <a:rPr lang="cs-CZ" dirty="0"/>
              <a:t>je z dnešního pohledu někdy vyčítáno překrucování slov a úmyslné vyvozování klamných závěrů, sofistika je brána i jako schopnost vyvozovat klamné </a:t>
            </a:r>
            <a:r>
              <a:rPr lang="cs-CZ" dirty="0" smtClean="0"/>
              <a:t>závěry</a:t>
            </a:r>
          </a:p>
          <a:p>
            <a:r>
              <a:rPr lang="cs-CZ" b="1" dirty="0" smtClean="0"/>
              <a:t>GORGIÁS z Leontini </a:t>
            </a:r>
            <a:r>
              <a:rPr lang="cs-CZ" dirty="0" smtClean="0"/>
              <a:t> 427 př.n.l. </a:t>
            </a:r>
            <a:r>
              <a:rPr lang="cs-CZ" b="1" dirty="0" smtClean="0"/>
              <a:t>první rétorskou školu </a:t>
            </a:r>
          </a:p>
          <a:p>
            <a:r>
              <a:rPr lang="cs-CZ" dirty="0" smtClean="0"/>
              <a:t>týž význam jako má složení léků pro stav těla – má </a:t>
            </a:r>
            <a:r>
              <a:rPr lang="cs-CZ" b="1" dirty="0" smtClean="0"/>
              <a:t>moc slova pro rozpoložení</a:t>
            </a:r>
            <a:r>
              <a:rPr lang="cs-CZ" dirty="0" smtClean="0"/>
              <a:t> </a:t>
            </a:r>
            <a:r>
              <a:rPr lang="cs-CZ" b="1" dirty="0" smtClean="0"/>
              <a:t>duše</a:t>
            </a:r>
            <a:r>
              <a:rPr lang="cs-CZ" dirty="0" smtClean="0"/>
              <a:t>.</a:t>
            </a:r>
          </a:p>
          <a:p>
            <a:endParaRPr lang="cs-CZ" dirty="0"/>
          </a:p>
        </p:txBody>
      </p:sp>
    </p:spTree>
    <p:extLst>
      <p:ext uri="{BB962C8B-B14F-4D97-AF65-F5344CB8AC3E}">
        <p14:creationId xmlns:p14="http://schemas.microsoft.com/office/powerpoint/2010/main" val="2137833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HIPPOKRATÉS – temperament v projevu </a:t>
            </a:r>
            <a:endParaRPr lang="cs-CZ" dirty="0"/>
          </a:p>
        </p:txBody>
      </p:sp>
      <p:sp>
        <p:nvSpPr>
          <p:cNvPr id="3" name="Zástupný symbol pro obsah 2"/>
          <p:cNvSpPr>
            <a:spLocks noGrp="1"/>
          </p:cNvSpPr>
          <p:nvPr>
            <p:ph idx="1"/>
          </p:nvPr>
        </p:nvSpPr>
        <p:spPr>
          <a:xfrm>
            <a:off x="459508" y="1419225"/>
            <a:ext cx="11621655" cy="5323320"/>
          </a:xfrm>
        </p:spPr>
        <p:txBody>
          <a:bodyPr>
            <a:normAutofit fontScale="92500" lnSpcReduction="10000"/>
          </a:bodyPr>
          <a:lstStyle/>
          <a:p>
            <a:pPr lvl="0"/>
            <a:r>
              <a:rPr lang="cs-CZ" b="1" dirty="0" smtClean="0"/>
              <a:t>melancholik</a:t>
            </a:r>
            <a:r>
              <a:rPr lang="cs-CZ" b="1" dirty="0"/>
              <a:t>: </a:t>
            </a:r>
            <a:r>
              <a:rPr lang="cs-CZ" dirty="0"/>
              <a:t>nebezpečí</a:t>
            </a:r>
            <a:r>
              <a:rPr lang="cs-CZ" b="1" dirty="0"/>
              <a:t> frází. </a:t>
            </a:r>
            <a:r>
              <a:rPr lang="cs-CZ" dirty="0"/>
              <a:t>Bojí se</a:t>
            </a:r>
            <a:r>
              <a:rPr lang="cs-CZ" b="1" dirty="0"/>
              <a:t> </a:t>
            </a:r>
            <a:r>
              <a:rPr lang="cs-CZ" dirty="0"/>
              <a:t>vyslovit a postavit se za vlastní názor, skrývá se za citáty, za výroky mocných, jeho řeč bývá snůškou cizích myšlenek a výroků jiných lidí. </a:t>
            </a:r>
            <a:endParaRPr lang="cs-CZ" dirty="0" smtClean="0"/>
          </a:p>
          <a:p>
            <a:pPr lvl="0"/>
            <a:r>
              <a:rPr lang="cs-CZ" b="1" dirty="0" smtClean="0"/>
              <a:t>cholerik</a:t>
            </a:r>
            <a:r>
              <a:rPr lang="cs-CZ" b="1" dirty="0"/>
              <a:t>:</a:t>
            </a:r>
            <a:r>
              <a:rPr lang="cs-CZ" dirty="0"/>
              <a:t> </a:t>
            </a:r>
            <a:r>
              <a:rPr lang="cs-CZ" dirty="0" smtClean="0"/>
              <a:t>spojení </a:t>
            </a:r>
            <a:r>
              <a:rPr lang="cs-CZ" dirty="0"/>
              <a:t>cholerika s </a:t>
            </a:r>
            <a:r>
              <a:rPr lang="cs-CZ" b="1" dirty="0"/>
              <a:t>demagogií. </a:t>
            </a:r>
            <a:r>
              <a:rPr lang="cs-CZ" dirty="0"/>
              <a:t>Prudký, dráždivý cholerik je schopen strhnout a rozdráždit masy. Jeho nevyrovnanost, náladovost se váže na svět emocí, ne na věcné a racionální </a:t>
            </a:r>
            <a:r>
              <a:rPr lang="cs-CZ" dirty="0" smtClean="0"/>
              <a:t>uvažování</a:t>
            </a:r>
          </a:p>
          <a:p>
            <a:r>
              <a:rPr lang="cs-CZ" b="1" dirty="0" smtClean="0"/>
              <a:t>Flegmatik: </a:t>
            </a:r>
            <a:r>
              <a:rPr lang="cs-CZ" dirty="0" smtClean="0"/>
              <a:t>řečník s velkou rezervou, emočně </a:t>
            </a:r>
            <a:r>
              <a:rPr lang="cs-CZ" dirty="0"/>
              <a:t>celkem vyrovnaný, </a:t>
            </a:r>
            <a:r>
              <a:rPr lang="cs-CZ" dirty="0" smtClean="0"/>
              <a:t>ale lhostejný</a:t>
            </a:r>
            <a:r>
              <a:rPr lang="cs-CZ" dirty="0"/>
              <a:t>, </a:t>
            </a:r>
            <a:r>
              <a:rPr lang="cs-CZ" dirty="0" smtClean="0"/>
              <a:t>klid až </a:t>
            </a:r>
            <a:r>
              <a:rPr lang="cs-CZ" dirty="0"/>
              <a:t>chladnokrevnost či </a:t>
            </a:r>
            <a:r>
              <a:rPr lang="cs-CZ" dirty="0" smtClean="0"/>
              <a:t>apatie, pasivní </a:t>
            </a:r>
            <a:r>
              <a:rPr lang="cs-CZ" dirty="0"/>
              <a:t>a bez velkých </a:t>
            </a:r>
            <a:r>
              <a:rPr lang="cs-CZ" dirty="0" smtClean="0"/>
              <a:t>ambicí </a:t>
            </a:r>
            <a:r>
              <a:rPr lang="cs-CZ" dirty="0"/>
              <a:t>a požadavků, </a:t>
            </a:r>
            <a:r>
              <a:rPr lang="cs-CZ" dirty="0" smtClean="0"/>
              <a:t>úsporný </a:t>
            </a:r>
            <a:r>
              <a:rPr lang="cs-CZ" dirty="0"/>
              <a:t>– emočně stabilní </a:t>
            </a:r>
            <a:r>
              <a:rPr lang="cs-CZ" dirty="0" smtClean="0"/>
              <a:t>introvert – </a:t>
            </a:r>
            <a:r>
              <a:rPr lang="cs-CZ" b="1" dirty="0" smtClean="0"/>
              <a:t>dobrý řečník musí mít rádi lidi okolo! </a:t>
            </a:r>
            <a:endParaRPr lang="cs-CZ" b="1" dirty="0"/>
          </a:p>
          <a:p>
            <a:r>
              <a:rPr lang="cs-CZ" b="1" dirty="0"/>
              <a:t>sangvinik:</a:t>
            </a:r>
            <a:r>
              <a:rPr lang="cs-CZ" dirty="0"/>
              <a:t> bývá silná osobnost a také výborný živý řečník. I zde je však jisté nebezpečí: </a:t>
            </a:r>
            <a:r>
              <a:rPr lang="cs-CZ" b="1" dirty="0"/>
              <a:t>podceňování slabších. </a:t>
            </a:r>
            <a:r>
              <a:rPr lang="cs-CZ" dirty="0"/>
              <a:t>Odtud v projevech někdy </a:t>
            </a:r>
            <a:r>
              <a:rPr lang="cs-CZ" i="1" dirty="0"/>
              <a:t>sklon k ironii </a:t>
            </a:r>
            <a:r>
              <a:rPr lang="cs-CZ" dirty="0"/>
              <a:t>(ta může mít velmi pozitivní funkci, pranýřuje-li skutečné chyby, zrady, zlé činy apod.). Je však třeba se vystříhat zlého až krutého výsměchu, mnohdy nespravedlivých až </a:t>
            </a:r>
            <a:r>
              <a:rPr lang="cs-CZ" i="1" dirty="0"/>
              <a:t>cynických útoků na slabší, bezmocné, podceňované, podřízené</a:t>
            </a:r>
            <a:r>
              <a:rPr lang="cs-CZ" i="1" dirty="0" smtClean="0"/>
              <a:t>.</a:t>
            </a:r>
            <a:endParaRPr lang="cs-CZ" dirty="0"/>
          </a:p>
        </p:txBody>
      </p:sp>
    </p:spTree>
    <p:extLst>
      <p:ext uri="{BB962C8B-B14F-4D97-AF65-F5344CB8AC3E}">
        <p14:creationId xmlns:p14="http://schemas.microsoft.com/office/powerpoint/2010/main" val="1682860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Antika IV. </a:t>
            </a:r>
            <a:r>
              <a:rPr lang="cs-CZ" b="1" dirty="0" err="1" smtClean="0"/>
              <a:t>Demosthenes</a:t>
            </a:r>
            <a:r>
              <a:rPr lang="cs-CZ" b="1" dirty="0" smtClean="0"/>
              <a:t> </a:t>
            </a:r>
            <a:r>
              <a:rPr lang="cs-CZ" dirty="0" smtClean="0"/>
              <a:t>(384-322 př. n. l.). </a:t>
            </a:r>
            <a:endParaRPr lang="cs-CZ" dirty="0"/>
          </a:p>
        </p:txBody>
      </p:sp>
      <p:sp>
        <p:nvSpPr>
          <p:cNvPr id="3" name="Zástupný symbol pro obsah 2"/>
          <p:cNvSpPr>
            <a:spLocks noGrp="1"/>
          </p:cNvSpPr>
          <p:nvPr>
            <p:ph idx="1"/>
          </p:nvPr>
        </p:nvSpPr>
        <p:spPr>
          <a:xfrm>
            <a:off x="335973" y="1502351"/>
            <a:ext cx="11520054" cy="5092413"/>
          </a:xfrm>
        </p:spPr>
        <p:txBody>
          <a:bodyPr>
            <a:normAutofit fontScale="92500" lnSpcReduction="10000"/>
          </a:bodyPr>
          <a:lstStyle/>
          <a:p>
            <a:r>
              <a:rPr lang="cs-CZ" dirty="0" smtClean="0"/>
              <a:t>Proslul </a:t>
            </a:r>
            <a:r>
              <a:rPr lang="cs-CZ" dirty="0"/>
              <a:t>velkou snahou, usilovnou prací a vůlí, s níž překonával </a:t>
            </a:r>
            <a:r>
              <a:rPr lang="cs-CZ" dirty="0" smtClean="0"/>
              <a:t>nedostatky </a:t>
            </a:r>
            <a:r>
              <a:rPr lang="cs-CZ" dirty="0"/>
              <a:t>potřebné pro řečnictví. </a:t>
            </a:r>
            <a:endParaRPr lang="cs-CZ" dirty="0" smtClean="0"/>
          </a:p>
          <a:p>
            <a:r>
              <a:rPr lang="cs-CZ" dirty="0" smtClean="0"/>
              <a:t>Motivace - jako </a:t>
            </a:r>
            <a:r>
              <a:rPr lang="cs-CZ" dirty="0"/>
              <a:t>malý </a:t>
            </a:r>
            <a:r>
              <a:rPr lang="cs-CZ" dirty="0" err="1"/>
              <a:t>chapec</a:t>
            </a:r>
            <a:r>
              <a:rPr lang="cs-CZ" dirty="0"/>
              <a:t> ztratil </a:t>
            </a:r>
            <a:r>
              <a:rPr lang="cs-CZ" dirty="0" smtClean="0"/>
              <a:t>otce, poručníci </a:t>
            </a:r>
            <a:r>
              <a:rPr lang="cs-CZ" dirty="0"/>
              <a:t>ho připravili o </a:t>
            </a:r>
            <a:r>
              <a:rPr lang="cs-CZ" dirty="0" smtClean="0"/>
              <a:t>jmění, v pozdějším věku se soudí </a:t>
            </a:r>
          </a:p>
          <a:p>
            <a:r>
              <a:rPr lang="cs-CZ" dirty="0" smtClean="0"/>
              <a:t>Rozhodnutí podstoupit </a:t>
            </a:r>
            <a:r>
              <a:rPr lang="cs-CZ" dirty="0"/>
              <a:t>tvrdý řečnický výcvik. </a:t>
            </a:r>
            <a:endParaRPr lang="cs-CZ" dirty="0" smtClean="0"/>
          </a:p>
          <a:p>
            <a:r>
              <a:rPr lang="cs-CZ" dirty="0" smtClean="0"/>
              <a:t>Běh po pobřeží, překřikování mořského příboje, oblázky </a:t>
            </a:r>
            <a:r>
              <a:rPr lang="cs-CZ" dirty="0"/>
              <a:t>v ústech. </a:t>
            </a:r>
            <a:endParaRPr lang="cs-CZ" dirty="0" smtClean="0"/>
          </a:p>
          <a:p>
            <a:r>
              <a:rPr lang="cs-CZ" dirty="0" smtClean="0"/>
              <a:t>Ve </a:t>
            </a:r>
            <a:r>
              <a:rPr lang="cs-CZ" dirty="0"/>
              <a:t>své řeči používal často řečnické </a:t>
            </a:r>
            <a:r>
              <a:rPr lang="cs-CZ" dirty="0" smtClean="0"/>
              <a:t>otázky, krátké úderné věty, řeč </a:t>
            </a:r>
            <a:r>
              <a:rPr lang="cs-CZ" dirty="0"/>
              <a:t>jasná a srozumitelná. </a:t>
            </a:r>
            <a:r>
              <a:rPr lang="cs-CZ" dirty="0" smtClean="0"/>
              <a:t>Časté metafory a přirovnání  </a:t>
            </a:r>
          </a:p>
          <a:p>
            <a:r>
              <a:rPr lang="cs-CZ" dirty="0" err="1" smtClean="0"/>
              <a:t>Demosthenovy</a:t>
            </a:r>
            <a:r>
              <a:rPr lang="cs-CZ" dirty="0" smtClean="0"/>
              <a:t> </a:t>
            </a:r>
            <a:r>
              <a:rPr lang="cs-CZ" dirty="0"/>
              <a:t>projevy byly vzorem a předlohou pro řečníky mnoha generací v </a:t>
            </a:r>
            <a:r>
              <a:rPr lang="cs-CZ" dirty="0" smtClean="0"/>
              <a:t>Řecku i </a:t>
            </a:r>
            <a:r>
              <a:rPr lang="cs-CZ" dirty="0"/>
              <a:t>v Římě</a:t>
            </a:r>
            <a:r>
              <a:rPr lang="cs-CZ" dirty="0" smtClean="0"/>
              <a:t>.</a:t>
            </a:r>
          </a:p>
          <a:p>
            <a:r>
              <a:rPr lang="cs-CZ" dirty="0"/>
              <a:t>„skvělá </a:t>
            </a:r>
            <a:r>
              <a:rPr lang="cs-CZ" b="1" dirty="0"/>
              <a:t>filipika</a:t>
            </a:r>
            <a:r>
              <a:rPr lang="cs-CZ" dirty="0"/>
              <a:t>“, pochází od Démosthena, </a:t>
            </a:r>
            <a:r>
              <a:rPr lang="cs-CZ" dirty="0" smtClean="0"/>
              <a:t>slavné</a:t>
            </a:r>
            <a:r>
              <a:rPr lang="cs-CZ" dirty="0"/>
              <a:t>, neohrožené projevy proti králi Filipovi Makedonskému </a:t>
            </a:r>
            <a:r>
              <a:rPr lang="cs-CZ" dirty="0" smtClean="0"/>
              <a:t>- </a:t>
            </a:r>
            <a:r>
              <a:rPr lang="cs-CZ" b="1" dirty="0" smtClean="0"/>
              <a:t>odvážné </a:t>
            </a:r>
            <a:r>
              <a:rPr lang="cs-CZ" b="1" dirty="0"/>
              <a:t>projevy</a:t>
            </a:r>
            <a:r>
              <a:rPr lang="cs-CZ" dirty="0"/>
              <a:t>.  </a:t>
            </a:r>
          </a:p>
          <a:p>
            <a:endParaRPr lang="cs-CZ" dirty="0"/>
          </a:p>
        </p:txBody>
      </p:sp>
    </p:spTree>
    <p:extLst>
      <p:ext uri="{BB962C8B-B14F-4D97-AF65-F5344CB8AC3E}">
        <p14:creationId xmlns:p14="http://schemas.microsoft.com/office/powerpoint/2010/main" val="531095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Aristotelés</a:t>
            </a:r>
            <a:r>
              <a:rPr lang="cs-CZ" dirty="0" smtClean="0"/>
              <a:t> - </a:t>
            </a:r>
            <a:r>
              <a:rPr lang="cs-CZ" b="1" dirty="0" smtClean="0"/>
              <a:t>tři </a:t>
            </a:r>
            <a:r>
              <a:rPr lang="cs-CZ" b="1" dirty="0"/>
              <a:t>pozice</a:t>
            </a:r>
            <a:r>
              <a:rPr lang="cs-CZ" dirty="0"/>
              <a:t>, jimiž musí </a:t>
            </a:r>
            <a:r>
              <a:rPr lang="cs-CZ" dirty="0" smtClean="0"/>
              <a:t>řečník projít</a:t>
            </a:r>
            <a:endParaRPr lang="cs-CZ" dirty="0"/>
          </a:p>
        </p:txBody>
      </p:sp>
      <p:sp>
        <p:nvSpPr>
          <p:cNvPr id="3" name="Zástupný symbol pro obsah 2"/>
          <p:cNvSpPr>
            <a:spLocks noGrp="1"/>
          </p:cNvSpPr>
          <p:nvPr>
            <p:ph idx="1"/>
          </p:nvPr>
        </p:nvSpPr>
        <p:spPr>
          <a:xfrm>
            <a:off x="581891" y="1607127"/>
            <a:ext cx="11111345" cy="5015346"/>
          </a:xfrm>
        </p:spPr>
        <p:txBody>
          <a:bodyPr>
            <a:normAutofit fontScale="92500" lnSpcReduction="10000"/>
          </a:bodyPr>
          <a:lstStyle/>
          <a:p>
            <a:r>
              <a:rPr lang="cs-CZ" b="1" dirty="0"/>
              <a:t>NATURA </a:t>
            </a:r>
            <a:r>
              <a:rPr lang="cs-CZ" dirty="0"/>
              <a:t>(příroda) </a:t>
            </a:r>
            <a:r>
              <a:rPr lang="cs-CZ" dirty="0" smtClean="0"/>
              <a:t>pro </a:t>
            </a:r>
            <a:r>
              <a:rPr lang="cs-CZ" dirty="0"/>
              <a:t>mistrovství v řeči jsou důležité předpoklady dané přírodou, při narození: </a:t>
            </a:r>
          </a:p>
          <a:p>
            <a:r>
              <a:rPr lang="cs-CZ" dirty="0"/>
              <a:t> </a:t>
            </a:r>
            <a:r>
              <a:rPr lang="cs-CZ" dirty="0" smtClean="0"/>
              <a:t>zdraví</a:t>
            </a:r>
            <a:r>
              <a:rPr lang="cs-CZ" dirty="0"/>
              <a:t>, </a:t>
            </a:r>
            <a:r>
              <a:rPr lang="cs-CZ" dirty="0" smtClean="0"/>
              <a:t>dobrý dech, znělý hlas, bystrost ducha</a:t>
            </a:r>
            <a:endParaRPr lang="cs-CZ" dirty="0"/>
          </a:p>
          <a:p>
            <a:r>
              <a:rPr lang="cs-CZ" b="1" dirty="0"/>
              <a:t>ARS et DOCTRINA, </a:t>
            </a:r>
            <a:r>
              <a:rPr lang="cs-CZ" dirty="0"/>
              <a:t>tj.</a:t>
            </a:r>
            <a:r>
              <a:rPr lang="cs-CZ" b="1" dirty="0"/>
              <a:t> umění a věda (teorie):</a:t>
            </a:r>
            <a:endParaRPr lang="cs-CZ" dirty="0"/>
          </a:p>
          <a:p>
            <a:pPr lvl="0"/>
            <a:r>
              <a:rPr lang="cs-CZ" dirty="0"/>
              <a:t>rétorika má své zákonitosti, které </a:t>
            </a:r>
            <a:r>
              <a:rPr lang="cs-CZ" dirty="0" smtClean="0"/>
              <a:t>je </a:t>
            </a:r>
            <a:r>
              <a:rPr lang="cs-CZ" dirty="0"/>
              <a:t>nutno </a:t>
            </a:r>
            <a:r>
              <a:rPr lang="cs-CZ" dirty="0" smtClean="0"/>
              <a:t>zvládnout</a:t>
            </a:r>
            <a:r>
              <a:rPr lang="cs-CZ" b="1" dirty="0" smtClean="0"/>
              <a:t>, jedná se o umění, </a:t>
            </a:r>
            <a:r>
              <a:rPr lang="cs-CZ" dirty="0" smtClean="0"/>
              <a:t>nejen </a:t>
            </a:r>
            <a:r>
              <a:rPr lang="cs-CZ" dirty="0"/>
              <a:t>z knih studovat, ale ze života se učit, poslouchat nejlepší řečníky a umět je </a:t>
            </a:r>
            <a:r>
              <a:rPr lang="cs-CZ" dirty="0" smtClean="0"/>
              <a:t>napodobit, je </a:t>
            </a:r>
            <a:r>
              <a:rPr lang="cs-CZ" dirty="0"/>
              <a:t>třeba pozorovat plénum, jak reaguje na výborného řečníka a </a:t>
            </a:r>
            <a:r>
              <a:rPr lang="cs-CZ" dirty="0" err="1" smtClean="0"/>
              <a:t>pročpozorně</a:t>
            </a:r>
            <a:r>
              <a:rPr lang="cs-CZ" dirty="0" smtClean="0"/>
              <a:t> </a:t>
            </a:r>
            <a:r>
              <a:rPr lang="cs-CZ" dirty="0"/>
              <a:t>studovat při řeči svou mimiku, gesta, pohyb</a:t>
            </a:r>
            <a:r>
              <a:rPr lang="cs-CZ" dirty="0" smtClean="0"/>
              <a:t>...</a:t>
            </a:r>
            <a:endParaRPr lang="cs-CZ" dirty="0"/>
          </a:p>
          <a:p>
            <a:r>
              <a:rPr lang="cs-CZ" b="1" dirty="0"/>
              <a:t>EXERCITATIO </a:t>
            </a:r>
            <a:r>
              <a:rPr lang="cs-CZ" dirty="0"/>
              <a:t>(</a:t>
            </a:r>
            <a:r>
              <a:rPr lang="cs-CZ" b="1" dirty="0"/>
              <a:t>opakované úsilí</a:t>
            </a:r>
            <a:r>
              <a:rPr lang="cs-CZ" dirty="0"/>
              <a:t>, </a:t>
            </a:r>
            <a:r>
              <a:rPr lang="cs-CZ" b="1" dirty="0"/>
              <a:t>poctivá dřina</a:t>
            </a:r>
            <a:r>
              <a:rPr lang="cs-CZ" dirty="0"/>
              <a:t>):</a:t>
            </a:r>
          </a:p>
          <a:p>
            <a:pPr lvl="0"/>
            <a:r>
              <a:rPr lang="cs-CZ" dirty="0"/>
              <a:t>dobrý rétor nevzniká jedním projevem, nýbrž poctivou a dlouho opakovanou </a:t>
            </a:r>
            <a:r>
              <a:rPr lang="cs-CZ" dirty="0" smtClean="0"/>
              <a:t>dřinou, poučit </a:t>
            </a:r>
            <a:r>
              <a:rPr lang="cs-CZ" dirty="0"/>
              <a:t>se, odstranit vše, co vedlo k neúspěchu</a:t>
            </a:r>
          </a:p>
          <a:p>
            <a:pPr lvl="0"/>
            <a:r>
              <a:rPr lang="cs-CZ" dirty="0"/>
              <a:t>sebrat chuť a odvahu a vystoupit </a:t>
            </a:r>
            <a:r>
              <a:rPr lang="cs-CZ" b="1" dirty="0"/>
              <a:t>ZNOVU !</a:t>
            </a:r>
            <a:endParaRPr lang="cs-CZ" dirty="0"/>
          </a:p>
          <a:p>
            <a:endParaRPr lang="cs-CZ" dirty="0"/>
          </a:p>
        </p:txBody>
      </p:sp>
    </p:spTree>
    <p:extLst>
      <p:ext uri="{BB962C8B-B14F-4D97-AF65-F5344CB8AC3E}">
        <p14:creationId xmlns:p14="http://schemas.microsoft.com/office/powerpoint/2010/main" val="3988155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Aristoteles - </a:t>
            </a:r>
            <a:r>
              <a:rPr lang="cs-CZ" dirty="0"/>
              <a:t>Rétorika (347 př. n. l.)</a:t>
            </a:r>
          </a:p>
        </p:txBody>
      </p:sp>
      <p:sp>
        <p:nvSpPr>
          <p:cNvPr id="3" name="Zástupný symbol pro obsah 2"/>
          <p:cNvSpPr>
            <a:spLocks noGrp="1"/>
          </p:cNvSpPr>
          <p:nvPr>
            <p:ph idx="1"/>
          </p:nvPr>
        </p:nvSpPr>
        <p:spPr>
          <a:xfrm>
            <a:off x="554181" y="1505526"/>
            <a:ext cx="11157527" cy="4987637"/>
          </a:xfrm>
        </p:spPr>
        <p:txBody>
          <a:bodyPr>
            <a:normAutofit fontScale="92500" lnSpcReduction="10000"/>
          </a:bodyPr>
          <a:lstStyle/>
          <a:p>
            <a:r>
              <a:rPr lang="cs-CZ" b="1" dirty="0"/>
              <a:t>Invence </a:t>
            </a:r>
            <a:r>
              <a:rPr lang="cs-CZ" dirty="0"/>
              <a:t>– posláním řečníka v této úvodní etapě je shromáždění veškerých podkladů, dokumentů a dat pro svoje vystoupení</a:t>
            </a:r>
          </a:p>
          <a:p>
            <a:r>
              <a:rPr lang="cs-CZ" b="1" dirty="0"/>
              <a:t>Organizace</a:t>
            </a:r>
            <a:r>
              <a:rPr lang="cs-CZ" dirty="0"/>
              <a:t> – v této fázi se třídí shromážděný materiál a zpracovává se logická struktura projevu, která se člení na úvod, vlastní stať a závěr.</a:t>
            </a:r>
          </a:p>
          <a:p>
            <a:r>
              <a:rPr lang="cs-CZ" b="1" dirty="0"/>
              <a:t>Styl </a:t>
            </a:r>
            <a:r>
              <a:rPr lang="cs-CZ" dirty="0"/>
              <a:t>– pro zvážení způsobu řeči a správnou volbu stylu projevu jsou rozhodující dvě věci – lidí, kteří budou slovům naslouchat, a charakter, typ projevu, který může být humorný, poučný, oslavný...</a:t>
            </a:r>
          </a:p>
          <a:p>
            <a:r>
              <a:rPr lang="cs-CZ" b="1" dirty="0"/>
              <a:t>Zapamatování</a:t>
            </a:r>
            <a:r>
              <a:rPr lang="cs-CZ" dirty="0"/>
              <a:t> – dobrý řečník si umí text zapamatovat a hovořit v kontaktu s lidmi. Psaný text může být jen pomůckou s hlavními body sdělení</a:t>
            </a:r>
          </a:p>
          <a:p>
            <a:r>
              <a:rPr lang="cs-CZ" b="1" dirty="0"/>
              <a:t>Přednes</a:t>
            </a:r>
            <a:r>
              <a:rPr lang="cs-CZ" dirty="0"/>
              <a:t> – ve kterém řečník zhodnotí výsledky své předchozí práce. Musí zvolit prostředky, které mu umožní, aby ho lidé dobře slyšeli (síla hlasu), rozuměli mu (artikulační dovednost), mohli sledovat posloupnost jeho argumentů, tedy aby mu porozuměli, přijali jeho stanoviska a na jejich základě i jednali.</a:t>
            </a:r>
          </a:p>
          <a:p>
            <a:endParaRPr lang="cs-CZ" dirty="0"/>
          </a:p>
        </p:txBody>
      </p:sp>
    </p:spTree>
    <p:extLst>
      <p:ext uri="{BB962C8B-B14F-4D97-AF65-F5344CB8AC3E}">
        <p14:creationId xmlns:p14="http://schemas.microsoft.com/office/powerpoint/2010/main" val="139987545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1415</Words>
  <Application>Microsoft Office PowerPoint</Application>
  <PresentationFormat>Širokoúhlá obrazovka</PresentationFormat>
  <Paragraphs>94</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Calibri Light</vt:lpstr>
      <vt:lpstr>Motiv Office</vt:lpstr>
      <vt:lpstr>Rétorika a prezentační dovednosti (v politice) </vt:lpstr>
      <vt:lpstr>Antika I. </vt:lpstr>
      <vt:lpstr>Druhy řeči nejen v Antice </vt:lpstr>
      <vt:lpstr>Antika III. </vt:lpstr>
      <vt:lpstr>Sofisté </vt:lpstr>
      <vt:lpstr>HIPPOKRATÉS – temperament v projevu </vt:lpstr>
      <vt:lpstr>Antika IV. Demosthenes (384-322 př. n. l.). </vt:lpstr>
      <vt:lpstr>Aristotelés - tři pozice, jimiž musí řečník projít</vt:lpstr>
      <vt:lpstr>Aristoteles - Rétorika (347 př. n. l.)</vt:lpstr>
      <vt:lpstr>Římské řečnictví </vt:lpstr>
      <vt:lpstr>Středověk a Renesance </vt:lpstr>
      <vt:lpstr>PĚT PRVKŮ KLASICKÉ RÉTORIKY - jak připravovat projev </vt:lpstr>
      <vt:lpstr>J. A. Komenský a čtyři zásady řeči: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Rétorika a prezentační dovednosti (v politice)</dc:title>
  <dc:creator>Pink</dc:creator>
  <cp:lastModifiedBy>Pink</cp:lastModifiedBy>
  <cp:revision>9</cp:revision>
  <dcterms:created xsi:type="dcterms:W3CDTF">2020-10-22T07:41:34Z</dcterms:created>
  <dcterms:modified xsi:type="dcterms:W3CDTF">2020-10-23T06:57:36Z</dcterms:modified>
</cp:coreProperties>
</file>