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71" r:id="rId13"/>
    <p:sldId id="268" r:id="rId14"/>
    <p:sldId id="269" r:id="rId15"/>
    <p:sldId id="272" r:id="rId16"/>
    <p:sldId id="273" r:id="rId17"/>
    <p:sldId id="274" r:id="rId18"/>
    <p:sldId id="275" r:id="rId19"/>
    <p:sldId id="276" r:id="rId20"/>
    <p:sldId id="282" r:id="rId21"/>
    <p:sldId id="277" r:id="rId22"/>
    <p:sldId id="283" r:id="rId23"/>
    <p:sldId id="284" r:id="rId24"/>
    <p:sldId id="278" r:id="rId25"/>
    <p:sldId id="279" r:id="rId26"/>
    <p:sldId id="285" r:id="rId27"/>
    <p:sldId id="280" r:id="rId28"/>
    <p:sldId id="286" r:id="rId29"/>
    <p:sldId id="287" r:id="rId30"/>
    <p:sldId id="288" r:id="rId31"/>
    <p:sldId id="281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98" autoAdjust="0"/>
    <p:restoredTop sz="94660"/>
  </p:normalViewPr>
  <p:slideViewPr>
    <p:cSldViewPr snapToGrid="0">
      <p:cViewPr varScale="1">
        <p:scale>
          <a:sx n="47" d="100"/>
          <a:sy n="47" d="100"/>
        </p:scale>
        <p:origin x="68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30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04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22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76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67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10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27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504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83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837AF-2FCB-46BE-A1A5-77214F0D69AF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11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837AF-2FCB-46BE-A1A5-77214F0D69AF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07595-4308-4DCE-83C2-4AD5DC82B0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6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11/j.0092-5853.2005.00113.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7/S000305540505145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EXPERIMENTY V POLITICKÉ PSYCHOLOGII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20. 10. 2020</a:t>
            </a:r>
          </a:p>
        </p:txBody>
      </p:sp>
    </p:spTree>
    <p:extLst>
      <p:ext uri="{BB962C8B-B14F-4D97-AF65-F5344CB8AC3E}">
        <p14:creationId xmlns:p14="http://schemas.microsoft.com/office/powerpoint/2010/main" val="2431753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Lokace experimentu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Laboratorní experiment</a:t>
            </a:r>
          </a:p>
          <a:p>
            <a:r>
              <a:rPr lang="cs-CZ" dirty="0" err="1"/>
              <a:t>Survey</a:t>
            </a:r>
            <a:r>
              <a:rPr lang="cs-CZ" dirty="0"/>
              <a:t> experiment (</a:t>
            </a:r>
            <a:r>
              <a:rPr lang="cs-CZ" dirty="0" err="1"/>
              <a:t>offline</a:t>
            </a:r>
            <a:r>
              <a:rPr lang="cs-CZ" dirty="0"/>
              <a:t>/online)</a:t>
            </a:r>
          </a:p>
          <a:p>
            <a:r>
              <a:rPr lang="cs-CZ" dirty="0" err="1"/>
              <a:t>Field</a:t>
            </a:r>
            <a:r>
              <a:rPr lang="cs-CZ" dirty="0"/>
              <a:t> experiment</a:t>
            </a:r>
          </a:p>
        </p:txBody>
      </p:sp>
    </p:spTree>
    <p:extLst>
      <p:ext uri="{BB962C8B-B14F-4D97-AF65-F5344CB8AC3E}">
        <p14:creationId xmlns:p14="http://schemas.microsoft.com/office/powerpoint/2010/main" val="596906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Laboratorní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Standardním postupem v 1980s</a:t>
            </a:r>
          </a:p>
          <a:p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Matter</a:t>
            </a:r>
            <a:r>
              <a:rPr lang="cs-CZ" dirty="0"/>
              <a:t>: </a:t>
            </a:r>
            <a:r>
              <a:rPr lang="cs-CZ" dirty="0" err="1"/>
              <a:t>Iyengar</a:t>
            </a:r>
            <a:r>
              <a:rPr lang="cs-CZ" dirty="0"/>
              <a:t>, </a:t>
            </a:r>
            <a:r>
              <a:rPr lang="cs-CZ" dirty="0" err="1"/>
              <a:t>Kinder</a:t>
            </a:r>
            <a:r>
              <a:rPr lang="cs-CZ" dirty="0"/>
              <a:t> 1987, první kniha v politologii založená pouze na laboratorních experimentech</a:t>
            </a:r>
          </a:p>
          <a:p>
            <a:r>
              <a:rPr lang="cs-CZ" dirty="0"/>
              <a:t>Nejvyšší kontrola</a:t>
            </a:r>
          </a:p>
          <a:p>
            <a:r>
              <a:rPr lang="cs-CZ" dirty="0"/>
              <a:t>Umožňuje vytvářet prostředí, která jinde neexistují</a:t>
            </a:r>
          </a:p>
          <a:p>
            <a:r>
              <a:rPr lang="cs-CZ" dirty="0"/>
              <a:t>Některé technologie vyžadují přítomnost subjektu v laboratoři</a:t>
            </a:r>
          </a:p>
          <a:p>
            <a:r>
              <a:rPr lang="cs-CZ" dirty="0"/>
              <a:t>Nižší úroveň realismu (většinou)</a:t>
            </a:r>
          </a:p>
          <a:p>
            <a:r>
              <a:rPr lang="cs-CZ" dirty="0" err="1"/>
              <a:t>Ansolabehere</a:t>
            </a:r>
            <a:r>
              <a:rPr lang="cs-CZ" dirty="0"/>
              <a:t>, </a:t>
            </a:r>
            <a:r>
              <a:rPr lang="cs-CZ" dirty="0" err="1"/>
              <a:t>Iyengar</a:t>
            </a:r>
            <a:r>
              <a:rPr lang="cs-CZ" dirty="0"/>
              <a:t> 1994: efekty negativity politické reklamy</a:t>
            </a:r>
          </a:p>
          <a:p>
            <a:pPr lvl="1"/>
            <a:r>
              <a:rPr lang="cs-CZ" dirty="0"/>
              <a:t>Reklama mezi zprávami (30 sekund)</a:t>
            </a:r>
          </a:p>
          <a:p>
            <a:pPr lvl="1"/>
            <a:r>
              <a:rPr lang="cs-CZ" dirty="0"/>
              <a:t>Různé verze textu a hudby, vizuální pozadí reklamy a hlas mluvčího konstantní</a:t>
            </a:r>
          </a:p>
          <a:p>
            <a:pPr lvl="1"/>
            <a:r>
              <a:rPr lang="cs-CZ" dirty="0"/>
              <a:t>Manipulace: integrita/kompetence kandidáta, postoje k politickým tématům</a:t>
            </a:r>
          </a:p>
          <a:p>
            <a:pPr lvl="1"/>
            <a:r>
              <a:rPr lang="cs-CZ" dirty="0"/>
              <a:t>Replikace během různých volebních kampaní</a:t>
            </a:r>
          </a:p>
          <a:p>
            <a:pPr lvl="1"/>
            <a:r>
              <a:rPr lang="cs-CZ" dirty="0"/>
              <a:t>Efektem negativity je demobilizace voličů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061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8901"/>
            <a:ext cx="10515600" cy="990600"/>
          </a:xfrm>
        </p:spPr>
        <p:txBody>
          <a:bodyPr/>
          <a:lstStyle/>
          <a:p>
            <a:pPr algn="ctr"/>
            <a:r>
              <a:rPr lang="cs-CZ" dirty="0" err="1"/>
              <a:t>Survey</a:t>
            </a:r>
            <a:r>
              <a:rPr lang="cs-CZ" dirty="0"/>
              <a:t>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79501"/>
            <a:ext cx="10515600" cy="53340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Součástí dotazníkového šetření, </a:t>
            </a:r>
          </a:p>
          <a:p>
            <a:r>
              <a:rPr lang="cs-CZ" dirty="0"/>
              <a:t>Větší vzorky, více reprezentativní (?)</a:t>
            </a:r>
          </a:p>
          <a:p>
            <a:r>
              <a:rPr lang="cs-CZ" dirty="0"/>
              <a:t>Online/</a:t>
            </a:r>
            <a:r>
              <a:rPr lang="cs-CZ" dirty="0" err="1"/>
              <a:t>offline</a:t>
            </a:r>
            <a:r>
              <a:rPr lang="cs-CZ" dirty="0"/>
              <a:t>/telefon</a:t>
            </a:r>
          </a:p>
          <a:p>
            <a:r>
              <a:rPr lang="cs-CZ" dirty="0"/>
              <a:t>Manipulace je součástí dotazníku </a:t>
            </a:r>
          </a:p>
          <a:p>
            <a:r>
              <a:rPr lang="cs-CZ" dirty="0"/>
              <a:t>Dotazníky se liší se v jednom aspektu, náhodně přiřazeny</a:t>
            </a:r>
          </a:p>
          <a:p>
            <a:r>
              <a:rPr lang="cs-CZ" dirty="0"/>
              <a:t>Clinton, </a:t>
            </a:r>
            <a:r>
              <a:rPr lang="cs-CZ" dirty="0" err="1"/>
              <a:t>Lapinski</a:t>
            </a:r>
            <a:r>
              <a:rPr lang="cs-CZ" dirty="0"/>
              <a:t> 2004: vliv politické reklamy na volební chování</a:t>
            </a:r>
          </a:p>
          <a:p>
            <a:pPr lvl="1"/>
            <a:r>
              <a:rPr lang="cs-CZ" dirty="0"/>
              <a:t>Reprezentativní online vzorek, subjekty dostaly internetové připojení a internetovou TV, musely jednou týdně vyplňovat </a:t>
            </a:r>
            <a:r>
              <a:rPr lang="cs-CZ" dirty="0" err="1"/>
              <a:t>survey</a:t>
            </a:r>
            <a:endParaRPr lang="cs-CZ" dirty="0"/>
          </a:p>
          <a:p>
            <a:pPr lvl="1"/>
            <a:r>
              <a:rPr lang="cs-CZ" dirty="0"/>
              <a:t>Během kampaně 2000 použili reklamy Bushe a Gora</a:t>
            </a:r>
          </a:p>
          <a:p>
            <a:pPr lvl="1"/>
            <a:r>
              <a:rPr lang="cs-CZ" dirty="0"/>
              <a:t>Přiřazení do skupin podle toho, jaké reklamy měli vidět (Gore negativní a pozitivní, Gore negativní, Gore negativní a kontrolní) (Gore negativní a Bush pozitivní, Gore negativní a Bush negativní, Kontrolní)</a:t>
            </a:r>
          </a:p>
          <a:p>
            <a:pPr lvl="1"/>
            <a:r>
              <a:rPr lang="cs-CZ" dirty="0" err="1"/>
              <a:t>Intention</a:t>
            </a:r>
            <a:r>
              <a:rPr lang="cs-CZ" dirty="0"/>
              <a:t> to </a:t>
            </a:r>
            <a:r>
              <a:rPr lang="cs-CZ" dirty="0" err="1"/>
              <a:t>vote</a:t>
            </a:r>
            <a:endParaRPr lang="cs-CZ" dirty="0"/>
          </a:p>
          <a:p>
            <a:pPr lvl="1"/>
            <a:r>
              <a:rPr lang="cs-CZ" dirty="0"/>
              <a:t>Po volbách nový </a:t>
            </a:r>
            <a:r>
              <a:rPr lang="cs-CZ" dirty="0" err="1"/>
              <a:t>survey</a:t>
            </a:r>
            <a:r>
              <a:rPr lang="cs-CZ" dirty="0"/>
              <a:t> – ptali se zda subjekty byly volit a koho volily</a:t>
            </a:r>
          </a:p>
          <a:p>
            <a:pPr lvl="1"/>
            <a:r>
              <a:rPr lang="cs-CZ" dirty="0"/>
              <a:t>Jaké mohou být PROBLÉMY?????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036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Field</a:t>
            </a:r>
            <a:r>
              <a:rPr lang="cs-CZ" dirty="0"/>
              <a:t>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589463"/>
          </a:xfrm>
        </p:spPr>
        <p:txBody>
          <a:bodyPr/>
          <a:lstStyle/>
          <a:p>
            <a:r>
              <a:rPr lang="cs-CZ" dirty="0"/>
              <a:t>Náhodné přiřazení a kontrola </a:t>
            </a:r>
            <a:r>
              <a:rPr lang="cs-CZ" dirty="0" err="1"/>
              <a:t>treatmentu</a:t>
            </a:r>
            <a:endParaRPr lang="cs-CZ" dirty="0"/>
          </a:p>
          <a:p>
            <a:r>
              <a:rPr lang="cs-CZ" dirty="0"/>
              <a:t>Ale neprobíhá v laboratoři</a:t>
            </a:r>
          </a:p>
          <a:p>
            <a:r>
              <a:rPr lang="cs-CZ" dirty="0"/>
              <a:t>V přirozeném prostředí</a:t>
            </a:r>
          </a:p>
          <a:p>
            <a:r>
              <a:rPr lang="cs-CZ" dirty="0"/>
              <a:t>Ve srovnání s </a:t>
            </a:r>
            <a:r>
              <a:rPr lang="cs-CZ" dirty="0" err="1"/>
              <a:t>lab</a:t>
            </a:r>
            <a:r>
              <a:rPr lang="cs-CZ" dirty="0"/>
              <a:t> experimentem je zde nižší úroveň kontroly (</a:t>
            </a:r>
            <a:r>
              <a:rPr lang="cs-CZ" dirty="0" err="1"/>
              <a:t>treatmentu</a:t>
            </a:r>
            <a:r>
              <a:rPr lang="cs-CZ" dirty="0"/>
              <a:t> i prostředí)</a:t>
            </a:r>
          </a:p>
          <a:p>
            <a:r>
              <a:rPr lang="cs-CZ" dirty="0"/>
              <a:t>Nízká umělost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085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Gerber, </a:t>
            </a:r>
            <a:r>
              <a:rPr lang="cs-CZ" dirty="0" err="1"/>
              <a:t>Karlan</a:t>
            </a:r>
            <a:r>
              <a:rPr lang="cs-CZ" dirty="0"/>
              <a:t> and </a:t>
            </a:r>
            <a:r>
              <a:rPr lang="cs-CZ" dirty="0" err="1"/>
              <a:t>Bergan</a:t>
            </a:r>
            <a:r>
              <a:rPr lang="cs-CZ" dirty="0"/>
              <a:t> 2007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/>
          </a:bodyPr>
          <a:lstStyle/>
          <a:p>
            <a:r>
              <a:rPr lang="cs-CZ" dirty="0"/>
              <a:t>Vliv čtení nevyvážených zdrojů informací na volební chování</a:t>
            </a:r>
          </a:p>
          <a:p>
            <a:pPr lvl="1"/>
            <a:r>
              <a:rPr lang="cs-CZ" dirty="0"/>
              <a:t>Ve Virginii, USA, seznam registrovaných voličů a spotřebitelská databáze</a:t>
            </a:r>
          </a:p>
          <a:p>
            <a:pPr lvl="1"/>
            <a:r>
              <a:rPr lang="cs-CZ" dirty="0"/>
              <a:t>Vybraní jedinci kontaktováni, dotaz, zda mají předplatné novin</a:t>
            </a:r>
          </a:p>
          <a:p>
            <a:pPr lvl="1"/>
            <a:r>
              <a:rPr lang="cs-CZ" dirty="0" err="1"/>
              <a:t>Pretest</a:t>
            </a:r>
            <a:r>
              <a:rPr lang="cs-CZ" dirty="0"/>
              <a:t>: konzumace médií, čtení novin, politické postoje, záměr jít k volbám </a:t>
            </a:r>
          </a:p>
          <a:p>
            <a:pPr lvl="1"/>
            <a:r>
              <a:rPr lang="cs-CZ" dirty="0"/>
              <a:t>Lidé, kteří neodebírali noviny – 3 skupiny</a:t>
            </a:r>
          </a:p>
          <a:p>
            <a:pPr lvl="1"/>
            <a:r>
              <a:rPr lang="cs-CZ" dirty="0"/>
              <a:t>Washington Post, Washington Times, žádné noviny (náhodné přiřazení!), možnost předplatné zrušit</a:t>
            </a:r>
          </a:p>
          <a:p>
            <a:pPr lvl="1"/>
            <a:r>
              <a:rPr lang="cs-CZ" dirty="0"/>
              <a:t>Kontrola, zda domácnosti obdržely noviny</a:t>
            </a:r>
          </a:p>
          <a:p>
            <a:pPr lvl="1"/>
            <a:r>
              <a:rPr lang="cs-CZ" dirty="0"/>
              <a:t>Dotazování po volbách – předplatitelé W. P. volili demokratického kandidáta, efekt v politických tématech</a:t>
            </a:r>
          </a:p>
          <a:p>
            <a:pPr lvl="1"/>
            <a:r>
              <a:rPr lang="cs-CZ" dirty="0"/>
              <a:t>PROBLÉM?????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253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Přírodní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6700"/>
            <a:ext cx="10515600" cy="4640263"/>
          </a:xfrm>
        </p:spPr>
        <p:txBody>
          <a:bodyPr/>
          <a:lstStyle/>
          <a:p>
            <a:r>
              <a:rPr lang="cs-CZ" dirty="0"/>
              <a:t>Jedná se o experiment?</a:t>
            </a:r>
          </a:p>
          <a:p>
            <a:r>
              <a:rPr lang="cs-CZ" dirty="0"/>
              <a:t>Výzkumník využívá přirozeně se dějící události</a:t>
            </a:r>
          </a:p>
          <a:p>
            <a:r>
              <a:rPr lang="cs-CZ" dirty="0"/>
              <a:t>Nedochází k umělé intervenci</a:t>
            </a:r>
          </a:p>
          <a:p>
            <a:r>
              <a:rPr lang="cs-CZ" dirty="0"/>
              <a:t>Chybí randomizace</a:t>
            </a:r>
          </a:p>
          <a:p>
            <a:r>
              <a:rPr lang="cs-CZ" dirty="0"/>
              <a:t>Chybí kontrola nad </a:t>
            </a:r>
            <a:r>
              <a:rPr lang="cs-CZ" dirty="0" err="1"/>
              <a:t>treatmentem</a:t>
            </a:r>
            <a:endParaRPr lang="cs-CZ" dirty="0"/>
          </a:p>
          <a:p>
            <a:r>
              <a:rPr lang="cs-CZ" dirty="0"/>
              <a:t>Nesplňuje kritéria experimentu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358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Přírodní experiment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9700"/>
            <a:ext cx="10515600" cy="5143500"/>
          </a:xfrm>
        </p:spPr>
        <p:txBody>
          <a:bodyPr>
            <a:normAutofit/>
          </a:bodyPr>
          <a:lstStyle/>
          <a:p>
            <a:r>
              <a:rPr lang="cs-CZ" dirty="0" err="1"/>
              <a:t>Lassen</a:t>
            </a:r>
            <a:r>
              <a:rPr lang="cs-CZ" dirty="0"/>
              <a:t> 2005</a:t>
            </a:r>
          </a:p>
          <a:p>
            <a:pPr lvl="1"/>
            <a:r>
              <a:rPr lang="cs-CZ" sz="2800" dirty="0"/>
              <a:t>Místní referendum v Kodani v roce 2000, decentralizace městské správy</a:t>
            </a:r>
          </a:p>
          <a:p>
            <a:pPr lvl="1"/>
            <a:r>
              <a:rPr lang="cs-CZ" sz="2800" dirty="0"/>
              <a:t>Ve 4 částech reforma už v roce 1996 </a:t>
            </a:r>
          </a:p>
          <a:p>
            <a:pPr lvl="1"/>
            <a:r>
              <a:rPr lang="cs-CZ" sz="2800" dirty="0"/>
              <a:t>Referendum, zda by to mělo platit všude, nebo se to úplně zrušit</a:t>
            </a:r>
          </a:p>
          <a:p>
            <a:pPr lvl="1"/>
            <a:r>
              <a:rPr lang="cs-CZ" sz="2800" dirty="0"/>
              <a:t>Zjišťoval, zda informovaní voliči  (operacionalizace, lidé žijí v decentralizovaných distriktech jsou více informovaní) mají vyšší účast v referendu</a:t>
            </a:r>
          </a:p>
          <a:p>
            <a:pPr lvl="1"/>
            <a:endParaRPr lang="cs-CZ" sz="2800" dirty="0"/>
          </a:p>
          <a:p>
            <a:pPr marL="457200" lvl="1" indent="0">
              <a:buNone/>
            </a:pPr>
            <a:r>
              <a:rPr lang="cs-CZ" sz="2000" b="0" i="0">
                <a:solidFill>
                  <a:srgbClr val="767676"/>
                </a:solidFill>
                <a:effectLst/>
                <a:latin typeface="Open Sans"/>
              </a:rPr>
              <a:t> </a:t>
            </a:r>
            <a:r>
              <a:rPr lang="cs-CZ" sz="2000" b="1" i="0" u="none" strike="noStrike">
                <a:solidFill>
                  <a:srgbClr val="005274"/>
                </a:solidFill>
                <a:effectLst/>
                <a:latin typeface="Open Sans"/>
                <a:hlinkClick r:id="rId2"/>
              </a:rPr>
              <a:t>https://doi.org/10.1111/j.0092-5853.2005.00113.x</a:t>
            </a:r>
            <a:endParaRPr lang="cs-CZ" sz="2000" b="0" i="0">
              <a:solidFill>
                <a:srgbClr val="767676"/>
              </a:solidFill>
              <a:effectLst/>
              <a:latin typeface="Open Sans"/>
            </a:endParaRPr>
          </a:p>
          <a:p>
            <a:pPr marL="457200" lvl="1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79818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Subjekty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Odvíjí se od lokace</a:t>
            </a:r>
          </a:p>
          <a:p>
            <a:r>
              <a:rPr lang="cs-CZ" dirty="0"/>
              <a:t>Často studenti</a:t>
            </a:r>
          </a:p>
          <a:p>
            <a:r>
              <a:rPr lang="cs-CZ" dirty="0"/>
              <a:t>Problém se studentskou populací?</a:t>
            </a:r>
          </a:p>
          <a:p>
            <a:r>
              <a:rPr lang="cs-CZ" dirty="0"/>
              <a:t>Dobrovolníci?</a:t>
            </a:r>
          </a:p>
          <a:p>
            <a:r>
              <a:rPr lang="cs-CZ" dirty="0"/>
              <a:t>Reprezentativní vzorek?</a:t>
            </a:r>
          </a:p>
        </p:txBody>
      </p:sp>
    </p:spTree>
    <p:extLst>
      <p:ext uri="{BB962C8B-B14F-4D97-AF65-F5344CB8AC3E}">
        <p14:creationId xmlns:p14="http://schemas.microsoft.com/office/powerpoint/2010/main" val="2969776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Validita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každého výzkumu je důležitá validita a </a:t>
            </a:r>
            <a:r>
              <a:rPr lang="cs-CZ" dirty="0" err="1"/>
              <a:t>zobecnitelnost</a:t>
            </a:r>
            <a:endParaRPr lang="cs-CZ" dirty="0"/>
          </a:p>
          <a:p>
            <a:r>
              <a:rPr lang="cs-CZ" dirty="0"/>
              <a:t>Validita: Co nám říkají data z tohoto výzkumu?</a:t>
            </a:r>
          </a:p>
          <a:p>
            <a:r>
              <a:rPr lang="cs-CZ" dirty="0"/>
              <a:t>Přibližná pravdivost závěrů a znalosti vyvozené z výzkumu.</a:t>
            </a:r>
          </a:p>
          <a:p>
            <a:r>
              <a:rPr lang="cs-CZ" dirty="0"/>
              <a:t>Klasické rozlišení na interní a externí validitu.</a:t>
            </a:r>
          </a:p>
          <a:p>
            <a:r>
              <a:rPr lang="cs-CZ" i="1" dirty="0"/>
              <a:t>Interní validita</a:t>
            </a:r>
            <a:r>
              <a:rPr lang="cs-CZ" dirty="0"/>
              <a:t>: jaká je pravdivost výsledků vzhledem ke sledované populaci.</a:t>
            </a:r>
          </a:p>
          <a:p>
            <a:r>
              <a:rPr lang="cs-CZ" i="1" dirty="0"/>
              <a:t>Externí validita</a:t>
            </a:r>
            <a:r>
              <a:rPr lang="cs-CZ" dirty="0"/>
              <a:t>: jaká je pravdivost výsledků mimo sledovanou populaci?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443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Interní validita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5308600"/>
          </a:xfrm>
        </p:spPr>
        <p:txBody>
          <a:bodyPr>
            <a:normAutofit/>
          </a:bodyPr>
          <a:lstStyle/>
          <a:p>
            <a:r>
              <a:rPr lang="cs-CZ" dirty="0" err="1"/>
              <a:t>Konstruktová</a:t>
            </a:r>
            <a:r>
              <a:rPr lang="cs-CZ" dirty="0"/>
              <a:t> validita</a:t>
            </a:r>
          </a:p>
          <a:p>
            <a:pPr lvl="1"/>
            <a:r>
              <a:rPr lang="cs-CZ" dirty="0"/>
              <a:t>Jak jsou výsledky validní pro teorii a konstrukty, které používá?</a:t>
            </a:r>
          </a:p>
          <a:p>
            <a:pPr lvl="1"/>
            <a:r>
              <a:rPr lang="cs-CZ" dirty="0"/>
              <a:t>Odpovídají proměnné sledované v experimentu proměnným v teorii?</a:t>
            </a:r>
          </a:p>
          <a:p>
            <a:pPr lvl="1"/>
            <a:r>
              <a:rPr lang="cs-CZ" dirty="0"/>
              <a:t>Je to, co by mělo být podle teorie konstantní v experimentu opravdu konstantní?</a:t>
            </a:r>
          </a:p>
          <a:p>
            <a:pPr lvl="1"/>
            <a:r>
              <a:rPr lang="cs-CZ" dirty="0"/>
              <a:t>Jsou skutečně měřeny ty proměnné odpovídající konstruktům teorie?</a:t>
            </a:r>
          </a:p>
          <a:p>
            <a:r>
              <a:rPr lang="cs-CZ" dirty="0"/>
              <a:t>Statistická validita</a:t>
            </a:r>
          </a:p>
          <a:p>
            <a:pPr lvl="1"/>
            <a:r>
              <a:rPr lang="cs-CZ" dirty="0"/>
              <a:t>Je kovariance mezi proměnnými statisticky významná?</a:t>
            </a:r>
          </a:p>
          <a:p>
            <a:pPr lvl="1"/>
            <a:r>
              <a:rPr lang="cs-CZ" dirty="0"/>
              <a:t>Je-li naměřen efekt – je dostatečně velký a je významný?</a:t>
            </a:r>
          </a:p>
          <a:p>
            <a:pPr lvl="1"/>
            <a:r>
              <a:rPr lang="cs-CZ" dirty="0"/>
              <a:t>Pokud je na hranici statistické významnosti, co to znamená?</a:t>
            </a:r>
          </a:p>
          <a:p>
            <a:pPr lvl="1"/>
            <a:r>
              <a:rPr lang="cs-CZ" dirty="0"/>
              <a:t>Statistická replikace: replikace výsledků ze stejných dat, nebo ze stejné populace pomocí stejné analytické metody. Někdy vede ke kontroverzím. </a:t>
            </a:r>
          </a:p>
        </p:txBody>
      </p:sp>
    </p:spTree>
    <p:extLst>
      <p:ext uri="{BB962C8B-B14F-4D97-AF65-F5344CB8AC3E}">
        <p14:creationId xmlns:p14="http://schemas.microsoft.com/office/powerpoint/2010/main" val="4238930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Sociálně vědní metoda?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444361"/>
            <a:ext cx="7479903" cy="4986602"/>
          </a:xfrm>
        </p:spPr>
      </p:pic>
    </p:spTree>
    <p:extLst>
      <p:ext uri="{BB962C8B-B14F-4D97-AF65-F5344CB8AC3E}">
        <p14:creationId xmlns:p14="http://schemas.microsoft.com/office/powerpoint/2010/main" val="3356033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Interní validita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Kauzální validita</a:t>
            </a:r>
          </a:p>
          <a:p>
            <a:pPr lvl="1"/>
            <a:r>
              <a:rPr lang="cs-CZ" dirty="0"/>
              <a:t>Zda jsou vztahy, které výzkumník identifikuje, kauzální</a:t>
            </a:r>
          </a:p>
          <a:p>
            <a:pPr lvl="1"/>
            <a:r>
              <a:rPr lang="cs-CZ" dirty="0"/>
              <a:t>Zda změna v nezávislé proměnné způsobuje změnu v závislé proměnné</a:t>
            </a:r>
          </a:p>
          <a:p>
            <a:pPr lvl="1"/>
            <a:r>
              <a:rPr lang="cs-CZ" dirty="0"/>
              <a:t>Klíčová je experimentální manipulace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229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Externí validita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Většinou problém zobecnění závěrů mimo experiment</a:t>
            </a:r>
          </a:p>
          <a:p>
            <a:r>
              <a:rPr lang="cs-CZ" dirty="0"/>
              <a:t>Tradičně se experimenty považují za metodu s nízkou externí validitou</a:t>
            </a:r>
          </a:p>
          <a:p>
            <a:r>
              <a:rPr lang="cs-CZ" dirty="0"/>
              <a:t>PROČ?</a:t>
            </a:r>
          </a:p>
          <a:p>
            <a:pPr lvl="1"/>
            <a:r>
              <a:rPr lang="cs-CZ" dirty="0"/>
              <a:t>Umělost prostředí a nízký realismus</a:t>
            </a:r>
          </a:p>
          <a:p>
            <a:pPr lvl="1"/>
            <a:r>
              <a:rPr lang="cs-CZ" dirty="0"/>
              <a:t>Nereprezentativní vzorky zkreslující výsledky</a:t>
            </a:r>
          </a:p>
        </p:txBody>
      </p:sp>
    </p:spTree>
    <p:extLst>
      <p:ext uri="{BB962C8B-B14F-4D97-AF65-F5344CB8AC3E}">
        <p14:creationId xmlns:p14="http://schemas.microsoft.com/office/powerpoint/2010/main" val="1338641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4965699"/>
          </a:xfrm>
        </p:spPr>
        <p:txBody>
          <a:bodyPr>
            <a:normAutofit/>
          </a:bodyPr>
          <a:lstStyle/>
          <a:p>
            <a:r>
              <a:rPr lang="cs-CZ" dirty="0"/>
              <a:t>Věcný realismus (ekologická validita –součást problému </a:t>
            </a:r>
            <a:r>
              <a:rPr lang="cs-CZ" dirty="0" err="1"/>
              <a:t>zobecnitelnosti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Jak prostředí experimentu připomíná reálný svět?</a:t>
            </a:r>
          </a:p>
          <a:p>
            <a:pPr lvl="1"/>
            <a:r>
              <a:rPr lang="cs-CZ" dirty="0"/>
              <a:t>V umělém prostředí se chovají subjekty jinak než normálně</a:t>
            </a:r>
          </a:p>
          <a:p>
            <a:pPr lvl="1"/>
            <a:r>
              <a:rPr lang="cs-CZ" dirty="0"/>
              <a:t>Můžeme zobecňovat??</a:t>
            </a:r>
          </a:p>
          <a:p>
            <a:r>
              <a:rPr lang="cs-CZ" dirty="0"/>
              <a:t>Experimentální realismus</a:t>
            </a:r>
          </a:p>
          <a:p>
            <a:pPr lvl="1"/>
            <a:r>
              <a:rPr lang="cs-CZ" dirty="0"/>
              <a:t>Nejde o prostředí jako takové</a:t>
            </a:r>
          </a:p>
          <a:p>
            <a:pPr lvl="1"/>
            <a:r>
              <a:rPr lang="cs-CZ" dirty="0"/>
              <a:t>Klíčová je psychologická zkušenost</a:t>
            </a:r>
          </a:p>
          <a:p>
            <a:pPr lvl="1"/>
            <a:r>
              <a:rPr lang="cs-CZ" dirty="0"/>
              <a:t>Je </a:t>
            </a:r>
            <a:r>
              <a:rPr lang="cs-CZ" dirty="0" err="1"/>
              <a:t>treatment</a:t>
            </a:r>
            <a:r>
              <a:rPr lang="cs-CZ" dirty="0"/>
              <a:t> dostatečný, vyvolává to, co chceme</a:t>
            </a:r>
          </a:p>
          <a:p>
            <a:pPr lvl="1"/>
            <a:r>
              <a:rPr lang="cs-CZ" dirty="0"/>
              <a:t>Berou to subjekty vážně?</a:t>
            </a:r>
          </a:p>
          <a:p>
            <a:pPr lvl="1"/>
            <a:r>
              <a:rPr lang="cs-CZ" dirty="0"/>
              <a:t>Různé úrovně věcného a experimentálního realismu v různých experimentech? Jaké to může mít důsledky pro validitu??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38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Studentské vzorky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9400"/>
            <a:ext cx="10515600" cy="4627563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Sears</a:t>
            </a:r>
            <a:r>
              <a:rPr lang="cs-CZ" dirty="0"/>
              <a:t> 1986: Studenti jsou skupina odlišná od zbytku populace</a:t>
            </a:r>
          </a:p>
          <a:p>
            <a:pPr lvl="1"/>
            <a:r>
              <a:rPr lang="cs-CZ" dirty="0"/>
              <a:t>Slabě vyvinutá identita</a:t>
            </a:r>
          </a:p>
          <a:p>
            <a:pPr lvl="1"/>
            <a:r>
              <a:rPr lang="cs-CZ" dirty="0"/>
              <a:t>Nekonsistentní postoje</a:t>
            </a:r>
          </a:p>
          <a:p>
            <a:pPr lvl="1"/>
            <a:r>
              <a:rPr lang="cs-CZ" dirty="0"/>
              <a:t>Více egocentričtí</a:t>
            </a:r>
          </a:p>
          <a:p>
            <a:pPr lvl="1"/>
            <a:r>
              <a:rPr lang="cs-CZ" dirty="0"/>
              <a:t>Více ovlivnitelní vnějšími faktory</a:t>
            </a:r>
          </a:p>
          <a:p>
            <a:r>
              <a:rPr lang="cs-CZ" dirty="0"/>
              <a:t>Výhody: časově flexibilní. Méně nákladní, schopni sledovat instrukce, homogenní vzorky v čase, jednodušší </a:t>
            </a:r>
            <a:r>
              <a:rPr lang="cs-CZ" dirty="0" err="1"/>
              <a:t>rekrutace</a:t>
            </a:r>
            <a:r>
              <a:rPr lang="cs-CZ" dirty="0"/>
              <a:t>, někdy lze brát jako  silnější test (když to funguje na studentech, tak na </a:t>
            </a:r>
            <a:r>
              <a:rPr lang="cs-CZ" dirty="0" err="1"/>
              <a:t>nestudentech</a:t>
            </a:r>
            <a:r>
              <a:rPr lang="cs-CZ" dirty="0"/>
              <a:t> by to mělo fungovat o to víc)</a:t>
            </a:r>
          </a:p>
          <a:p>
            <a:r>
              <a:rPr lang="cs-CZ" dirty="0"/>
              <a:t>Někdy se projevují rozdíly (v herně teoretických experimentech)</a:t>
            </a:r>
          </a:p>
          <a:p>
            <a:endParaRPr lang="cs-CZ" dirty="0"/>
          </a:p>
          <a:p>
            <a:r>
              <a:rPr lang="cs-CZ" dirty="0"/>
              <a:t>Proč používat studenty? Protože cílem experimentu není zobecnění na celou populaci!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3834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Co je víc?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vztah mezi interní a externí validitou </a:t>
            </a:r>
            <a:r>
              <a:rPr lang="cs-CZ" dirty="0" err="1"/>
              <a:t>zero</a:t>
            </a:r>
            <a:r>
              <a:rPr lang="cs-CZ" dirty="0"/>
              <a:t>-sum game?</a:t>
            </a:r>
          </a:p>
          <a:p>
            <a:pPr lvl="1"/>
            <a:r>
              <a:rPr lang="cs-CZ" dirty="0"/>
              <a:t>Pokud máme vysokou interní validitu (dobrá </a:t>
            </a:r>
            <a:r>
              <a:rPr lang="cs-CZ" dirty="0" err="1"/>
              <a:t>konstruktová</a:t>
            </a:r>
            <a:r>
              <a:rPr lang="cs-CZ" dirty="0"/>
              <a:t>, statistická a kauzální validita) je to za cenu toho, že neleze zobecnit výsledek na celou populaci.</a:t>
            </a:r>
          </a:p>
          <a:p>
            <a:r>
              <a:rPr lang="cs-CZ" dirty="0"/>
              <a:t>Co je důležitější?</a:t>
            </a:r>
          </a:p>
          <a:p>
            <a:pPr lvl="1"/>
            <a:r>
              <a:rPr lang="cs-CZ" dirty="0"/>
              <a:t>Je ok, když můžu zobecnit výsledek, který neodpovídá teorii nebo desinterpretuje kauzální vztah?</a:t>
            </a:r>
          </a:p>
          <a:p>
            <a:r>
              <a:rPr lang="cs-CZ" dirty="0"/>
              <a:t>Co je řešení?</a:t>
            </a:r>
          </a:p>
          <a:p>
            <a:pPr lvl="1"/>
            <a:r>
              <a:rPr lang="cs-CZ" dirty="0"/>
              <a:t>Replikace. Vědecká replikace: replikace výsledků za použití stejných konstruktů a jiné populace nebo jiného vzorku. </a:t>
            </a:r>
          </a:p>
          <a:p>
            <a:pPr lvl="1"/>
            <a:r>
              <a:rPr lang="cs-CZ" dirty="0"/>
              <a:t>Teorie v sociálních vědách je KUMULATIVNÍ PROCES</a:t>
            </a:r>
          </a:p>
        </p:txBody>
      </p:sp>
    </p:spTree>
    <p:extLst>
      <p:ext uri="{BB962C8B-B14F-4D97-AF65-F5344CB8AC3E}">
        <p14:creationId xmlns:p14="http://schemas.microsoft.com/office/powerpoint/2010/main" val="31067077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Motivace subjektů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5100"/>
            <a:ext cx="10515600" cy="47418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Jak dosáhnout toho, aby subjekty braly experiment vážně?</a:t>
            </a:r>
          </a:p>
          <a:p>
            <a:r>
              <a:rPr lang="cs-CZ" dirty="0"/>
              <a:t>Peníze: show-up </a:t>
            </a:r>
            <a:r>
              <a:rPr lang="cs-CZ" dirty="0" err="1"/>
              <a:t>fee</a:t>
            </a:r>
            <a:r>
              <a:rPr lang="cs-CZ" dirty="0"/>
              <a:t>, nebo výdělek během experimentu?</a:t>
            </a:r>
          </a:p>
          <a:p>
            <a:r>
              <a:rPr lang="cs-CZ" dirty="0"/>
              <a:t>Důkazy, že peníze vedou k horšímu výkonu (ve srovnání s bonbony a experimentem bez odměny)</a:t>
            </a:r>
          </a:p>
          <a:p>
            <a:r>
              <a:rPr lang="cs-CZ" dirty="0"/>
              <a:t>Peníze mohou vést k </a:t>
            </a:r>
            <a:r>
              <a:rPr lang="cs-CZ" dirty="0" err="1"/>
              <a:t>přemotivovanému</a:t>
            </a:r>
            <a:r>
              <a:rPr lang="cs-CZ" dirty="0"/>
              <a:t> chování, ovlivnění kognitivního úsilí, můžou vést k různým náladám zkreslujícím výsledek, subjekty se považují za zaměstnance experimentátora</a:t>
            </a:r>
          </a:p>
          <a:p>
            <a:r>
              <a:rPr lang="cs-CZ" dirty="0"/>
              <a:t>Role peněz není vyřešená (různé výsledky v experimentech)</a:t>
            </a:r>
          </a:p>
          <a:p>
            <a:r>
              <a:rPr lang="cs-CZ" dirty="0" err="1"/>
              <a:t>Vernon</a:t>
            </a:r>
            <a:r>
              <a:rPr lang="cs-CZ" dirty="0"/>
              <a:t> Smith: </a:t>
            </a:r>
            <a:r>
              <a:rPr lang="cs-CZ" dirty="0" err="1"/>
              <a:t>Induced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: Chceme mít kontrolu nad motivací, peníze jsou hlavní motivace a proto již nejsou důležité jiné alternativní motivy, které by mohly zkreslovat výsledky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6174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2975"/>
          </a:xfrm>
        </p:spPr>
        <p:txBody>
          <a:bodyPr>
            <a:normAutofit/>
          </a:bodyPr>
          <a:lstStyle/>
          <a:p>
            <a:r>
              <a:rPr lang="cs-CZ" dirty="0"/>
              <a:t>Známky a kredity. Je to dobrá praxe?</a:t>
            </a:r>
          </a:p>
          <a:p>
            <a:pPr lvl="1"/>
            <a:r>
              <a:rPr lang="cs-CZ" dirty="0"/>
              <a:t>Nemáme problém s </a:t>
            </a:r>
            <a:r>
              <a:rPr lang="cs-CZ" dirty="0" err="1"/>
              <a:t>rekrutací</a:t>
            </a:r>
            <a:endParaRPr lang="cs-CZ" dirty="0"/>
          </a:p>
          <a:p>
            <a:pPr lvl="1"/>
            <a:r>
              <a:rPr lang="cs-CZ" dirty="0"/>
              <a:t>Ale subjekty mohou být příliš motivované</a:t>
            </a:r>
          </a:p>
          <a:p>
            <a:pPr lvl="1"/>
            <a:r>
              <a:rPr lang="cs-CZ" dirty="0"/>
              <a:t>Nedůvěra v anonymitu, problém </a:t>
            </a:r>
            <a:r>
              <a:rPr lang="cs-CZ" dirty="0" err="1"/>
              <a:t>desirability</a:t>
            </a:r>
            <a:endParaRPr lang="cs-CZ" dirty="0"/>
          </a:p>
          <a:p>
            <a:pPr lvl="1"/>
            <a:r>
              <a:rPr lang="cs-CZ" dirty="0"/>
              <a:t>Je to etické??</a:t>
            </a:r>
          </a:p>
          <a:p>
            <a:endParaRPr lang="cs-CZ" dirty="0"/>
          </a:p>
          <a:p>
            <a:r>
              <a:rPr lang="cs-CZ" dirty="0"/>
              <a:t>Co nejvyšší ekologická validita</a:t>
            </a:r>
          </a:p>
          <a:p>
            <a:pPr marL="685800" lvl="2">
              <a:spcBef>
                <a:spcPts val="1000"/>
              </a:spcBef>
            </a:pPr>
            <a:r>
              <a:rPr lang="cs-CZ" dirty="0"/>
              <a:t>Aby experiment připomínal běžné situace a subjekty se snažily chovat tak, jako by se chovali v reálním světě</a:t>
            </a:r>
          </a:p>
          <a:p>
            <a:r>
              <a:rPr lang="cs-CZ" dirty="0"/>
              <a:t>Motivace v instrukci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6063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5100"/>
            <a:ext cx="10515600" cy="4741863"/>
          </a:xfrm>
        </p:spPr>
        <p:txBody>
          <a:bodyPr/>
          <a:lstStyle/>
          <a:p>
            <a:r>
              <a:rPr lang="cs-CZ" dirty="0"/>
              <a:t>Při práci s lidskými subjekty musíme zvažovat etiku výzkumu</a:t>
            </a:r>
          </a:p>
          <a:p>
            <a:r>
              <a:rPr lang="cs-CZ" dirty="0"/>
              <a:t>Přebírání praxe z medicínských experimentů</a:t>
            </a:r>
          </a:p>
          <a:p>
            <a:pPr lvl="1"/>
            <a:r>
              <a:rPr lang="cs-CZ" dirty="0"/>
              <a:t>Norimberský proces odhalil problém chybějících standardů etiky ve výzkumu</a:t>
            </a:r>
          </a:p>
          <a:p>
            <a:pPr lvl="1"/>
            <a:r>
              <a:rPr lang="cs-CZ" dirty="0"/>
              <a:t>Norimberský kodex, po něm vznikají nové moderní kodexy, praxe přechází i do sociálních věd</a:t>
            </a:r>
          </a:p>
          <a:p>
            <a:r>
              <a:rPr lang="cs-CZ" dirty="0"/>
              <a:t>Problém s etikou se v soc. vědách ještě v 70. letech neřešil</a:t>
            </a:r>
          </a:p>
          <a:p>
            <a:pPr lvl="1"/>
            <a:r>
              <a:rPr lang="cs-CZ" dirty="0" err="1"/>
              <a:t>Milgaram</a:t>
            </a:r>
            <a:r>
              <a:rPr lang="cs-CZ" dirty="0"/>
              <a:t>, </a:t>
            </a:r>
            <a:r>
              <a:rPr lang="cs-CZ" dirty="0" err="1"/>
              <a:t>Humprhries</a:t>
            </a:r>
            <a:r>
              <a:rPr lang="cs-CZ" dirty="0"/>
              <a:t> (nešlo o experiment) – neetické postupy akceptovány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666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Riziko pro subjekty musí být minimální (riziko </a:t>
            </a:r>
            <a:r>
              <a:rPr lang="cs-CZ" dirty="0" err="1"/>
              <a:t>nekomfortu</a:t>
            </a:r>
            <a:r>
              <a:rPr lang="cs-CZ" dirty="0"/>
              <a:t> nebo škody nesmí výrazně převyšovat riziko spojené s každodenním životem)</a:t>
            </a:r>
          </a:p>
          <a:p>
            <a:r>
              <a:rPr lang="cs-CZ" dirty="0"/>
              <a:t>Rizika musí být vyvážena benefity</a:t>
            </a:r>
          </a:p>
          <a:p>
            <a:r>
              <a:rPr lang="cs-CZ" dirty="0"/>
              <a:t>Zaručena bezpečnost subjektů</a:t>
            </a:r>
          </a:p>
          <a:p>
            <a:r>
              <a:rPr lang="cs-CZ" dirty="0"/>
              <a:t>Zaručena ochrana soukromí</a:t>
            </a:r>
          </a:p>
          <a:p>
            <a:endParaRPr lang="cs-CZ" dirty="0"/>
          </a:p>
          <a:p>
            <a:r>
              <a:rPr lang="cs-CZ" dirty="0"/>
              <a:t>Posuzujeme </a:t>
            </a:r>
            <a:r>
              <a:rPr lang="cs-CZ" dirty="0" err="1"/>
              <a:t>cost</a:t>
            </a:r>
            <a:r>
              <a:rPr lang="cs-CZ" dirty="0"/>
              <a:t>/benefit</a:t>
            </a:r>
          </a:p>
        </p:txBody>
      </p:sp>
    </p:spTree>
    <p:extLst>
      <p:ext uri="{BB962C8B-B14F-4D97-AF65-F5344CB8AC3E}">
        <p14:creationId xmlns:p14="http://schemas.microsoft.com/office/powerpoint/2010/main" val="33880284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Benfity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Sociální</a:t>
            </a:r>
          </a:p>
          <a:p>
            <a:pPr lvl="1"/>
            <a:r>
              <a:rPr lang="cs-CZ" dirty="0"/>
              <a:t>Terapeutické</a:t>
            </a:r>
          </a:p>
          <a:p>
            <a:pPr lvl="1"/>
            <a:r>
              <a:rPr lang="cs-CZ" dirty="0"/>
              <a:t>Kolaterální (např. ekonomické, altruistický dobrý pocit, edukační)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Náklady:</a:t>
            </a:r>
          </a:p>
          <a:p>
            <a:pPr lvl="1"/>
            <a:r>
              <a:rPr lang="cs-CZ" dirty="0"/>
              <a:t>Fyzické</a:t>
            </a:r>
          </a:p>
          <a:p>
            <a:pPr lvl="1"/>
            <a:r>
              <a:rPr lang="cs-CZ" dirty="0"/>
              <a:t>Psychologické (některé změny mohou být dlouhodobé, narušení soukromí)</a:t>
            </a:r>
          </a:p>
          <a:p>
            <a:pPr lvl="1"/>
            <a:r>
              <a:rPr lang="cs-CZ" dirty="0"/>
              <a:t>Ekonomické a sociální (časové náklady, ostrakizace, vyvolání nelegálního chování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40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Co je experiment?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To </a:t>
            </a:r>
            <a:r>
              <a:rPr lang="cs-CZ" i="1" dirty="0" err="1"/>
              <a:t>find</a:t>
            </a:r>
            <a:r>
              <a:rPr lang="cs-CZ" i="1" dirty="0"/>
              <a:t> </a:t>
            </a:r>
            <a:r>
              <a:rPr lang="cs-CZ" i="1" dirty="0" err="1"/>
              <a:t>out</a:t>
            </a:r>
            <a:r>
              <a:rPr lang="cs-CZ" i="1" dirty="0"/>
              <a:t> </a:t>
            </a:r>
            <a:r>
              <a:rPr lang="cs-CZ" i="1" dirty="0" err="1"/>
              <a:t>what</a:t>
            </a:r>
            <a:r>
              <a:rPr lang="cs-CZ" i="1" dirty="0"/>
              <a:t> </a:t>
            </a:r>
            <a:r>
              <a:rPr lang="cs-CZ" i="1" dirty="0" err="1"/>
              <a:t>happens</a:t>
            </a:r>
            <a:r>
              <a:rPr lang="cs-CZ" i="1" dirty="0"/>
              <a:t> </a:t>
            </a:r>
            <a:r>
              <a:rPr lang="cs-CZ" i="1" dirty="0" err="1"/>
              <a:t>if</a:t>
            </a:r>
            <a:r>
              <a:rPr lang="cs-CZ" i="1" dirty="0"/>
              <a:t> </a:t>
            </a:r>
            <a:r>
              <a:rPr lang="cs-CZ" i="1" dirty="0" err="1"/>
              <a:t>you</a:t>
            </a:r>
            <a:r>
              <a:rPr lang="cs-CZ" i="1" dirty="0"/>
              <a:t> </a:t>
            </a:r>
            <a:r>
              <a:rPr lang="cs-CZ" i="1" dirty="0" err="1"/>
              <a:t>change</a:t>
            </a:r>
            <a:r>
              <a:rPr lang="cs-CZ" i="1" dirty="0"/>
              <a:t> </a:t>
            </a:r>
            <a:r>
              <a:rPr lang="cs-CZ" i="1" dirty="0" err="1"/>
              <a:t>something</a:t>
            </a:r>
            <a:r>
              <a:rPr lang="cs-CZ" i="1" dirty="0"/>
              <a:t>, </a:t>
            </a:r>
            <a:r>
              <a:rPr lang="cs-CZ" i="1" dirty="0" err="1"/>
              <a:t>it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necessary</a:t>
            </a:r>
            <a:r>
              <a:rPr lang="cs-CZ" i="1" dirty="0"/>
              <a:t> to </a:t>
            </a:r>
            <a:r>
              <a:rPr lang="cs-CZ" i="1" dirty="0" err="1"/>
              <a:t>change</a:t>
            </a:r>
            <a:r>
              <a:rPr lang="cs-CZ" i="1" dirty="0"/>
              <a:t> </a:t>
            </a:r>
            <a:r>
              <a:rPr lang="cs-CZ" i="1" dirty="0" err="1"/>
              <a:t>it</a:t>
            </a:r>
            <a:r>
              <a:rPr lang="cs-CZ" dirty="0"/>
              <a:t>“ (Box, Hunter, and Hunter 1978).</a:t>
            </a:r>
          </a:p>
          <a:p>
            <a:endParaRPr lang="cs-CZ" dirty="0"/>
          </a:p>
          <a:p>
            <a:r>
              <a:rPr lang="cs-CZ" dirty="0"/>
              <a:t>Vědomá intervence do procesu generujícího data</a:t>
            </a:r>
          </a:p>
          <a:p>
            <a:r>
              <a:rPr lang="cs-CZ" dirty="0"/>
              <a:t>Manipulace s určitými prvky prostředí procesu generujícího data</a:t>
            </a:r>
          </a:p>
          <a:p>
            <a:r>
              <a:rPr lang="cs-CZ" dirty="0"/>
              <a:t>Vytváření nepřirozených situací</a:t>
            </a:r>
          </a:p>
          <a:p>
            <a:r>
              <a:rPr lang="cs-CZ" dirty="0"/>
              <a:t>Snaha aproximovat situaci, kdy se sledovaný subjekt nachází ve dvou různých stavech světa</a:t>
            </a:r>
          </a:p>
          <a:p>
            <a:r>
              <a:rPr lang="cs-CZ" dirty="0"/>
              <a:t>Náhodné přiřazení a kontrola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644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Problémy s etikou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Fried</a:t>
            </a:r>
            <a:r>
              <a:rPr lang="cs-CZ" dirty="0"/>
              <a:t>, </a:t>
            </a:r>
            <a:r>
              <a:rPr lang="cs-CZ" dirty="0" err="1"/>
              <a:t>Lagunes</a:t>
            </a:r>
            <a:r>
              <a:rPr lang="cs-CZ" dirty="0"/>
              <a:t>, </a:t>
            </a:r>
            <a:r>
              <a:rPr lang="cs-CZ" dirty="0" err="1"/>
              <a:t>Venkatarami</a:t>
            </a:r>
            <a:r>
              <a:rPr lang="cs-CZ" dirty="0"/>
              <a:t> 2008:</a:t>
            </a:r>
          </a:p>
          <a:p>
            <a:pPr lvl="1"/>
            <a:r>
              <a:rPr lang="cs-CZ" dirty="0" err="1"/>
              <a:t>Konfederáti</a:t>
            </a:r>
            <a:r>
              <a:rPr lang="cs-CZ" dirty="0"/>
              <a:t> činí dopravní přestupky v </a:t>
            </a:r>
            <a:r>
              <a:rPr lang="cs-CZ" dirty="0" err="1"/>
              <a:t>Mexico</a:t>
            </a:r>
            <a:r>
              <a:rPr lang="cs-CZ" dirty="0"/>
              <a:t> City s cílem být zastaven policistou</a:t>
            </a:r>
          </a:p>
          <a:p>
            <a:pPr lvl="1"/>
            <a:r>
              <a:rPr lang="cs-CZ" dirty="0"/>
              <a:t>Sledují, zda jim policisté řeknou o úplatek</a:t>
            </a:r>
          </a:p>
          <a:p>
            <a:pPr lvl="1"/>
            <a:r>
              <a:rPr lang="cs-CZ" dirty="0"/>
              <a:t>Experimentátor vyvolává situaci, ve které subjekty (policisté) porušují zákon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92217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Decepce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51943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Když experimentátor záměrně desinterpretuje, co se v experimentu děje</a:t>
            </a:r>
          </a:p>
          <a:p>
            <a:r>
              <a:rPr lang="cs-CZ" dirty="0"/>
              <a:t>Subjektům lžeme, nebo neříkáme pravdu (úplnou)</a:t>
            </a:r>
          </a:p>
          <a:p>
            <a:r>
              <a:rPr lang="cs-CZ" dirty="0"/>
              <a:t>Běžná praxe v psychologických experimentech (pod podmínkou, že to je nutné) – nechceme, aby subjekty věděly, které psychologické aspekty zkoumáme</a:t>
            </a:r>
          </a:p>
          <a:p>
            <a:r>
              <a:rPr lang="cs-CZ" dirty="0"/>
              <a:t>Nutný </a:t>
            </a:r>
            <a:r>
              <a:rPr lang="cs-CZ" dirty="0" err="1"/>
              <a:t>debriefing</a:t>
            </a:r>
            <a:r>
              <a:rPr lang="cs-CZ" dirty="0"/>
              <a:t> po konci, snaha odstranit negativní následky experimentu (Ale je to vždy OK? Viz. </a:t>
            </a:r>
            <a:r>
              <a:rPr lang="cs-CZ" dirty="0" err="1"/>
              <a:t>Milgram</a:t>
            </a:r>
            <a:r>
              <a:rPr lang="cs-CZ" dirty="0"/>
              <a:t>)</a:t>
            </a:r>
          </a:p>
          <a:p>
            <a:r>
              <a:rPr lang="cs-CZ" dirty="0"/>
              <a:t>Proč </a:t>
            </a:r>
            <a:r>
              <a:rPr lang="cs-CZ" dirty="0" err="1"/>
              <a:t>decpce</a:t>
            </a:r>
            <a:r>
              <a:rPr lang="cs-CZ" dirty="0"/>
              <a:t>? Nepoužití </a:t>
            </a:r>
            <a:r>
              <a:rPr lang="cs-CZ" dirty="0" err="1"/>
              <a:t>decepce</a:t>
            </a:r>
            <a:r>
              <a:rPr lang="cs-CZ" dirty="0"/>
              <a:t> by vedlo ke zkreslení výsledků (např. v experimentu s policisty v </a:t>
            </a:r>
            <a:r>
              <a:rPr lang="cs-CZ" dirty="0" err="1"/>
              <a:t>Mexico</a:t>
            </a:r>
            <a:r>
              <a:rPr lang="cs-CZ" dirty="0"/>
              <a:t> City)</a:t>
            </a:r>
          </a:p>
          <a:p>
            <a:r>
              <a:rPr lang="cs-CZ" dirty="0"/>
              <a:t>Proč </a:t>
            </a:r>
            <a:r>
              <a:rPr lang="cs-CZ" dirty="0" err="1"/>
              <a:t>decepce</a:t>
            </a:r>
            <a:r>
              <a:rPr lang="cs-CZ" dirty="0"/>
              <a:t> NE? Je to neetické, negativní dopad na subjekty</a:t>
            </a:r>
          </a:p>
          <a:p>
            <a:r>
              <a:rPr lang="cs-CZ" dirty="0" err="1"/>
              <a:t>Mutz</a:t>
            </a:r>
            <a:r>
              <a:rPr lang="cs-CZ" dirty="0"/>
              <a:t>: měla fiktivní kandidáty</a:t>
            </a:r>
          </a:p>
          <a:p>
            <a:r>
              <a:rPr lang="cs-CZ" dirty="0"/>
              <a:t>Druckman: předstírá, že používá materiál z New York </a:t>
            </a:r>
            <a:r>
              <a:rPr lang="cs-CZ" dirty="0" err="1"/>
              <a:t>Times</a:t>
            </a:r>
            <a:endParaRPr lang="cs-CZ" dirty="0"/>
          </a:p>
          <a:p>
            <a:r>
              <a:rPr lang="cs-CZ" dirty="0"/>
              <a:t>Někdy podprahové signály (</a:t>
            </a:r>
            <a:r>
              <a:rPr lang="cs-CZ" dirty="0" err="1"/>
              <a:t>Lodge</a:t>
            </a:r>
            <a:r>
              <a:rPr lang="cs-CZ" dirty="0"/>
              <a:t>, </a:t>
            </a:r>
            <a:r>
              <a:rPr lang="cs-CZ" dirty="0" err="1"/>
              <a:t>Taber</a:t>
            </a:r>
            <a:r>
              <a:rPr lang="cs-CZ" dirty="0"/>
              <a:t>)</a:t>
            </a:r>
          </a:p>
          <a:p>
            <a:r>
              <a:rPr lang="cs-CZ" dirty="0"/>
              <a:t>Snaha o nejnižší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decepce</a:t>
            </a:r>
            <a:r>
              <a:rPr lang="cs-CZ" dirty="0"/>
              <a:t>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691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Experimentální 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Izolace a manipulace nezávislé proměnné </a:t>
            </a:r>
          </a:p>
          <a:p>
            <a:r>
              <a:rPr lang="cs-CZ" dirty="0"/>
              <a:t>Vše ostatní konstantní</a:t>
            </a:r>
          </a:p>
          <a:p>
            <a:r>
              <a:rPr lang="cs-CZ" dirty="0"/>
              <a:t>Kontrola </a:t>
            </a:r>
            <a:r>
              <a:rPr lang="cs-CZ" dirty="0" err="1"/>
              <a:t>treatmentu</a:t>
            </a:r>
            <a:r>
              <a:rPr lang="cs-CZ" dirty="0"/>
              <a:t> a prostředí</a:t>
            </a:r>
          </a:p>
          <a:p>
            <a:r>
              <a:rPr lang="cs-CZ" dirty="0"/>
              <a:t>Eliminace efektu intervenujících proměnných</a:t>
            </a:r>
          </a:p>
        </p:txBody>
      </p:sp>
    </p:spTree>
    <p:extLst>
      <p:ext uri="{BB962C8B-B14F-4D97-AF65-F5344CB8AC3E}">
        <p14:creationId xmlns:p14="http://schemas.microsoft.com/office/powerpoint/2010/main" val="1264725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Náhodné přiřazení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Přiřazení do skupin (</a:t>
            </a:r>
            <a:r>
              <a:rPr lang="cs-CZ" dirty="0" err="1"/>
              <a:t>random</a:t>
            </a:r>
            <a:r>
              <a:rPr lang="cs-CZ" dirty="0"/>
              <a:t> </a:t>
            </a:r>
            <a:r>
              <a:rPr lang="cs-CZ" dirty="0" err="1"/>
              <a:t>assignmnet</a:t>
            </a:r>
            <a:r>
              <a:rPr lang="cs-CZ" dirty="0"/>
              <a:t>)</a:t>
            </a:r>
          </a:p>
          <a:p>
            <a:r>
              <a:rPr lang="cs-CZ" dirty="0"/>
              <a:t>Náhodný výběr????</a:t>
            </a:r>
          </a:p>
          <a:p>
            <a:r>
              <a:rPr lang="cs-CZ" dirty="0"/>
              <a:t>Náhodné přiřazení na nenáhodném vzorku</a:t>
            </a:r>
          </a:p>
          <a:p>
            <a:r>
              <a:rPr lang="cs-CZ" dirty="0" err="1"/>
              <a:t>Poč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Eliminace zkreslení v jednotlivých experimentálních podmínkách</a:t>
            </a:r>
          </a:p>
          <a:p>
            <a:r>
              <a:rPr lang="cs-CZ" dirty="0"/>
              <a:t>Předpoklad, že kontrolní skupina a experimentální skupina se neliší</a:t>
            </a:r>
          </a:p>
        </p:txBody>
      </p:sp>
    </p:spTree>
    <p:extLst>
      <p:ext uri="{BB962C8B-B14F-4D97-AF65-F5344CB8AC3E}">
        <p14:creationId xmlns:p14="http://schemas.microsoft.com/office/powerpoint/2010/main" val="1917465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Výhoda experimentu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Sledování kauzálních vztahů</a:t>
            </a:r>
          </a:p>
          <a:p>
            <a:r>
              <a:rPr lang="cs-CZ" dirty="0"/>
              <a:t>A -&gt; B</a:t>
            </a:r>
          </a:p>
          <a:p>
            <a:r>
              <a:rPr lang="cs-CZ" dirty="0"/>
              <a:t>Výhoda oproti observačním metodám</a:t>
            </a:r>
          </a:p>
          <a:p>
            <a:r>
              <a:rPr lang="cs-CZ" dirty="0"/>
              <a:t>Sledování situací, které jsou těžko sledovatelné v reálném světě</a:t>
            </a:r>
          </a:p>
          <a:p>
            <a:r>
              <a:rPr lang="cs-CZ" dirty="0"/>
              <a:t>Sledování proměnných, které jsou těžko sledovatelné v reálném světě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373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Psychologická vs. Ekonomická tradice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Psychologové: laboratoř a </a:t>
            </a:r>
            <a:r>
              <a:rPr lang="cs-CZ" dirty="0" err="1"/>
              <a:t>survey</a:t>
            </a:r>
            <a:r>
              <a:rPr lang="cs-CZ" dirty="0"/>
              <a:t>, show-up </a:t>
            </a:r>
            <a:r>
              <a:rPr lang="cs-CZ" dirty="0" err="1"/>
              <a:t>fee</a:t>
            </a:r>
            <a:r>
              <a:rPr lang="cs-CZ" dirty="0"/>
              <a:t>, individuální rozhodování (spíše), studentské vzorky, </a:t>
            </a:r>
            <a:r>
              <a:rPr lang="cs-CZ" dirty="0" err="1"/>
              <a:t>decepce</a:t>
            </a:r>
            <a:r>
              <a:rPr lang="cs-CZ" dirty="0"/>
              <a:t>, vyšší míra věcného realismu, v poslední době spíše </a:t>
            </a:r>
            <a:r>
              <a:rPr lang="cs-CZ" dirty="0" err="1"/>
              <a:t>survey</a:t>
            </a:r>
            <a:r>
              <a:rPr lang="cs-CZ" dirty="0"/>
              <a:t>, méně </a:t>
            </a:r>
            <a:r>
              <a:rPr lang="cs-CZ" dirty="0" err="1"/>
              <a:t>labu</a:t>
            </a:r>
            <a:endParaRPr lang="cs-CZ" dirty="0"/>
          </a:p>
          <a:p>
            <a:r>
              <a:rPr lang="cs-CZ" dirty="0"/>
              <a:t>Ekonomové: laboratoř, odměna za výkon, míň práce se studenty, více interaktivní, testování formálních modelů, nízká míra realismu, opakované volby, </a:t>
            </a:r>
            <a:r>
              <a:rPr lang="cs-CZ" dirty="0" err="1"/>
              <a:t>decepce</a:t>
            </a:r>
            <a:r>
              <a:rPr lang="cs-CZ" dirty="0"/>
              <a:t> se nepřipouští</a:t>
            </a:r>
          </a:p>
        </p:txBody>
      </p:sp>
    </p:spTree>
    <p:extLst>
      <p:ext uri="{BB962C8B-B14F-4D97-AF65-F5344CB8AC3E}">
        <p14:creationId xmlns:p14="http://schemas.microsoft.com/office/powerpoint/2010/main" val="582606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Experimentální design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(</a:t>
            </a:r>
            <a:r>
              <a:rPr lang="cs-CZ" dirty="0" err="1"/>
              <a:t>mezisubjektový</a:t>
            </a:r>
            <a:r>
              <a:rPr lang="cs-CZ" dirty="0"/>
              <a:t> experimentální design)</a:t>
            </a:r>
          </a:p>
          <a:p>
            <a:pPr lvl="1"/>
            <a:r>
              <a:rPr lang="cs-CZ" dirty="0"/>
              <a:t>Řešíme náhodné přiřazení</a:t>
            </a:r>
          </a:p>
          <a:p>
            <a:pPr lvl="1"/>
            <a:r>
              <a:rPr lang="cs-CZ" dirty="0"/>
              <a:t>Více skupin, kontrolní skupina</a:t>
            </a:r>
          </a:p>
          <a:p>
            <a:pPr lvl="1"/>
            <a:endParaRPr lang="cs-CZ" dirty="0"/>
          </a:p>
          <a:p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(</a:t>
            </a:r>
            <a:r>
              <a:rPr lang="cs-CZ" dirty="0" err="1"/>
              <a:t>vnitrosubjektový</a:t>
            </a:r>
            <a:r>
              <a:rPr lang="cs-CZ" dirty="0"/>
              <a:t> experimentální design)</a:t>
            </a:r>
          </a:p>
          <a:p>
            <a:pPr lvl="1"/>
            <a:r>
              <a:rPr lang="cs-CZ" dirty="0"/>
              <a:t>Neřešíme náhodné přiřazení</a:t>
            </a:r>
          </a:p>
          <a:p>
            <a:pPr lvl="1"/>
            <a:r>
              <a:rPr lang="cs-CZ" dirty="0"/>
              <a:t>Jedna skupina stejný </a:t>
            </a:r>
            <a:r>
              <a:rPr lang="cs-CZ" dirty="0" err="1"/>
              <a:t>treatment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Subjekt činí rozhodnutí v různých stavech světa</a:t>
            </a:r>
          </a:p>
          <a:p>
            <a:pPr lvl="1"/>
            <a:r>
              <a:rPr lang="cs-CZ" dirty="0"/>
              <a:t>Nehrozí zkreslení individuálními rozdíly</a:t>
            </a:r>
          </a:p>
          <a:p>
            <a:pPr lvl="1"/>
            <a:r>
              <a:rPr lang="cs-CZ" dirty="0"/>
              <a:t>Může dojít k ovlivnění subjektů mezi t1 a t2</a:t>
            </a:r>
          </a:p>
        </p:txBody>
      </p:sp>
    </p:spTree>
    <p:extLst>
      <p:ext uri="{BB962C8B-B14F-4D97-AF65-F5344CB8AC3E}">
        <p14:creationId xmlns:p14="http://schemas.microsoft.com/office/powerpoint/2010/main" val="4082472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Diana </a:t>
            </a:r>
            <a:r>
              <a:rPr lang="cs-CZ" dirty="0" err="1"/>
              <a:t>Mutz</a:t>
            </a:r>
            <a:r>
              <a:rPr lang="cs-CZ" dirty="0"/>
              <a:t>, Byron </a:t>
            </a:r>
            <a:r>
              <a:rPr lang="cs-CZ" dirty="0" err="1"/>
              <a:t>Reeves</a:t>
            </a:r>
            <a:r>
              <a:rPr lang="cs-CZ" dirty="0"/>
              <a:t> 2005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5029200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Vliv neslušnosti politiků v TV na důvěru v politiku, </a:t>
            </a:r>
            <a:r>
              <a:rPr lang="cs-CZ" dirty="0" err="1"/>
              <a:t>videomalaise</a:t>
            </a:r>
            <a:endParaRPr lang="cs-CZ" dirty="0"/>
          </a:p>
          <a:p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experimenty</a:t>
            </a:r>
          </a:p>
          <a:p>
            <a:pPr lvl="1"/>
            <a:r>
              <a:rPr lang="cs-CZ" dirty="0"/>
              <a:t>Politická debata, fiktivních kandidáti</a:t>
            </a:r>
          </a:p>
          <a:p>
            <a:pPr lvl="1"/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subject</a:t>
            </a:r>
            <a:endParaRPr lang="cs-CZ" dirty="0"/>
          </a:p>
          <a:p>
            <a:pPr lvl="1"/>
            <a:r>
              <a:rPr lang="cs-CZ" dirty="0" err="1"/>
              <a:t>Manipulation</a:t>
            </a:r>
            <a:r>
              <a:rPr lang="cs-CZ" dirty="0"/>
              <a:t> </a:t>
            </a:r>
            <a:r>
              <a:rPr lang="cs-CZ" dirty="0" err="1"/>
              <a:t>check</a:t>
            </a:r>
            <a:r>
              <a:rPr lang="cs-CZ" dirty="0"/>
              <a:t>, </a:t>
            </a:r>
            <a:r>
              <a:rPr lang="cs-CZ" dirty="0" err="1"/>
              <a:t>pretest</a:t>
            </a:r>
            <a:r>
              <a:rPr lang="cs-CZ" dirty="0"/>
              <a:t> sympatií ke kandidátům (v experimentu 2)</a:t>
            </a:r>
          </a:p>
          <a:p>
            <a:pPr lvl="1"/>
            <a:r>
              <a:rPr lang="cs-CZ" dirty="0"/>
              <a:t>Zdvořilá verze x Nezdvořilá verze (x Kontrolní skupina)</a:t>
            </a:r>
          </a:p>
          <a:p>
            <a:r>
              <a:rPr lang="cs-CZ" dirty="0" err="1"/>
              <a:t>Within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 experiment</a:t>
            </a:r>
          </a:p>
          <a:p>
            <a:pPr lvl="1"/>
            <a:r>
              <a:rPr lang="cs-CZ" dirty="0"/>
              <a:t>Všichni sledují obě verze (náhodné pořadí)</a:t>
            </a:r>
          </a:p>
          <a:p>
            <a:pPr lvl="1"/>
            <a:r>
              <a:rPr lang="cs-CZ" dirty="0"/>
              <a:t>Měření SCR během sledování TV</a:t>
            </a:r>
          </a:p>
          <a:p>
            <a:pPr lvl="1"/>
            <a:r>
              <a:rPr lang="cs-CZ" dirty="0"/>
              <a:t>Fyziologická reakce na necivilní diskurz, jako by se nás to týkalo osobně</a:t>
            </a:r>
          </a:p>
          <a:p>
            <a:pPr lvl="1"/>
            <a:r>
              <a:rPr lang="cs-CZ" b="0" i="0" dirty="0">
                <a:solidFill>
                  <a:srgbClr val="595959"/>
                </a:solidFill>
                <a:effectLst/>
                <a:latin typeface="noto sans"/>
              </a:rPr>
              <a:t> </a:t>
            </a:r>
            <a:r>
              <a:rPr lang="cs-CZ" b="0" i="0" dirty="0">
                <a:solidFill>
                  <a:srgbClr val="006FCA"/>
                </a:solidFill>
                <a:effectLst/>
                <a:latin typeface="noto sans"/>
                <a:hlinkClick r:id="rId2"/>
              </a:rPr>
              <a:t>https://doi.org/10.1017/S0003055405051452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1396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1803</Words>
  <Application>Microsoft Office PowerPoint</Application>
  <PresentationFormat>Širokoúhlá obrazovka</PresentationFormat>
  <Paragraphs>240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noto sans</vt:lpstr>
      <vt:lpstr>Open Sans</vt:lpstr>
      <vt:lpstr>Motiv Office</vt:lpstr>
      <vt:lpstr>EXPERIMENTY V POLITICKÉ PSYCHOLOGII</vt:lpstr>
      <vt:lpstr>Sociálně vědní metoda?</vt:lpstr>
      <vt:lpstr>Co je experiment?</vt:lpstr>
      <vt:lpstr>Experimentální kontrola</vt:lpstr>
      <vt:lpstr>Náhodné přiřazení</vt:lpstr>
      <vt:lpstr>Výhoda experimentu</vt:lpstr>
      <vt:lpstr>Psychologická vs. Ekonomická tradice</vt:lpstr>
      <vt:lpstr>Experimentální design</vt:lpstr>
      <vt:lpstr>Diana Mutz, Byron Reeves 2005</vt:lpstr>
      <vt:lpstr>Lokace experimentu</vt:lpstr>
      <vt:lpstr>Laboratorní experiment</vt:lpstr>
      <vt:lpstr>Survey experiment</vt:lpstr>
      <vt:lpstr>Field experiment</vt:lpstr>
      <vt:lpstr>Gerber, Karlan and Bergan 2007</vt:lpstr>
      <vt:lpstr>Přírodní experiment</vt:lpstr>
      <vt:lpstr>Přírodní experiment</vt:lpstr>
      <vt:lpstr>Subjekty</vt:lpstr>
      <vt:lpstr>Validita výzkumu</vt:lpstr>
      <vt:lpstr>Interní validita</vt:lpstr>
      <vt:lpstr>Interní validita</vt:lpstr>
      <vt:lpstr>Externí validita</vt:lpstr>
      <vt:lpstr>Realismus</vt:lpstr>
      <vt:lpstr>Studentské vzorky</vt:lpstr>
      <vt:lpstr>Co je víc? </vt:lpstr>
      <vt:lpstr>Motivace subjektů</vt:lpstr>
      <vt:lpstr>Motivace</vt:lpstr>
      <vt:lpstr>Etika</vt:lpstr>
      <vt:lpstr>Etika</vt:lpstr>
      <vt:lpstr>Etika</vt:lpstr>
      <vt:lpstr>Problémy s etikou</vt:lpstr>
      <vt:lpstr>Decepce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EXPERIMENTY</dc:title>
  <dc:creator>Lenka Hrbková</dc:creator>
  <cp:lastModifiedBy>Lenka Hrbková</cp:lastModifiedBy>
  <cp:revision>45</cp:revision>
  <dcterms:created xsi:type="dcterms:W3CDTF">2016-03-07T09:57:33Z</dcterms:created>
  <dcterms:modified xsi:type="dcterms:W3CDTF">2020-10-20T14:02:16Z</dcterms:modified>
</cp:coreProperties>
</file>