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8" r:id="rId3"/>
    <p:sldId id="257" r:id="rId4"/>
    <p:sldId id="264" r:id="rId5"/>
    <p:sldId id="259" r:id="rId6"/>
    <p:sldId id="265" r:id="rId7"/>
    <p:sldId id="260" r:id="rId8"/>
    <p:sldId id="263" r:id="rId9"/>
    <p:sldId id="261" r:id="rId10"/>
    <p:sldId id="266" r:id="rId11"/>
    <p:sldId id="268" r:id="rId12"/>
    <p:sldId id="269" r:id="rId13"/>
    <p:sldId id="272" r:id="rId14"/>
    <p:sldId id="287" r:id="rId15"/>
    <p:sldId id="274" r:id="rId16"/>
    <p:sldId id="293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9" r:id="rId31"/>
    <p:sldId id="290" r:id="rId32"/>
    <p:sldId id="291" r:id="rId33"/>
    <p:sldId id="292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5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07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2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73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62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98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9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7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9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9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0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6717-96C9-3844-9DFE-02D2DFD9C405}" type="datetimeFigureOut">
              <a:rPr lang="en-US" smtClean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174E6-7E59-864F-AD70-C27439021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3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522" y="1773709"/>
            <a:ext cx="8566988" cy="182674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CO JE POLITICKÁ PSYCHOLOGIE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METODOLOGIE POL. PSYCHOLOGIE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13.10.2020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56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1.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éra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9178"/>
          </a:xfrm>
        </p:spPr>
        <p:txBody>
          <a:bodyPr/>
          <a:lstStyle/>
          <a:p>
            <a:r>
              <a:rPr lang="cs-CZ" b="1" dirty="0" err="1">
                <a:latin typeface="Helvetica" charset="0"/>
                <a:ea typeface="Helvetica" charset="0"/>
                <a:cs typeface="Helvetica" charset="0"/>
              </a:rPr>
              <a:t>Psychobiografie</a:t>
            </a:r>
            <a:endParaRPr lang="cs-CZ" b="1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George &amp; George (1964):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Woodrow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Wilsona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Langer (1972)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Mind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Adolph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Hitler</a:t>
            </a:r>
          </a:p>
        </p:txBody>
      </p:sp>
    </p:spTree>
    <p:extLst>
      <p:ext uri="{BB962C8B-B14F-4D97-AF65-F5344CB8AC3E}">
        <p14:creationId xmlns:p14="http://schemas.microsoft.com/office/powerpoint/2010/main" val="1538206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2.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éra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3298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Převážně 60. – 70. léta</a:t>
            </a:r>
          </a:p>
          <a:p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Volební chování a postoje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Od kvalitativních metod k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survey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průzkumům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Nové teorie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Festinger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1957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Campbell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et al. (1960):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American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Voter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5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2.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éra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3200" dirty="0" err="1">
                <a:latin typeface="Helvetica" pitchFamily="2" charset="0"/>
                <a:ea typeface="Helvetica" charset="0"/>
                <a:cs typeface="Helvetica" charset="0"/>
              </a:rPr>
              <a:t>Converse</a:t>
            </a:r>
            <a:r>
              <a:rPr lang="cs-CZ" sz="3200" dirty="0">
                <a:latin typeface="Helvetica" pitchFamily="2" charset="0"/>
                <a:ea typeface="Helvetica" charset="0"/>
                <a:cs typeface="Helvetica" charset="0"/>
              </a:rPr>
              <a:t> (1964): </a:t>
            </a:r>
            <a:r>
              <a:rPr lang="cs-CZ" sz="3200" dirty="0" err="1">
                <a:latin typeface="Helvetica" pitchFamily="2" charset="0"/>
                <a:ea typeface="Helvetica" charset="0"/>
                <a:cs typeface="Helvetica" charset="0"/>
              </a:rPr>
              <a:t>Nature</a:t>
            </a:r>
            <a:r>
              <a:rPr lang="cs-CZ" sz="3200" dirty="0">
                <a:latin typeface="Helvetica" pitchFamily="2" charset="0"/>
                <a:ea typeface="Helvetica" charset="0"/>
                <a:cs typeface="Helvetica" charset="0"/>
              </a:rPr>
              <a:t> </a:t>
            </a:r>
            <a:r>
              <a:rPr lang="cs-CZ" sz="3200" dirty="0" err="1">
                <a:latin typeface="Helvetica" pitchFamily="2" charset="0"/>
                <a:ea typeface="Helvetica" charset="0"/>
                <a:cs typeface="Helvetica" charset="0"/>
              </a:rPr>
              <a:t>of</a:t>
            </a:r>
            <a:r>
              <a:rPr lang="cs-CZ" sz="3200" dirty="0">
                <a:latin typeface="Helvetica" pitchFamily="2" charset="0"/>
                <a:ea typeface="Helvetica" charset="0"/>
                <a:cs typeface="Helvetica" charset="0"/>
              </a:rPr>
              <a:t> </a:t>
            </a:r>
            <a:r>
              <a:rPr lang="cs-CZ" sz="3200" dirty="0" err="1">
                <a:latin typeface="Helvetica" pitchFamily="2" charset="0"/>
                <a:ea typeface="Helvetica" charset="0"/>
                <a:cs typeface="Helvetica" charset="0"/>
              </a:rPr>
              <a:t>Belief</a:t>
            </a:r>
            <a:r>
              <a:rPr lang="cs-CZ" sz="3200" dirty="0">
                <a:latin typeface="Helvetica" pitchFamily="2" charset="0"/>
                <a:ea typeface="Helvetica" charset="0"/>
                <a:cs typeface="Helvetica" charset="0"/>
              </a:rPr>
              <a:t> </a:t>
            </a:r>
            <a:r>
              <a:rPr lang="cs-CZ" sz="3200" dirty="0" err="1">
                <a:latin typeface="Helvetica" pitchFamily="2" charset="0"/>
                <a:ea typeface="Helvetica" charset="0"/>
                <a:cs typeface="Helvetica" charset="0"/>
              </a:rPr>
              <a:t>System</a:t>
            </a:r>
            <a:endParaRPr lang="cs-CZ" sz="3200" dirty="0">
              <a:latin typeface="Helvetica" pitchFamily="2" charset="0"/>
              <a:ea typeface="Helvetica" charset="0"/>
              <a:cs typeface="Helvetica" charset="0"/>
            </a:endParaRPr>
          </a:p>
          <a:p>
            <a:pPr lvl="1"/>
            <a:r>
              <a:rPr lang="cs-CZ" sz="3200" dirty="0" err="1">
                <a:latin typeface="Helvetica" pitchFamily="2" charset="0"/>
              </a:rPr>
              <a:t>Rational</a:t>
            </a:r>
            <a:r>
              <a:rPr lang="cs-CZ" sz="3200" dirty="0">
                <a:latin typeface="Helvetica" pitchFamily="2" charset="0"/>
              </a:rPr>
              <a:t> </a:t>
            </a:r>
            <a:r>
              <a:rPr lang="cs-CZ" sz="3200" dirty="0" err="1">
                <a:latin typeface="Helvetica" pitchFamily="2" charset="0"/>
              </a:rPr>
              <a:t>Choice</a:t>
            </a:r>
            <a:r>
              <a:rPr lang="cs-CZ" sz="3200" dirty="0">
                <a:latin typeface="Helvetica" pitchFamily="2" charset="0"/>
              </a:rPr>
              <a:t> </a:t>
            </a:r>
            <a:r>
              <a:rPr lang="cs-CZ" sz="3200" dirty="0" err="1">
                <a:latin typeface="Helvetica" pitchFamily="2" charset="0"/>
              </a:rPr>
              <a:t>Theory</a:t>
            </a:r>
            <a:r>
              <a:rPr lang="cs-CZ" sz="3200" dirty="0">
                <a:latin typeface="Helvetica" pitchFamily="2" charset="0"/>
              </a:rPr>
              <a:t> – PP se proti ní vymezuje</a:t>
            </a:r>
          </a:p>
          <a:p>
            <a:pPr marL="457200" lvl="1" indent="0">
              <a:buNone/>
            </a:pPr>
            <a:endParaRPr lang="cs-CZ" sz="3200" dirty="0">
              <a:latin typeface="Helvetica" pitchFamily="2" charset="0"/>
              <a:ea typeface="Helvetica" charset="0"/>
              <a:cs typeface="Helvetica" charset="0"/>
            </a:endParaRP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54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3.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Éra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Kognice, zpracování informací, rozhodování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Organizace myšlení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Procesy zpracování informaci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Důraz na informace, výpočetní teorie mysli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Lidský procesor je ale dosti omezený</a:t>
            </a:r>
          </a:p>
          <a:p>
            <a:pPr marL="0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28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3.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Éra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Herbert Simon: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Bounded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Rationality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jsou racionální v rámci vlastních omezení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Výzkum politické heuristiky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Výzkum emocí v politice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Interdisciplinární přístupy, neurověda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25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Nová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éra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4. éra PP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Genetika a biopolitika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Deterministický pohled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Otázka, jak moc je člověk determinován svým genetickým a biologickým nastavením?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Biologické, fyziologické procesy</a:t>
            </a:r>
          </a:p>
          <a:p>
            <a:pPr marL="0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681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2102D-BCF1-4FE6-8F43-9CCBE19B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 Dnes???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1F39A2-2587-4C7A-8384-8A24AA176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Identita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Autoritářství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Populismus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Polarizace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795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KRITIKA POLITICKÉ PSYCHOLOGIE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4642"/>
            <a:ext cx="8229600" cy="4231521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Politická psychologie není dost politická</a:t>
            </a:r>
          </a:p>
          <a:p>
            <a:pPr marL="514350" indent="-514350">
              <a:buAutoNum type="arabicParenR"/>
            </a:pP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Politická psychologie není dost psychologická</a:t>
            </a:r>
          </a:p>
        </p:txBody>
      </p:sp>
    </p:spTree>
    <p:extLst>
      <p:ext uri="{BB962C8B-B14F-4D97-AF65-F5344CB8AC3E}">
        <p14:creationId xmlns:p14="http://schemas.microsoft.com/office/powerpoint/2010/main" val="296470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Politologická kritika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94233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Zaměření na masovou politiku, ignoruje elity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Brody 1991: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Assessing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President,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Page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&amp;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Shapiro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1992: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The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Rational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Public,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Zaller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1992: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Nature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Mass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Opinion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Neberou elity jako teoretický model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Psychologická perspektiva, role elit spíše informativní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Mechanismy jak elity působí na lidi jsou psychologické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Nové pohledy a vysvětlení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56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Politologická kritika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PP se soustředí především na individuální úroveň analýzy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Pro politiku je klíčová agregovaná úroveň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Depolitizace politiky, přílišná redukce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Aplikovaná psychologie?</a:t>
            </a:r>
          </a:p>
        </p:txBody>
      </p:sp>
    </p:spTree>
    <p:extLst>
      <p:ext uri="{BB962C8B-B14F-4D97-AF65-F5344CB8AC3E}">
        <p14:creationId xmlns:p14="http://schemas.microsoft.com/office/powerpoint/2010/main" val="234606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Proč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politická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psychologie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G. Marcus: “</a:t>
            </a:r>
            <a:r>
              <a:rPr lang="cs-CZ" i="1" dirty="0">
                <a:latin typeface="Helvetica" panose="020B0604020202020204" pitchFamily="34" charset="0"/>
                <a:cs typeface="Helvetica" panose="020B0604020202020204" pitchFamily="34" charset="0"/>
              </a:rPr>
              <a:t>Každá forma politiky vždycky do určité míry obsahuje psychologickou dimenzi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.”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Sears, Huddy, Jervis: ”</a:t>
            </a:r>
            <a:r>
              <a:rPr lang="cs-CZ" i="1" dirty="0">
                <a:latin typeface="Helvetica" panose="020B0604020202020204" pitchFamily="34" charset="0"/>
                <a:cs typeface="Helvetica" panose="020B0604020202020204" pitchFamily="34" charset="0"/>
              </a:rPr>
              <a:t>Politika a politické teorie jsou ve své podstatě vždy psychologické, jelikož se – alespoň implicitně – zakládají na předpokladech o tom, jak lidé myslí a jak a co cítí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15262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Psychologická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kritika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Krosnick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Politická psychologie nebo psychologická politologie?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Psychologická politologie zkoumá psychologické koncepty pouze v politickém kontextu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Psychologie si má klást obecné otázky a hledat obecné odpovědi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Např.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Kinder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1981: redefinuje ekonomické hlasování a nereflektuje psychologické teorie</a:t>
            </a:r>
          </a:p>
        </p:txBody>
      </p:sp>
    </p:spTree>
    <p:extLst>
      <p:ext uri="{BB962C8B-B14F-4D97-AF65-F5344CB8AC3E}">
        <p14:creationId xmlns:p14="http://schemas.microsoft.com/office/powerpoint/2010/main" val="1896450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91527"/>
            <a:ext cx="8229600" cy="3466791"/>
          </a:xfrm>
        </p:spPr>
        <p:txBody>
          <a:bodyPr>
            <a:norm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METODY V POLITICKÉ PSYCHOLOGII</a:t>
            </a:r>
            <a:br>
              <a:rPr lang="en-US" dirty="0">
                <a:latin typeface="Helvetica" charset="0"/>
                <a:ea typeface="Helvetica" charset="0"/>
                <a:cs typeface="Helvetica" charset="0"/>
              </a:rPr>
            </a:b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887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Metody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Metodologická diverzita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tomto kurzu vycházíme z empirické výzkumné tradice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Vysvětlení jevů a fenoménů, hledání kauzálních vztahů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Testování teorií a předpokladů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Teorie má obecnou platnost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Jaká data k testování použijeme??</a:t>
            </a:r>
          </a:p>
        </p:txBody>
      </p:sp>
    </p:spTree>
    <p:extLst>
      <p:ext uri="{BB962C8B-B14F-4D97-AF65-F5344CB8AC3E}">
        <p14:creationId xmlns:p14="http://schemas.microsoft.com/office/powerpoint/2010/main" val="1635837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296"/>
            <a:ext cx="8229600" cy="5440867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Ideální stav: testujeme teorii ve všech relevantních stavech světa (např. ve všech minulých i budoucích volebních systémech)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Realita: snažíme se přiblížit ideálnímu stavu experimentem nebo využijeme metod vzorkování a statistických metod </a:t>
            </a:r>
          </a:p>
        </p:txBody>
      </p:sp>
    </p:spTree>
    <p:extLst>
      <p:ext uri="{BB962C8B-B14F-4D97-AF65-F5344CB8AC3E}">
        <p14:creationId xmlns:p14="http://schemas.microsoft.com/office/powerpoint/2010/main" val="2285268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Průzkum, dotazníkové šetření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Klasická metoda pro politologii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Volební studie,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world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value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survey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european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social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survey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průzkumy veřejného mínění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Data o kompletní populaci (census), málo časté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Pravděpodobnější varianta je výběrový soubor</a:t>
            </a:r>
          </a:p>
        </p:txBody>
      </p:sp>
    </p:spTree>
    <p:extLst>
      <p:ext uri="{BB962C8B-B14F-4D97-AF65-F5344CB8AC3E}">
        <p14:creationId xmlns:p14="http://schemas.microsoft.com/office/powerpoint/2010/main" val="2905512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Výběr určitého počtu případů z celkové populace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Snížené náklady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Umožňuje inferenci o celé populaci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Musí se dodržet pravidla náhodného výběru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každá jednotka má stejnou šanci, že bude vybrána</a:t>
            </a:r>
          </a:p>
        </p:txBody>
      </p:sp>
    </p:spTree>
    <p:extLst>
      <p:ext uri="{BB962C8B-B14F-4D97-AF65-F5344CB8AC3E}">
        <p14:creationId xmlns:p14="http://schemas.microsoft.com/office/powerpoint/2010/main" val="874102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Techniky nenáhodného výběru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Kvótní výběr, sněhová koule, anketa, </a:t>
            </a: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Náhodný výběr může také produkovat chybu, riziko chyby lze odhadnout pomocí statistických metod (riziko toho, že se výsledky liší od celé populace)</a:t>
            </a:r>
          </a:p>
        </p:txBody>
      </p:sp>
    </p:spTree>
    <p:extLst>
      <p:ext uri="{BB962C8B-B14F-4D97-AF65-F5344CB8AC3E}">
        <p14:creationId xmlns:p14="http://schemas.microsoft.com/office/powerpoint/2010/main" val="3572337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n-ZA" dirty="0">
                <a:latin typeface="Helvetica" charset="0"/>
                <a:ea typeface="Helvetica" charset="0"/>
                <a:cs typeface="Helvetica" charset="0"/>
              </a:rPr>
              <a:t>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Cross-section survey</a:t>
            </a:r>
          </a:p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Pane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survey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(longitudinální)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Cohort</a:t>
            </a:r>
          </a:p>
        </p:txBody>
      </p:sp>
    </p:spTree>
    <p:extLst>
      <p:ext uri="{BB962C8B-B14F-4D97-AF65-F5344CB8AC3E}">
        <p14:creationId xmlns:p14="http://schemas.microsoft.com/office/powerpoint/2010/main" val="21755231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Problémy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dotazníkových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šetření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Formulace otázek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Pořadí otázek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Nejednoznačnost otázek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Sociální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desirabilita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Co vlastně v dotazníku měříme?</a:t>
            </a:r>
          </a:p>
          <a:p>
            <a:pPr lvl="1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Zaller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Feldman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postoje lidí nejsou fixní, odpovídají podle toho, co je zrovna dostupné v paměti</a:t>
            </a:r>
          </a:p>
        </p:txBody>
      </p:sp>
    </p:spTree>
    <p:extLst>
      <p:ext uri="{BB962C8B-B14F-4D97-AF65-F5344CB8AC3E}">
        <p14:creationId xmlns:p14="http://schemas.microsoft.com/office/powerpoint/2010/main" val="3114394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542"/>
            <a:ext cx="8229600" cy="5279621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Silná stránka: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Možnost zobecnění na celou populaci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Mnoho proměnných 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Slabá stránka: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Nedostatečná síla při testování kauzálních vztahů</a:t>
            </a:r>
          </a:p>
        </p:txBody>
      </p:sp>
    </p:spTree>
    <p:extLst>
      <p:ext uri="{BB962C8B-B14F-4D97-AF65-F5344CB8AC3E}">
        <p14:creationId xmlns:p14="http://schemas.microsoft.com/office/powerpoint/2010/main" val="1336933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ea typeface="Helvetica" charset="0"/>
                <a:cs typeface="Helvetica" panose="020B0604020202020204" pitchFamily="34" charset="0"/>
              </a:rPr>
              <a:t>Co je politická psychologie?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Interdisciplinární obor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Psychologické &lt;-&gt; politické jevy.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Politologie, psychologie, historie, antropologie, kognitivní věda, neurověda, behaviorální vědy, evoluční věda, genetika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Klade si základní otázky o povaze politiky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Původ otázek v politické filozofii</a:t>
            </a:r>
          </a:p>
        </p:txBody>
      </p:sp>
    </p:spTree>
    <p:extLst>
      <p:ext uri="{BB962C8B-B14F-4D97-AF65-F5344CB8AC3E}">
        <p14:creationId xmlns:p14="http://schemas.microsoft.com/office/powerpoint/2010/main" val="23367884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Fyziologické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>
                <a:latin typeface="Helvetica" charset="0"/>
                <a:ea typeface="Helvetica" charset="0"/>
                <a:cs typeface="Helvetica" charset="0"/>
              </a:rPr>
              <a:t>reakce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801"/>
          </a:xfrm>
        </p:spPr>
        <p:txBody>
          <a:bodyPr>
            <a:normAutofit lnSpcReduction="10000"/>
          </a:bodyPr>
          <a:lstStyle/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Fyziologické reakce</a:t>
            </a:r>
          </a:p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Změny </a:t>
            </a:r>
            <a:r>
              <a:rPr lang="cs-CZ" altLang="zh-CN" dirty="0" err="1">
                <a:latin typeface="Helvetica" panose="020B0604020202020204" pitchFamily="34" charset="0"/>
                <a:cs typeface="Helvetica" panose="020B0604020202020204" pitchFamily="34" charset="0"/>
              </a:rPr>
              <a:t>elektrodermální</a:t>
            </a:r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 aktivity</a:t>
            </a:r>
          </a:p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Elektroda připevněná k nedominantní ruce</a:t>
            </a:r>
          </a:p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Vodivost kůže, je propojená s autonomním nervovým systémem</a:t>
            </a:r>
          </a:p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Přesvědčivější metoda měření např. afektivní aktivace subjektů</a:t>
            </a:r>
          </a:p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Neinvazivní metoda</a:t>
            </a:r>
          </a:p>
          <a:p>
            <a:r>
              <a:rPr lang="cs-CZ" altLang="zh-CN" dirty="0">
                <a:latin typeface="Helvetica" panose="020B0604020202020204" pitchFamily="34" charset="0"/>
                <a:cs typeface="Helvetica" panose="020B0604020202020204" pitchFamily="34" charset="0"/>
              </a:rPr>
              <a:t>Problém s interpretací</a:t>
            </a:r>
          </a:p>
        </p:txBody>
      </p:sp>
    </p:spTree>
    <p:extLst>
      <p:ext uri="{BB962C8B-B14F-4D97-AF65-F5344CB8AC3E}">
        <p14:creationId xmlns:p14="http://schemas.microsoft.com/office/powerpoint/2010/main" val="2467426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2-29 08.27.4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11" r="3873"/>
          <a:stretch/>
        </p:blipFill>
        <p:spPr>
          <a:xfrm>
            <a:off x="0" y="403115"/>
            <a:ext cx="8929825" cy="6214874"/>
          </a:xfrm>
        </p:spPr>
      </p:pic>
    </p:spTree>
    <p:extLst>
      <p:ext uri="{BB962C8B-B14F-4D97-AF65-F5344CB8AC3E}">
        <p14:creationId xmlns:p14="http://schemas.microsoft.com/office/powerpoint/2010/main" val="3534785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470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SCR příklad: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Petersen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Giessing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Nielsen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1060"/>
            <a:ext cx="8229600" cy="5119565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Subjekty napojeny na elektrodu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Hodnocení politických stran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Sledování afektivních obrazů a neutrálních obrazů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Treatment: politické návrhy s logem politických stran – měření aktivity nervového systému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Fyziologické reakce zprostředkují efekt stranické heuristiky na evaluaci politických návrhů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12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Magnetická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rezonance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9646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Nejprominentnější metoda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Neinvazivní zobrazování lidského mozku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Měří BOLD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Blood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oxygen-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level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dependet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 signál ve sledované části mozku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Finančně náročné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Obtíže s interpretací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Aktivace může být důsledek chyby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Chyby v záznamech neurální aktivity v důsledku aktivit v různých částech mozku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Interpretace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fMRI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experimentů, hypotetické vazby mezi neurální aktivitou a zpracováním informace, nutné další replikace</a:t>
            </a:r>
          </a:p>
        </p:txBody>
      </p:sp>
    </p:spTree>
    <p:extLst>
      <p:ext uri="{BB962C8B-B14F-4D97-AF65-F5344CB8AC3E}">
        <p14:creationId xmlns:p14="http://schemas.microsoft.com/office/powerpoint/2010/main" val="26518201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715D-CBDF-4F1D-B8CF-C9E33218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90C79-31EA-4B92-8188-17B2EC351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Co je PP 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Jaká byla historicky dominantní témata?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Kritika PP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Hlavní metody: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survey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, fyziologické měření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A především experimentální metoda, ale o té příště!</a:t>
            </a:r>
          </a:p>
        </p:txBody>
      </p:sp>
    </p:spTree>
    <p:extLst>
      <p:ext uri="{BB962C8B-B14F-4D97-AF65-F5344CB8AC3E}">
        <p14:creationId xmlns:p14="http://schemas.microsoft.com/office/powerpoint/2010/main" val="199089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9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Člověk je politická bytost</a:t>
            </a:r>
          </a:p>
          <a:p>
            <a:pPr lvl="2"/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Politika se děje tam, kde sourozenci chtějí, aby jejich spor rozsoudili rodiče a tam, kde se hádají partneři…Politika se projevuje i tam, kde posuzujeme výkon koaličních skupin – včetně sportovních týmů, policie, hasičů nebo teroristických buněk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Hatemi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&amp;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McDermott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2011).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 lidská podstata determinována nebo je formována situací?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 člověk racionální aktér?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 člověk kompetentní k tomu, aby rozhodoval o politických záležitostech?</a:t>
            </a:r>
          </a:p>
        </p:txBody>
      </p:sp>
    </p:spTree>
    <p:extLst>
      <p:ext uri="{BB962C8B-B14F-4D97-AF65-F5344CB8AC3E}">
        <p14:creationId xmlns:p14="http://schemas.microsoft.com/office/powerpoint/2010/main" val="367616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Vývoj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politické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psychologie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12831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Internatinal Society of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Political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Psychology 1978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Journal of Political Psychology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Advances in Political Psychology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Handbook of Political Psychology (2 edice)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Prudký rozvoj od 80. let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Rozvoj za hranicemi USA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441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Vývoj politické psychologie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1. Studium osobnosti: 40. – 50. léta, psychoanalýza</a:t>
            </a:r>
          </a:p>
          <a:p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2. Politické postoje a volební chování: 60. – 70. léta</a:t>
            </a:r>
          </a:p>
          <a:p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3. Politická kognice a rozhodování: od 80. let</a:t>
            </a:r>
          </a:p>
          <a:p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4. Biopolitika, Genetika, Neurovědy: Po r. 2000. </a:t>
            </a:r>
          </a:p>
          <a:p>
            <a:r>
              <a:rPr lang="cs-CZ" sz="2800" dirty="0">
                <a:latin typeface="Helvetica" charset="0"/>
                <a:ea typeface="Helvetica" charset="0"/>
                <a:cs typeface="Helvetica" charset="0"/>
              </a:rPr>
              <a:t>5. Současnost: Identita, polarizace, informace/desinformace, populismus </a:t>
            </a:r>
            <a:r>
              <a:rPr lang="cs-CZ" sz="2800">
                <a:latin typeface="Helvetica" charset="0"/>
                <a:ea typeface="Helvetica" charset="0"/>
                <a:cs typeface="Helvetica" charset="0"/>
              </a:rPr>
              <a:t>a autoritářství</a:t>
            </a:r>
            <a:endParaRPr lang="cs-CZ" sz="28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51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1.éra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2625" cy="4970580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1 období: 1940s a 1950s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Psychoanalýza jako explanační rámec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Pozitivní přístup k Freudovi, vhodná témata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Hledá (nevědomé) motivace chování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Hlavními koncepty: id, ego, superego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712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éra</a:t>
            </a:r>
            <a:r>
              <a:rPr lang="en-US" dirty="0"/>
              <a:t>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13"/>
            <a:ext cx="8229600" cy="4998631"/>
          </a:xfrm>
        </p:spPr>
        <p:txBody>
          <a:bodyPr>
            <a:normAutofit/>
          </a:bodyPr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Lasswell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Psychopathology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Politics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(1930)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psychoanalýza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metoda psychoanalytické interpretace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Adorno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et al. 1950</a:t>
            </a:r>
          </a:p>
          <a:p>
            <a:pPr lvl="1"/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Neo-Freudiánská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tradice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Autoritářská osobnost je důsledkem striktní výchovy</a:t>
            </a:r>
          </a:p>
          <a:p>
            <a:pPr lvl="1"/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4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1. éra 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Kritika psychoanalytické redukce:</a:t>
            </a:r>
          </a:p>
          <a:p>
            <a:pPr>
              <a:buFontTx/>
              <a:buChar char="-"/>
            </a:pP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Politická naivita</a:t>
            </a:r>
          </a:p>
          <a:p>
            <a:pPr>
              <a:buFontTx/>
              <a:buChar char="-"/>
            </a:pP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Fromm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Escape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from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Freedom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– už psychoanalytický přístup zohledňuje sociální, politický a ekonomický kontext</a:t>
            </a:r>
          </a:p>
        </p:txBody>
      </p:sp>
    </p:spTree>
    <p:extLst>
      <p:ext uri="{BB962C8B-B14F-4D97-AF65-F5344CB8AC3E}">
        <p14:creationId xmlns:p14="http://schemas.microsoft.com/office/powerpoint/2010/main" val="1100300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Application>Microsoft Office PowerPoint</Application>
  <PresentationFormat>Předvádění na obrazovce (4:3)</PresentationFormat>
  <Paragraphs>177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Helvetica</vt:lpstr>
      <vt:lpstr>Office Theme</vt:lpstr>
      <vt:lpstr>CO JE POLITICKÁ PSYCHOLOGIE METODOLOGIE POL. PSYCHOLOGIE</vt:lpstr>
      <vt:lpstr>Proč politická psychologie?</vt:lpstr>
      <vt:lpstr>Co je politická psychologie?</vt:lpstr>
      <vt:lpstr>Prezentace aplikace PowerPoint</vt:lpstr>
      <vt:lpstr>Vývoj politické psychologie</vt:lpstr>
      <vt:lpstr>Vývoj politické psychologie</vt:lpstr>
      <vt:lpstr>1.éra PP</vt:lpstr>
      <vt:lpstr>1. éra PP</vt:lpstr>
      <vt:lpstr>1. éra PP</vt:lpstr>
      <vt:lpstr>1. éra PP</vt:lpstr>
      <vt:lpstr>2. éra PP</vt:lpstr>
      <vt:lpstr>2. éra PP</vt:lpstr>
      <vt:lpstr>3. Éra PP</vt:lpstr>
      <vt:lpstr>3. Éra PP</vt:lpstr>
      <vt:lpstr>Nová éra</vt:lpstr>
      <vt:lpstr>PP Dnes???</vt:lpstr>
      <vt:lpstr>KRITIKA POLITICKÉ PSYCHOLOGIE</vt:lpstr>
      <vt:lpstr>Politologická kritika</vt:lpstr>
      <vt:lpstr>Politologická kritika</vt:lpstr>
      <vt:lpstr>Psychologická kritika</vt:lpstr>
      <vt:lpstr>METODY V POLITICKÉ PSYCHOLOGII </vt:lpstr>
      <vt:lpstr>Metody</vt:lpstr>
      <vt:lpstr>Prezentace aplikace PowerPoint</vt:lpstr>
      <vt:lpstr>SURVEY</vt:lpstr>
      <vt:lpstr>SURVEY</vt:lpstr>
      <vt:lpstr>SURVEY</vt:lpstr>
      <vt:lpstr>SURVEY</vt:lpstr>
      <vt:lpstr>Problémy dotazníkových šetření</vt:lpstr>
      <vt:lpstr>Prezentace aplikace PowerPoint</vt:lpstr>
      <vt:lpstr>Fyziologické reakce</vt:lpstr>
      <vt:lpstr>Prezentace aplikace PowerPoint</vt:lpstr>
      <vt:lpstr>SCR příklad: Petersen, Giessing, Nielsen 2015</vt:lpstr>
      <vt:lpstr>Magnetická rezonance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POLITICKÁ PSYCHOLOGIE METODOLOGIE POL. PSYCHOLOGIE</dc:title>
  <dc:creator>Lenka Hrbková</dc:creator>
  <cp:lastModifiedBy>Lenka Hrbková</cp:lastModifiedBy>
  <cp:revision>52</cp:revision>
  <dcterms:created xsi:type="dcterms:W3CDTF">2016-02-28T14:20:33Z</dcterms:created>
  <dcterms:modified xsi:type="dcterms:W3CDTF">2020-10-13T16:52:36Z</dcterms:modified>
</cp:coreProperties>
</file>