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03" r:id="rId3"/>
    <p:sldId id="260" r:id="rId4"/>
    <p:sldId id="261" r:id="rId5"/>
    <p:sldId id="264" r:id="rId6"/>
    <p:sldId id="263" r:id="rId7"/>
    <p:sldId id="266" r:id="rId8"/>
    <p:sldId id="302" r:id="rId9"/>
    <p:sldId id="267" r:id="rId10"/>
    <p:sldId id="268" r:id="rId11"/>
    <p:sldId id="299" r:id="rId12"/>
    <p:sldId id="301" r:id="rId13"/>
    <p:sldId id="269" r:id="rId14"/>
    <p:sldId id="272" r:id="rId15"/>
    <p:sldId id="273" r:id="rId16"/>
    <p:sldId id="274" r:id="rId17"/>
    <p:sldId id="276" r:id="rId18"/>
    <p:sldId id="277" r:id="rId19"/>
    <p:sldId id="257" r:id="rId20"/>
    <p:sldId id="258" r:id="rId21"/>
    <p:sldId id="259" r:id="rId22"/>
    <p:sldId id="278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5" r:id="rId35"/>
    <p:sldId id="300" r:id="rId36"/>
    <p:sldId id="298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4651"/>
  </p:normalViewPr>
  <p:slideViewPr>
    <p:cSldViewPr snapToGrid="0" snapToObjects="1">
      <p:cViewPr varScale="1">
        <p:scale>
          <a:sx n="59" d="100"/>
          <a:sy n="59" d="100"/>
        </p:scale>
        <p:origin x="5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5C4CA-0C12-3E4A-AACF-F8867C44CA30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5908-D927-404C-A218-AD1F1CA3B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9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F76-550D-304D-8560-E0412C63A2E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  <a:cs typeface="Arial"/>
              </a:rPr>
              <a:t>Emoce</a:t>
            </a:r>
            <a:endParaRPr lang="en-US" dirty="0">
              <a:latin typeface="Helvetica" pitchFamily="2" charset="0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POLb1107</a:t>
            </a:r>
          </a:p>
          <a:p>
            <a:r>
              <a:rPr lang="cs-CZ" dirty="0">
                <a:latin typeface="Helvetica" pitchFamily="2" charset="0"/>
              </a:rPr>
              <a:t> 3. 11. 2020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5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Rozum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cit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617"/>
            <a:ext cx="4346609" cy="4493546"/>
          </a:xfrm>
        </p:spPr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René Descartes: Myslím, tedy jsem.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Rozum doménou lidské duše.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City a emoce doménou těla (animal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spirit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) 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08" y="1632617"/>
            <a:ext cx="4340191" cy="41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K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čemu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jsou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emoce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087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Jsou všudypřítomný a univerzální jev (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Ekman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1992)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Pravděpodobně nevznikly jen proto, aby nám zatemnily mozek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Dva motivační systémy: 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approach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(behaviorální aktivační systém) &amp; 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avoidance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(behaviorální inhibiční systém)</a:t>
            </a:r>
          </a:p>
          <a:p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Approach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system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: motivace pro vyhledávání odměn a plnění cílů, pozitivní afekty</a:t>
            </a:r>
          </a:p>
          <a:p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Avoidance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system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: citlivý na hrozby, tresty a averzní stimuly, prevence ztráty a újmy, negativní afekty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0" y="274638"/>
            <a:ext cx="853515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Klasická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teorie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Evoluční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přístup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730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Všechny organizmy mají schopnost reakce na hrozbu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Psychologické adaptace na prostředí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jsou součástí “staršího” mozku (limbický systém, především amygdala)</a:t>
            </a:r>
          </a:p>
          <a:p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Neokortex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: za vědomé kognitivní procesy, rozhodování atd.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Nezbytné k přežití (hrozby např. nebezpečná zvířata, sociální vyloučení atd.,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disgust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a nemoc)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3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97"/>
          </a:xfrm>
        </p:spPr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Rozum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cit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183"/>
            <a:ext cx="8229600" cy="519637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2. pol. 20. stol: explorace emocí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Průlom: 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Robert </a:t>
            </a:r>
            <a:r>
              <a:rPr lang="cs-CZ" i="1" dirty="0" err="1">
                <a:latin typeface="Helvetica" charset="0"/>
                <a:ea typeface="Helvetica" charset="0"/>
                <a:cs typeface="Helvetica" charset="0"/>
              </a:rPr>
              <a:t>Zajonc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(1980) a nadřazenost emocí: afekt má přednost před kognicí, do rozhodovacího procesu vždy afektivní reakce vstupuje dříve a rychleji než vědomá kognitivní složka. 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Kontroverze o vztahu afektu a kognice (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Zajonc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Lazarus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Kognitivní psychologie, kognitivní věda, neurověda, evoluční biologie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Antonio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Damasio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00200"/>
            <a:ext cx="4642678" cy="4525963"/>
          </a:xfrm>
        </p:spPr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Descartova chyba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jsou neoddělitelnou součástí lidského rozumu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Neurologické studie potvrzují primárnost afektu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555" y="1417638"/>
            <a:ext cx="3550916" cy="4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Phineas 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9034"/>
            <a:ext cx="8549941" cy="5415229"/>
          </a:xfrm>
        </p:spPr>
        <p:txBody>
          <a:bodyPr numCol="2">
            <a:normAutofit/>
          </a:bodyPr>
          <a:lstStyle/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Neurologický případ z roku 1848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Otázka toho, co tvoří osobnost člověka? 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Existuje svobodná vůle?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Novodobý </a:t>
            </a:r>
            <a:r>
              <a:rPr lang="cs-CZ" sz="2800" dirty="0" err="1">
                <a:latin typeface="Helvetica" charset="0"/>
                <a:ea typeface="Helvetica" charset="0"/>
                <a:cs typeface="Helvetica" charset="0"/>
              </a:rPr>
              <a:t>Phineas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2800" dirty="0" err="1">
                <a:latin typeface="Helvetica" charset="0"/>
                <a:ea typeface="Helvetica" charset="0"/>
                <a:cs typeface="Helvetica" charset="0"/>
              </a:rPr>
              <a:t>Gage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 byl </a:t>
            </a:r>
            <a:r>
              <a:rPr lang="cs-CZ" sz="2800" dirty="0" err="1">
                <a:latin typeface="Helvetica" charset="0"/>
                <a:ea typeface="Helvetica" charset="0"/>
                <a:cs typeface="Helvetica" charset="0"/>
              </a:rPr>
              <a:t>Damasiův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 pacient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Deficit emocí souvisí se špatným rozhodováním</a:t>
            </a:r>
          </a:p>
          <a:p>
            <a:endParaRPr lang="cs-CZ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 descr="Screenshot 2014-04-29 19.5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5" y="1220937"/>
            <a:ext cx="3124430" cy="53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3600" dirty="0" err="1">
                <a:latin typeface="Helvetica" charset="0"/>
                <a:ea typeface="Helvetica" charset="0"/>
                <a:cs typeface="Helvetica" charset="0"/>
              </a:rPr>
              <a:t>Somatické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600" dirty="0" err="1">
                <a:latin typeface="Helvetica" charset="0"/>
                <a:ea typeface="Helvetica" charset="0"/>
                <a:cs typeface="Helvetica" charset="0"/>
              </a:rPr>
              <a:t>markery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numCol="2"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Asociativní vazby mezi určitými stimuly a afektivními stavy, které na ně reagují. 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Oblast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ventromediálního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prefrontálního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kortexu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82" y="2213563"/>
            <a:ext cx="3472722" cy="39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Somatické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markery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801"/>
          </a:xfrm>
        </p:spPr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Navozují somatické stavy ovlivňující podobu rozhodnutí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Somatické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markery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vyplývají (vědomě nebo nevědomě) z minulých zkušeností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Výzkum pomocí Iowa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Gambling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Task</a:t>
            </a:r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Afekt vstupuje jako nedílná součást do rozhodování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Descartes a spol. se mýlí</a:t>
            </a:r>
          </a:p>
        </p:txBody>
      </p:sp>
    </p:spTree>
    <p:extLst>
      <p:ext uri="{BB962C8B-B14F-4D97-AF65-F5344CB8AC3E}">
        <p14:creationId xmlns:p14="http://schemas.microsoft.com/office/powerpoint/2010/main" val="1297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Rozum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cit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Překonána tradiční dichotomie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Moderní neurověda integruje afektivní a rozumovou složku rozhodování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Dvě navzájem související strany jedné mince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Afektivní procesy jsou z velké části 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automatické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nevědomé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Multidisciplinární přístup, poznatky ostatních oborů využity při studiu politických procesů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Překážky výzkumu: špatná operacionalizace a měření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Emoce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William James 1884:</a:t>
            </a:r>
          </a:p>
          <a:p>
            <a:pPr marL="0" indent="0">
              <a:buNone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“What is emotion?”</a:t>
            </a:r>
          </a:p>
          <a:p>
            <a:pPr marL="0" indent="0">
              <a:buNone/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Problémy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s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definicí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Afekt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nálada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pocit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2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65C9E-95EE-A045-91B7-03E7AACC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Emoce</a:t>
            </a:r>
            <a:r>
              <a:rPr lang="en-US" dirty="0">
                <a:latin typeface="Helvetica" pitchFamily="2" charset="0"/>
              </a:rPr>
              <a:t> - </a:t>
            </a:r>
            <a:r>
              <a:rPr lang="en-US" dirty="0" err="1">
                <a:latin typeface="Helvetica" pitchFamily="2" charset="0"/>
              </a:rPr>
              <a:t>přednáška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98BF1-C0FB-E746-8E27-99E84F2D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Historický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přístup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Klasická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psychologie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Politická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psychologie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Konstrukce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emocí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37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Frijda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, Scherer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Integrace existujících názorů na emoce: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zahrnují hodnocení stimulů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jsou motivační element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se týkají celé osoby jedince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určují prioritu behaviorální odezvy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4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Scherer 2005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 jsou procesy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Zaměřené na specifické události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Obsahují hodnocení těchto událostí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Ovlivňují většinu nebo všechny tělesné subsystémy, což vede ke vzniku mentální reprezentace emocionální epizody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Podléhají rychlým změnám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Mají silný vliv na chování (pomocí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action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readiness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74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Přístupy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k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emocím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46"/>
            <a:ext cx="8229600" cy="5280811"/>
          </a:xfrm>
        </p:spPr>
        <p:txBody>
          <a:bodyPr>
            <a:normAutofit/>
          </a:bodyPr>
          <a:lstStyle/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Diskrétní emoce</a:t>
            </a:r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Vztek, strach, odpor, smutek, štěstí, překvapení (plus pohrdání a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shame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Valenční model</a:t>
            </a:r>
          </a:p>
          <a:p>
            <a:pPr lvl="1"/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Like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Dislike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approach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avoidance</a:t>
            </a:r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Multi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)dimenzionální modely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Hodnocení situace na základě dimenzí (valence a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arousal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Konstruktivismus: základní afekt a na něm kognitivní zpracované emoce</a:t>
            </a:r>
          </a:p>
        </p:txBody>
      </p:sp>
    </p:spTree>
    <p:extLst>
      <p:ext uri="{BB962C8B-B14F-4D97-AF65-F5344CB8AC3E}">
        <p14:creationId xmlns:p14="http://schemas.microsoft.com/office/powerpoint/2010/main" val="295142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15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John Q. Public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742"/>
            <a:ext cx="8229600" cy="5445522"/>
          </a:xfrm>
        </p:spPr>
        <p:txBody>
          <a:bodyPr>
            <a:normAutofit/>
          </a:bodyPr>
          <a:lstStyle/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Charles 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Taber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Milton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Lodge</a:t>
            </a:r>
            <a:endParaRPr lang="cs-CZ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Stony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Brooks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od 80. let 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Tradice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Zajonce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Damasia</a:t>
            </a:r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Afekt ovlivňuje kognitivní procesy ve všech fázích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Automatické procesy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Každá počáteční akce (I když si ji neuvědomujeme) udává směr celého následujícího kognitivního procesu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6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779"/>
            <a:ext cx="8229600" cy="6306878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i="1" dirty="0">
                <a:latin typeface="Helvetica" charset="0"/>
                <a:ea typeface="Helvetica" charset="0"/>
                <a:cs typeface="Helvetica" charset="0"/>
              </a:rPr>
              <a:t>Automatické asociace </a:t>
            </a:r>
            <a:r>
              <a:rPr lang="cs-CZ" sz="2800" i="1" dirty="0">
                <a:latin typeface="Helvetica" charset="0"/>
                <a:ea typeface="Helvetica" charset="0"/>
                <a:cs typeface="Helvetica" charset="0"/>
              </a:rPr>
              <a:t>v LTM</a:t>
            </a:r>
          </a:p>
          <a:p>
            <a:r>
              <a:rPr lang="cs-CZ" sz="2800" b="1" i="1" dirty="0">
                <a:latin typeface="Helvetica" charset="0"/>
                <a:ea typeface="Helvetica" charset="0"/>
                <a:cs typeface="Helvetica" charset="0"/>
              </a:rPr>
              <a:t>Hot kognice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: afektivní náboj všech konceptů v LTM. </a:t>
            </a:r>
          </a:p>
          <a:p>
            <a:r>
              <a:rPr lang="cs-CZ" sz="2800" b="1" i="1" dirty="0">
                <a:latin typeface="Helvetica" charset="0"/>
                <a:ea typeface="Helvetica" charset="0"/>
                <a:cs typeface="Helvetica" charset="0"/>
              </a:rPr>
              <a:t>Prvenství afektu</a:t>
            </a:r>
            <a:endParaRPr lang="cs-CZ" sz="28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sz="2800" b="1" i="1" dirty="0">
                <a:latin typeface="Helvetica" charset="0"/>
                <a:ea typeface="Helvetica" charset="0"/>
                <a:cs typeface="Helvetica" charset="0"/>
              </a:rPr>
              <a:t>Online evaluace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: protikladu k </a:t>
            </a:r>
            <a:r>
              <a:rPr lang="cs-CZ" sz="2800" dirty="0" err="1">
                <a:latin typeface="Helvetica" charset="0"/>
                <a:ea typeface="Helvetica" charset="0"/>
                <a:cs typeface="Helvetica" charset="0"/>
              </a:rPr>
              <a:t>memory-based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 procesům (pravděpodobně fungují oba typy, otázka kdy a jak).</a:t>
            </a:r>
          </a:p>
          <a:p>
            <a:r>
              <a:rPr lang="cs-CZ" sz="2800" b="1" i="1" dirty="0" err="1">
                <a:latin typeface="Helvetica" charset="0"/>
                <a:ea typeface="Helvetica" charset="0"/>
                <a:cs typeface="Helvetica" charset="0"/>
              </a:rPr>
              <a:t>Spreading</a:t>
            </a:r>
            <a:r>
              <a:rPr lang="cs-CZ" sz="2800" b="1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2800" b="1" i="1" dirty="0" err="1">
                <a:latin typeface="Helvetica" charset="0"/>
                <a:ea typeface="Helvetica" charset="0"/>
                <a:cs typeface="Helvetica" charset="0"/>
              </a:rPr>
              <a:t>activation</a:t>
            </a:r>
            <a:r>
              <a:rPr lang="cs-CZ" sz="2800" i="1" dirty="0">
                <a:latin typeface="Helvetica" charset="0"/>
                <a:ea typeface="Helvetica" charset="0"/>
                <a:cs typeface="Helvetica" charset="0"/>
              </a:rPr>
              <a:t>: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 Automatická aktivace asociací (př. Obama -&gt; prezident -&gt; Demokrat -&gt; Afroameričan). Většina konceptů aktivována nevědomě.</a:t>
            </a:r>
            <a:endParaRPr lang="cs-CZ" sz="2800" i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sz="2800" b="1" i="1" dirty="0">
                <a:latin typeface="Helvetica" charset="0"/>
                <a:ea typeface="Helvetica" charset="0"/>
                <a:cs typeface="Helvetica" charset="0"/>
              </a:rPr>
              <a:t>Šíření afektu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: Afektivní náboj spojený s určitým konceptem v LTM a </a:t>
            </a:r>
            <a:r>
              <a:rPr lang="cs-CZ" sz="2800" dirty="0" err="1">
                <a:latin typeface="Helvetica" charset="0"/>
                <a:ea typeface="Helvetica" charset="0"/>
                <a:cs typeface="Helvetica" charset="0"/>
              </a:rPr>
              <a:t>updatovaný</a:t>
            </a:r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 online hodnocením afektivně zabarví všechny fáze kognitivních, rozhodovacích procesů a chování. Např. informace v souladu s aktuální náladou bude aktivována spíše.</a:t>
            </a:r>
          </a:p>
          <a:p>
            <a:pPr marL="457200" lvl="1" indent="0">
              <a:buNone/>
            </a:pPr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9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588"/>
            <a:ext cx="8229600" cy="6774054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MOTIVOVANÉ UVAŽOVÁNÍ</a:t>
            </a:r>
            <a:endParaRPr lang="cs-CZ" i="1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Uvažování „neobjektivní“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Afektivní motivace, inklinace k vlastnímu názoru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Původní postoj (pozitivní/negativní) ovlivňuje veškeré další zpracování informace a uvažování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Informace, které nejsou v souladu s původním postojem automaticky mají menší váhu, kontra-argumentace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Posílení původního postoje a názorová polarizace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Mediátorem je sofistikovanost (překvapivě?)</a:t>
            </a:r>
          </a:p>
        </p:txBody>
      </p:sp>
    </p:spTree>
    <p:extLst>
      <p:ext uri="{BB962C8B-B14F-4D97-AF65-F5344CB8AC3E}">
        <p14:creationId xmlns:p14="http://schemas.microsoft.com/office/powerpoint/2010/main" val="687448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760"/>
            <a:ext cx="8229600" cy="5352403"/>
          </a:xfrm>
        </p:spPr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Rychlá prvotní reakce indikující, zda je situace dobrá nebo špatná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Nezabývají se konkrétními emocemi (štěstí, smutek, strach atd.)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Veškeré usuzování a rozhodování podléhá afektivnímu zkreslení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Afektivní a kognitivní procesy navzájem propojeny</a:t>
            </a:r>
          </a:p>
        </p:txBody>
      </p:sp>
    </p:spTree>
    <p:extLst>
      <p:ext uri="{BB962C8B-B14F-4D97-AF65-F5344CB8AC3E}">
        <p14:creationId xmlns:p14="http://schemas.microsoft.com/office/powerpoint/2010/main" val="3206909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Teorie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afektivní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inteligence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(AIT)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521"/>
            <a:ext cx="8229600" cy="4578642"/>
          </a:xfrm>
        </p:spPr>
        <p:txBody>
          <a:bodyPr/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Marcus, Neuman,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MacKuen</a:t>
            </a:r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První systematická teorie emocí v politice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Nejvlivnější přístup v politické psychologii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Také vychází z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neurovědních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poznatků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Rozlišují dva základní systémy, jejichž základem jsou emoce: entusiasmus a úzkost</a:t>
            </a:r>
          </a:p>
          <a:p>
            <a:pPr marL="0" indent="0">
              <a:buNone/>
            </a:pPr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4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003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Dva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systémy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944"/>
            <a:ext cx="8229600" cy="563531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Dispoziční (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disposition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) systém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Zodpovídá za naučené chování a zvyky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Poskytuje okamžitou zpětnou vazbu našeho jednání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Produkuje entusiasmus</a:t>
            </a:r>
          </a:p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Dohlížecí (</a:t>
            </a:r>
            <a:r>
              <a:rPr lang="cs-CZ" b="1" dirty="0" err="1">
                <a:latin typeface="Helvetica" charset="0"/>
                <a:ea typeface="Helvetica" charset="0"/>
                <a:cs typeface="Helvetica" charset="0"/>
              </a:rPr>
              <a:t>surveillance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) systém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Kontroluje na momentální situaci a varuje organismus před hrozbami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Aktivován v situacích s potenciální hrozbou (nové, neznámé situace, v nesouladu s dispozičním systémem)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Vyvolává pocit úzkosti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Spolu s úzkostí zastavení probíhajících aktivit a soustředění pozornosti k hrozbě, zahájení vědomých kognitivních procesů a učení</a:t>
            </a:r>
          </a:p>
          <a:p>
            <a:pPr lvl="1"/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75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Predikce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869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Pokud není vyvolána úzkost, spoléhají voliči na zvyk, predispozice a naučené jednání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 situaci úzkosti: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Méně zvykového jednání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Větší motivace učení a reflexe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Větší pozornost a otevřenost novým informacím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Větší vliv informací na postoje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Pravděpodobnost změny postoje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Více informované rozhodnutí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9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Je v </a:t>
            </a:r>
            <a:r>
              <a:rPr lang="en-US" dirty="0" err="1">
                <a:latin typeface="Arial"/>
                <a:cs typeface="Arial"/>
              </a:rPr>
              <a:t>politice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místo</a:t>
            </a:r>
            <a:r>
              <a:rPr lang="en-US" dirty="0">
                <a:latin typeface="Arial"/>
                <a:cs typeface="Arial"/>
              </a:rPr>
              <a:t> pro </a:t>
            </a:r>
            <a:r>
              <a:rPr lang="en-US" dirty="0" err="1">
                <a:latin typeface="Arial"/>
                <a:cs typeface="Arial"/>
              </a:rPr>
              <a:t>emoce</a:t>
            </a: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“..</a:t>
            </a:r>
            <a:r>
              <a:rPr lang="en-US" i="1" dirty="0">
                <a:latin typeface="Arial"/>
                <a:cs typeface="Arial"/>
              </a:rPr>
              <a:t>it is the reason, alone, of the public, that ought to control and regulate the government. The passions ought to be controlled and regulated by the government.</a:t>
            </a:r>
            <a:r>
              <a:rPr lang="en-US" dirty="0">
                <a:latin typeface="Arial"/>
                <a:cs typeface="Arial"/>
              </a:rPr>
              <a:t>” (James Madison, Federalist 49)</a:t>
            </a:r>
          </a:p>
        </p:txBody>
      </p:sp>
    </p:spTree>
    <p:extLst>
      <p:ext uri="{BB962C8B-B14F-4D97-AF65-F5344CB8AC3E}">
        <p14:creationId xmlns:p14="http://schemas.microsoft.com/office/powerpoint/2010/main" val="3389188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0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Jak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se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voliči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rozhodují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podle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AIT?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2" r="-207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8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Teorie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afektivní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inteligence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7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Entusiasmus: 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má přímý vliv 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na volební chování; úzkost: </a:t>
            </a:r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nemá přímý 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vliv na volební chování, ale na kognitivní procesy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Odpovídá logice racionální volby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Dispoziční systém šetří kognitivní zdroje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 podmínkách aktivovaného dohlížecího systému převládá rozumová složka, funguje nezávisle na emocích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Optimistický pohled na možnosti politického rozhodování</a:t>
            </a:r>
          </a:p>
        </p:txBody>
      </p:sp>
    </p:spTree>
    <p:extLst>
      <p:ext uri="{BB962C8B-B14F-4D97-AF65-F5344CB8AC3E}">
        <p14:creationId xmlns:p14="http://schemas.microsoft.com/office/powerpoint/2010/main" val="389628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Test a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aplikace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Ted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Brader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cs-CZ" i="1" dirty="0" err="1">
                <a:latin typeface="Helvetica" charset="0"/>
                <a:ea typeface="Helvetica" charset="0"/>
                <a:cs typeface="Helvetica" charset="0"/>
              </a:rPr>
              <a:t>Campaigning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i="1" dirty="0" err="1">
                <a:latin typeface="Helvetica" charset="0"/>
                <a:ea typeface="Helvetica" charset="0"/>
                <a:cs typeface="Helvetica" charset="0"/>
              </a:rPr>
              <a:t>for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i="1" dirty="0" err="1">
                <a:latin typeface="Helvetica" charset="0"/>
                <a:ea typeface="Helvetica" charset="0"/>
                <a:cs typeface="Helvetica" charset="0"/>
              </a:rPr>
              <a:t>Hearts</a:t>
            </a:r>
            <a:r>
              <a:rPr lang="cs-CZ" i="1" dirty="0"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cs-CZ" i="1" dirty="0" err="1">
                <a:latin typeface="Helvetica" charset="0"/>
                <a:ea typeface="Helvetica" charset="0"/>
                <a:cs typeface="Helvetica" charset="0"/>
              </a:rPr>
              <a:t>Minds</a:t>
            </a:r>
            <a:endParaRPr lang="cs-CZ" i="1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Experimentální studie vychází z AIT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Test využití emocí strachu a entusiasmu v kampani</a:t>
            </a:r>
          </a:p>
          <a:p>
            <a:pPr lvl="1"/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Úspěšné potvrzení AIT v experimentu</a:t>
            </a:r>
          </a:p>
        </p:txBody>
      </p:sp>
    </p:spTree>
    <p:extLst>
      <p:ext uri="{BB962C8B-B14F-4D97-AF65-F5344CB8AC3E}">
        <p14:creationId xmlns:p14="http://schemas.microsoft.com/office/powerpoint/2010/main" val="153458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30"/>
            <a:ext cx="8229600" cy="7327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MacKuen 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et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al. 2010:Rozšíření o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vztek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(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averzi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916"/>
            <a:ext cx="8229600" cy="5631084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Vztek jako negativní emoce dispozičního systému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Úzkost a vztek jsou rozdílné negativní reakce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Reakce na známou ale negativní situaci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Spoléhá se na naučené vzorce chování, stereotypy, známé informace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Úzkost: více vyhledaných informací, různé informace, vede k ochotě ke kompromisu</a:t>
            </a:r>
          </a:p>
          <a:p>
            <a:r>
              <a:rPr lang="cs-CZ" sz="2800" dirty="0">
                <a:latin typeface="Helvetica" charset="0"/>
                <a:ea typeface="Helvetica" charset="0"/>
                <a:cs typeface="Helvetica" charset="0"/>
              </a:rPr>
              <a:t>Vztek: méně vyhledaných informací, potvrzující informace, stereotypy, neochota ke kompromisu</a:t>
            </a:r>
          </a:p>
          <a:p>
            <a:endParaRPr lang="cs-CZ" sz="2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00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rk4-800x5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10363"/>
          <a:stretch>
            <a:fillRect/>
          </a:stretch>
        </p:blipFill>
        <p:spPr>
          <a:xfrm>
            <a:off x="457200" y="110382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18960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Huddy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, Feldman, and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Cassesse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Rozdílný efekt vzteku a úzkosti na postoje k válce v Iráku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Vztek: snižuje vnímání rizika, zvyšuje podporu války, minimalizuje vztah mezi znalostí situace a názory na válku, snižuje intelektuální úsilí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Úzkost: zvyšuje vnímání rizika, postoje proti válce, efekty znalostí situace na postoj k válce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Vztek minimalizuje riziko jednání, náklonnost k riskantnímu jednání, úzkost zvyšuje kognitivní úsilí = větší pozornost 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17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Emoce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rozhodování</a:t>
            </a:r>
            <a:r>
              <a:rPr lang="en-US" dirty="0">
                <a:latin typeface="Arial"/>
                <a:cs typeface="Arial"/>
              </a:rPr>
              <a:t> v </a:t>
            </a:r>
            <a:r>
              <a:rPr lang="en-US" dirty="0" err="1">
                <a:latin typeface="Arial"/>
                <a:cs typeface="Arial"/>
              </a:rPr>
              <a:t>politice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Význam emocí dnes již přijímán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Snaha o integraci emocí do výzkumu rozhodování i do výzkumu politických procesů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Lze oddělit afekt od kognice?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Jaké jsou přesně důsledky emocí pro rozhodování?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Jaké podmínky vedou k predikovaným efektům?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Existují různé úrovně emocí a jaký je mezi nimi vztah?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Existují genderové efekty? </a:t>
            </a:r>
            <a:r>
              <a:rPr lang="cs-CZ" dirty="0" err="1">
                <a:latin typeface="Helvetica" charset="0"/>
                <a:ea typeface="Helvetica" charset="0"/>
                <a:cs typeface="Helvetica" charset="0"/>
              </a:rPr>
              <a:t>Cross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country efekty?</a:t>
            </a:r>
          </a:p>
          <a:p>
            <a:endParaRPr lang="cs-CZ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0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44E53-52CA-8A41-BC44-7D941BBA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Helvetica" pitchFamily="2" charset="0"/>
              </a:rPr>
              <a:t>AIT a podpora autoritářské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CC6285-7AEB-E84B-8F9F-876B2007D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Marcus et al. 2019: </a:t>
            </a:r>
          </a:p>
          <a:p>
            <a:r>
              <a:rPr lang="cs-CZ" dirty="0">
                <a:latin typeface="Helvetica" pitchFamily="2" charset="0"/>
              </a:rPr>
              <a:t>Vliv hrozby na public </a:t>
            </a:r>
            <a:r>
              <a:rPr lang="cs-CZ" dirty="0" err="1">
                <a:latin typeface="Helvetica" pitchFamily="2" charset="0"/>
              </a:rPr>
              <a:t>opinion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Proti tradičnímu předpokladu, že hrozby vedou k autoritářství</a:t>
            </a:r>
          </a:p>
          <a:p>
            <a:r>
              <a:rPr lang="cs-CZ" dirty="0">
                <a:latin typeface="Helvetica" pitchFamily="2" charset="0"/>
              </a:rPr>
              <a:t>Hrozba vyvolává i vztek i úzkost – různé behaviorální odezvy</a:t>
            </a:r>
          </a:p>
          <a:p>
            <a:r>
              <a:rPr lang="cs-CZ" dirty="0">
                <a:latin typeface="Helvetica" pitchFamily="2" charset="0"/>
              </a:rPr>
              <a:t>Vztek aktivuje dispozice, vč. autoritářství</a:t>
            </a:r>
          </a:p>
        </p:txBody>
      </p:sp>
    </p:spTree>
    <p:extLst>
      <p:ext uri="{BB962C8B-B14F-4D97-AF65-F5344CB8AC3E}">
        <p14:creationId xmlns:p14="http://schemas.microsoft.com/office/powerpoint/2010/main" val="168322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, text&#10;&#10;Popis byl vytvořen automaticky">
            <a:extLst>
              <a:ext uri="{FF2B5EF4-FFF2-40B4-BE49-F238E27FC236}">
                <a16:creationId xmlns:a16="http://schemas.microsoft.com/office/drawing/2014/main" id="{5676D793-5C66-394F-B5C5-E92DA6A6B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66" y="906938"/>
            <a:ext cx="7023205" cy="5044123"/>
          </a:xfrm>
        </p:spPr>
      </p:pic>
    </p:spTree>
    <p:extLst>
      <p:ext uri="{BB962C8B-B14F-4D97-AF65-F5344CB8AC3E}">
        <p14:creationId xmlns:p14="http://schemas.microsoft.com/office/powerpoint/2010/main" val="3189586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482B0-76FB-C249-8B73-B79710D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Další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emoce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837C4-3BBE-0E44-BD5A-8B276D51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ISIS-face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r="10118"/>
          <a:stretch>
            <a:fillRect/>
          </a:stretch>
        </p:blipFill>
        <p:spPr>
          <a:xfrm>
            <a:off x="638175" y="746125"/>
            <a:ext cx="7747000" cy="4856163"/>
          </a:xfrm>
        </p:spPr>
      </p:pic>
    </p:spTree>
    <p:extLst>
      <p:ext uri="{BB962C8B-B14F-4D97-AF65-F5344CB8AC3E}">
        <p14:creationId xmlns:p14="http://schemas.microsoft.com/office/powerpoint/2010/main" val="66136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lvet-revolu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b="13310"/>
          <a:stretch>
            <a:fillRect/>
          </a:stretch>
        </p:blipFill>
        <p:spPr>
          <a:xfrm>
            <a:off x="457200" y="11567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948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meo4sbUzr81qey5y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194"/>
          <a:stretch>
            <a:fillRect/>
          </a:stretch>
        </p:blipFill>
        <p:spPr>
          <a:xfrm>
            <a:off x="457200" y="511175"/>
            <a:ext cx="8229600" cy="5614988"/>
          </a:xfrm>
        </p:spPr>
      </p:pic>
    </p:spTree>
    <p:extLst>
      <p:ext uri="{BB962C8B-B14F-4D97-AF65-F5344CB8AC3E}">
        <p14:creationId xmlns:p14="http://schemas.microsoft.com/office/powerpoint/2010/main" val="320217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G260286_mobilis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19" r="-30119"/>
          <a:stretch>
            <a:fillRect/>
          </a:stretch>
        </p:blipFill>
        <p:spPr>
          <a:xfrm>
            <a:off x="978178" y="672140"/>
            <a:ext cx="6731000" cy="4656138"/>
          </a:xfrm>
        </p:spPr>
      </p:pic>
    </p:spTree>
    <p:extLst>
      <p:ext uri="{BB962C8B-B14F-4D97-AF65-F5344CB8AC3E}">
        <p14:creationId xmlns:p14="http://schemas.microsoft.com/office/powerpoint/2010/main" val="13359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" y="879677"/>
            <a:ext cx="7526887" cy="4991844"/>
          </a:xfrm>
        </p:spPr>
      </p:pic>
    </p:spTree>
    <p:extLst>
      <p:ext uri="{BB962C8B-B14F-4D97-AF65-F5344CB8AC3E}">
        <p14:creationId xmlns:p14="http://schemas.microsoft.com/office/powerpoint/2010/main" val="43714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4696"/>
          </a:xfrm>
        </p:spPr>
        <p:txBody>
          <a:bodyPr/>
          <a:lstStyle/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Rozum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vs.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cit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5114507"/>
          </a:xfrm>
        </p:spPr>
        <p:txBody>
          <a:bodyPr>
            <a:normAutofit/>
          </a:bodyPr>
          <a:lstStyle/>
          <a:p>
            <a:r>
              <a:rPr lang="cs-CZ" i="1" dirty="0" err="1">
                <a:latin typeface="Helvetica" charset="0"/>
                <a:ea typeface="Helvetica" charset="0"/>
                <a:cs typeface="Helvetica" charset="0"/>
              </a:rPr>
              <a:t>emovere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 (rozhýbat, motivovat, být ve stavu rozrušení, znepokojení)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Emoce, rozum, cit, vášeň, sympatie, patos</a:t>
            </a:r>
          </a:p>
          <a:p>
            <a:r>
              <a:rPr lang="cs-CZ" b="1" dirty="0">
                <a:latin typeface="Helvetica" charset="0"/>
                <a:ea typeface="Helvetica" charset="0"/>
                <a:cs typeface="Helvetica" charset="0"/>
              </a:rPr>
              <a:t>Dualita rozumu a citu </a:t>
            </a:r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má dlouhou tradici v západním myšlení. (Platón)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Intuitivní rozdíl mezi hlavou a srdcem, mezi racionálním uvažováním a emocionálním pudem.</a:t>
            </a:r>
          </a:p>
          <a:p>
            <a:r>
              <a:rPr lang="cs-CZ" dirty="0">
                <a:latin typeface="Helvetica" charset="0"/>
                <a:ea typeface="Helvetica" charset="0"/>
                <a:cs typeface="Helvetica" charset="0"/>
              </a:rPr>
              <a:t>Iracionální vs. racionální prvek duše</a:t>
            </a:r>
          </a:p>
        </p:txBody>
      </p:sp>
    </p:spTree>
    <p:extLst>
      <p:ext uri="{BB962C8B-B14F-4D97-AF65-F5344CB8AC3E}">
        <p14:creationId xmlns:p14="http://schemas.microsoft.com/office/powerpoint/2010/main" val="347012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Předvádění na obrazovce (4:3)</PresentationFormat>
  <Paragraphs>184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Helvetica</vt:lpstr>
      <vt:lpstr>Office Theme</vt:lpstr>
      <vt:lpstr>Emoce</vt:lpstr>
      <vt:lpstr>Emoce - přednáška</vt:lpstr>
      <vt:lpstr>Je v politice místo pro emoce?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Rozum vs. cit</vt:lpstr>
      <vt:lpstr>Rozum vs. cit</vt:lpstr>
      <vt:lpstr>K čemu jsou emoce?</vt:lpstr>
      <vt:lpstr>Klasická teorie: Evoluční přístup</vt:lpstr>
      <vt:lpstr>Rozum vs. cit?</vt:lpstr>
      <vt:lpstr>Antonio Damasio</vt:lpstr>
      <vt:lpstr>Phineas Gage</vt:lpstr>
      <vt:lpstr>  Somatické markery</vt:lpstr>
      <vt:lpstr>Somatické markery</vt:lpstr>
      <vt:lpstr>Rozum vs. cit?</vt:lpstr>
      <vt:lpstr>Emoce</vt:lpstr>
      <vt:lpstr>Frijda, Scherer 2009</vt:lpstr>
      <vt:lpstr>Scherer 2005</vt:lpstr>
      <vt:lpstr>Přístupy k emocím</vt:lpstr>
      <vt:lpstr>John Q. Public Model</vt:lpstr>
      <vt:lpstr>Prezentace aplikace PowerPoint</vt:lpstr>
      <vt:lpstr>Prezentace aplikace PowerPoint</vt:lpstr>
      <vt:lpstr>Prezentace aplikace PowerPoint</vt:lpstr>
      <vt:lpstr>Teorie afektivní inteligence (AIT)</vt:lpstr>
      <vt:lpstr>Dva systémy</vt:lpstr>
      <vt:lpstr>Predikce</vt:lpstr>
      <vt:lpstr>Jak se voliči rozhodují podle AIT?</vt:lpstr>
      <vt:lpstr>Teorie afektivní inteligence</vt:lpstr>
      <vt:lpstr>Test a aplikace AIT</vt:lpstr>
      <vt:lpstr>MacKuen et al. 2010:Rozšíření o vztek (averzi)</vt:lpstr>
      <vt:lpstr>Prezentace aplikace PowerPoint</vt:lpstr>
      <vt:lpstr>Huddy, Feldman, and Cassesse</vt:lpstr>
      <vt:lpstr>Emoce a rozhodování v politice</vt:lpstr>
      <vt:lpstr>AIT a podpora autoritářské politiky</vt:lpstr>
      <vt:lpstr>Prezentace aplikace PowerPoint</vt:lpstr>
      <vt:lpstr>Další emoce?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Lenka Hrbková</dc:creator>
  <cp:lastModifiedBy>Lenka Hrbková</cp:lastModifiedBy>
  <cp:revision>62</cp:revision>
  <dcterms:created xsi:type="dcterms:W3CDTF">2015-03-23T09:37:13Z</dcterms:created>
  <dcterms:modified xsi:type="dcterms:W3CDTF">2020-11-03T18:23:22Z</dcterms:modified>
</cp:coreProperties>
</file>