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9E21C5-E637-4009-9208-C44DD6DFC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602C40-A9E8-406E-87B2-04866688F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F73F99-1192-4E95-B6B0-91630DA38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E8665C-B75F-4339-9835-03F2196CD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881211-6968-4535-81E9-85C497319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42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0E8DE-9428-4835-8354-5E683610E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C10868-84A0-4851-BDC5-D2390881B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D9A5E7-0130-4C1F-A889-C7334BCB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43D055-9854-4520-912C-77A625EE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59235F-03A9-4C88-BC9C-A6EE24E86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36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889FE6E-6A94-4D45-866B-E10475D54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3AAAC5-9466-4EDE-8F67-813DAB4D5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8D71F1-DD59-4813-A647-FBDD5834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31554D-5BF4-40C0-BB9F-E209643E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814113-47D7-4F4C-A4E0-59357C20D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1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1CC30-2672-4489-849B-9AB1FCB48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FE7BED-CB68-4FA4-BEC0-D6F2ED3C9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121837-B09F-4C75-9B64-E2E09C9CD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374E2-C255-4CC4-9625-CE4E5658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37402A-B75A-43FB-B1C4-BDC089A1F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81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37CD4-214A-4E35-9FD9-20FFFF349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24495A-5746-4DE7-8249-B4678B953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DE2B5E-6706-4ECE-A88F-21671C482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7A1B79-50CA-459B-B94E-2D82F5FF7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DCBD91-DBAC-4629-A53A-0AE3ED2EE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62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03C12-B290-4ED0-9CDD-F0D1135E1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5A724C-2C38-480E-A2A7-EF0D94E8D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E81D3B-4E25-41C3-AEE9-CBBE56227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7509EB-949E-4715-87CC-BC08E7B6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0EA1D2-D211-4CA3-8A2B-EA1857F1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D33BC5-0EB8-4230-9A3D-FD86EA57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83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D76A3-A7F0-423A-92A2-7B276856C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9FC30C-5AEB-4DB2-9E24-3DD8F8684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2A3AE2-1DA8-40EC-982A-09CF562EE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8A16FE-449D-4C1B-A338-B3EC14174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3C4909E-059E-4387-931C-7F6B53DF4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90A6FB-30C1-4FE5-872F-5966D791B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507673-BABB-4D85-B8B5-FF47B6000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864DB7-2484-47B3-80F4-740364F8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91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59D8F-A764-48D9-98FA-9868BC9CD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81AECF2-C823-4349-A5EC-0DDFE480D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A67926-EF2B-4EC4-AE15-920FE8C07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2F117E-CFFE-4340-ADE5-D40B80CF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6140FAA-B60F-48F3-92F0-5F60C4E7D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8F96DA-B84A-4182-9251-49F53D82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6C9B80-74A6-4F82-90F9-80F7EDA4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1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C5B67-DCE0-4BC8-B25A-E9E834251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A235A5-9515-4686-ABF3-CD343E418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E3F22F-DFEF-4E2C-89BD-DBA4CF05A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ADB288-2755-4D96-8EB8-87E3F8353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92D224-3E18-4DFC-807F-32B0677B1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E62650-54F3-44CA-874A-7A36E5969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15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8E2E3-3C7F-4F92-ACC0-5A9DD09F1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4756040-4797-42FF-B249-D71297E9C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61E91C-ADAC-4394-A4B5-6DBF55748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10A538-01A8-4CD9-A62A-2FF8F940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930571-8BC4-4E9C-913B-AD4661065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A80F5D-E792-49A3-BDDB-FFAD8C79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10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2BEAE0-61CE-4269-9844-C06B15F8D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D2B4B9-9451-42A3-A855-5AB252E6C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8D5E8D-126B-46B4-A613-31BAF7203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C5103-5BCF-46B7-941F-4E582CF7D3C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EE5BF4-E958-4D3E-9E66-FC2C9F58E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75F02A-798B-48B7-9B80-7A2317CD6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1BB34-5BDD-4CEC-B0F6-1FF78A42E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29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22A97-96F5-4D1E-9CD4-D9D281155B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MORÁLKA A MORÁLNÍ PSYCHOLOGIE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9CD9A2-75CD-477A-8299-3DCE3953B6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8. 12. 2020</a:t>
            </a:r>
          </a:p>
        </p:txBody>
      </p:sp>
    </p:spTree>
    <p:extLst>
      <p:ext uri="{BB962C8B-B14F-4D97-AF65-F5344CB8AC3E}">
        <p14:creationId xmlns:p14="http://schemas.microsoft.com/office/powerpoint/2010/main" val="444360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1F1D0-3C0D-4A11-88FD-AC17EDA8F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MORAL CONVICTION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FF5E05-144F-4146-A934-9EDA68301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300"/>
            <a:ext cx="10515600" cy="4889499"/>
          </a:xfrm>
        </p:spPr>
        <p:txBody>
          <a:bodyPr>
            <a:normAutofit/>
          </a:bodyPr>
          <a:lstStyle/>
          <a:p>
            <a:r>
              <a:rPr lang="cs-CZ" dirty="0"/>
              <a:t>Morální přesvědčení</a:t>
            </a:r>
          </a:p>
          <a:p>
            <a:r>
              <a:rPr lang="cs-CZ" dirty="0"/>
              <a:t>Nepracuje s vrozenými morálními dispozicemi</a:t>
            </a:r>
          </a:p>
          <a:p>
            <a:r>
              <a:rPr lang="cs-CZ" dirty="0"/>
              <a:t>Je to dimenze postojů/přesvědčení</a:t>
            </a:r>
          </a:p>
          <a:p>
            <a:r>
              <a:rPr lang="cs-CZ" dirty="0"/>
              <a:t>Přesvědčení vyplývající z </a:t>
            </a:r>
            <a:r>
              <a:rPr lang="cs-CZ" b="1" dirty="0"/>
              <a:t>fundamentální pravdy o tom, co je dobro a co zlo</a:t>
            </a:r>
          </a:p>
          <a:p>
            <a:r>
              <a:rPr lang="cs-CZ" dirty="0"/>
              <a:t>Často kontroverzní témata</a:t>
            </a:r>
          </a:p>
          <a:p>
            <a:r>
              <a:rPr lang="cs-CZ" dirty="0"/>
              <a:t>Základní otázka: zda je morální přesvěcení pro danou situaci relevantní</a:t>
            </a:r>
          </a:p>
          <a:p>
            <a:r>
              <a:rPr lang="cs-CZ" dirty="0"/>
              <a:t>Na základě </a:t>
            </a:r>
            <a:r>
              <a:rPr lang="cs-CZ" dirty="0" err="1"/>
              <a:t>selfreportu</a:t>
            </a:r>
            <a:r>
              <a:rPr lang="cs-CZ" dirty="0"/>
              <a:t>, lidé si sami stanoví, jak moc jsou ovlivněni morálním přesvědčením</a:t>
            </a:r>
          </a:p>
        </p:txBody>
      </p:sp>
    </p:spTree>
    <p:extLst>
      <p:ext uri="{BB962C8B-B14F-4D97-AF65-F5344CB8AC3E}">
        <p14:creationId xmlns:p14="http://schemas.microsoft.com/office/powerpoint/2010/main" val="296973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A4C7F-A10F-4631-937B-C4FE3902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MORÁLNÍ PŘESVĚDČENÍ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08534-F450-4DE5-9516-D04C18D8A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Moralizace</a:t>
            </a:r>
            <a:r>
              <a:rPr lang="cs-CZ" dirty="0"/>
              <a:t> témat</a:t>
            </a:r>
          </a:p>
          <a:p>
            <a:r>
              <a:rPr lang="cs-CZ" dirty="0"/>
              <a:t>Lidé vnímají skrze kategorie morálky</a:t>
            </a:r>
          </a:p>
          <a:p>
            <a:r>
              <a:rPr lang="cs-CZ" dirty="0"/>
              <a:t>Vede k nemožnosti kompromisu, většímu politickému zapojení</a:t>
            </a:r>
          </a:p>
          <a:p>
            <a:r>
              <a:rPr lang="cs-CZ" dirty="0"/>
              <a:t>Polarizace</a:t>
            </a:r>
          </a:p>
        </p:txBody>
      </p:sp>
    </p:spTree>
    <p:extLst>
      <p:ext uri="{BB962C8B-B14F-4D97-AF65-F5344CB8AC3E}">
        <p14:creationId xmlns:p14="http://schemas.microsoft.com/office/powerpoint/2010/main" val="319616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B8FD12-9BD9-4EC8-8841-94C9354F8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convictions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F1CCB-7AB2-46EA-828E-1AEA26EEC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01640" cy="4186069"/>
          </a:xfrm>
        </p:spPr>
        <p:txBody>
          <a:bodyPr/>
          <a:lstStyle/>
          <a:p>
            <a:r>
              <a:rPr lang="cs-CZ" dirty="0"/>
              <a:t>Co je dobré a co špatné?</a:t>
            </a:r>
          </a:p>
          <a:p>
            <a:r>
              <a:rPr lang="cs-CZ" dirty="0"/>
              <a:t>Musí toto přesvědčení vycházet z našich morálních hodnot??</a:t>
            </a:r>
          </a:p>
          <a:p>
            <a:r>
              <a:rPr lang="cs-CZ" dirty="0"/>
              <a:t>Konvence a morálka se může lišit</a:t>
            </a:r>
          </a:p>
          <a:p>
            <a:r>
              <a:rPr lang="cs-CZ" dirty="0"/>
              <a:t>Lidé mají schopnost je odlišovat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BFFA99-14B2-4D8D-B82C-46B94ABF3D1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1281066"/>
            <a:ext cx="6477973" cy="473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14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FEDDF-5B24-4883-9937-53EFA250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Už v brzkém věku odlišujeme morální a konvenční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1021E-43E9-4677-B01F-41DCF9C5B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825625"/>
            <a:ext cx="5477753" cy="4351338"/>
          </a:xfrm>
        </p:spPr>
        <p:txBody>
          <a:bodyPr/>
          <a:lstStyle/>
          <a:p>
            <a:r>
              <a:rPr lang="cs-CZ" dirty="0"/>
              <a:t>34 měsíční děti už rozlišují mezi konvencí a morálkou</a:t>
            </a:r>
          </a:p>
          <a:p>
            <a:r>
              <a:rPr lang="cs-CZ" dirty="0"/>
              <a:t>Morálka jako univerzální</a:t>
            </a:r>
          </a:p>
          <a:p>
            <a:r>
              <a:rPr lang="cs-CZ" dirty="0"/>
              <a:t>Porušení morálních standardů více závažné než porušení konvence</a:t>
            </a:r>
          </a:p>
          <a:p>
            <a:r>
              <a:rPr lang="en-US" dirty="0"/>
              <a:t>Smetana JG, </a:t>
            </a:r>
            <a:r>
              <a:rPr lang="en-US" dirty="0" err="1"/>
              <a:t>Braeges</a:t>
            </a:r>
            <a:r>
              <a:rPr lang="en-US" dirty="0"/>
              <a:t> JL. 1990. The development of toddlers’ moral and conventional judgments.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D995C48-E165-4295-81BA-895C824B2D2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311302" y="1690688"/>
            <a:ext cx="6545418" cy="406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67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F8C14-87F0-48FF-AC73-659C6017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convictions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: měření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4ECA980-34A0-41B4-ABDE-8950CF0DEE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75" y="2496344"/>
            <a:ext cx="8477250" cy="3009900"/>
          </a:xfrm>
        </p:spPr>
      </p:pic>
    </p:spTree>
    <p:extLst>
      <p:ext uri="{BB962C8B-B14F-4D97-AF65-F5344CB8AC3E}">
        <p14:creationId xmlns:p14="http://schemas.microsoft.com/office/powerpoint/2010/main" val="70859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26CA8-B297-42DE-8180-3084AAB4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Morální přesvědčení jako univerzální a objektivní pravda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69B36F-DDDF-4D4D-9BE4-818FEF3F0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Morgan and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Skitka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2020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conviction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nejvíce predikuje vnímanou univerzálnost a objektivitu vlastní pozice k tématům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759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C1067-5DE1-4CA1-B700-D631C7BD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Nezávislost na autoritě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8AAA38-D3D7-498B-89B8-BADA83B66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Postoje a hodnocení politických procesů a jevů nezávisí na tom, c říkají autority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Klíčové je vlastní morální přesvědčení. 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Studie zkoumající reakce na US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Supreme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Court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rule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Gonzales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vs. Oregon 2006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967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EB8A8-29ED-442C-81B2-4695F9A28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Helvetica" panose="020B0604020202020204" pitchFamily="34" charset="0"/>
                <a:cs typeface="Helvetica" panose="020B0604020202020204" pitchFamily="34" charset="0"/>
              </a:rPr>
              <a:t>Skitka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 LJ, Bauman CW, Lytle BL. 2009. The limits of legitimacy: moral and religious convictions as</a:t>
            </a:r>
            <a:r>
              <a:rPr lang="cs-CZ" sz="20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constraints on deference to authority.</a:t>
            </a:r>
            <a:endParaRPr lang="cs-CZ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F80B33B-8BBB-416F-8714-7E5AD45C13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0569" y="1825625"/>
            <a:ext cx="7530861" cy="4351338"/>
          </a:xfrm>
        </p:spPr>
      </p:pic>
    </p:spTree>
    <p:extLst>
      <p:ext uri="{BB962C8B-B14F-4D97-AF65-F5344CB8AC3E}">
        <p14:creationId xmlns:p14="http://schemas.microsoft.com/office/powerpoint/2010/main" val="2807783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5A820-CC45-438C-A5D4-3E9E7832E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Nezávislost na autoritě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B13ED6-1B64-4424-96DB-53A49C19A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Pravidla odporující morálním přesvědčením vedou k erozi důvěry a podpory autority a institucionálního systému 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Mullen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Nadler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2008 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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563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C6D4D-7392-43A0-A858-8D8787413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Politická participace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216589-FCC5-4A42-A2E9-AA0D26523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MC jsou zažívána jako povinnosti/morální závazky</a:t>
            </a:r>
          </a:p>
          <a:p>
            <a:r>
              <a:rPr lang="cs-CZ" dirty="0"/>
              <a:t>Predikují politickou </a:t>
            </a:r>
            <a:r>
              <a:rPr lang="cs-CZ" dirty="0" err="1"/>
              <a:t>pariticipaci</a:t>
            </a:r>
            <a:endParaRPr lang="cs-CZ" dirty="0"/>
          </a:p>
          <a:p>
            <a:r>
              <a:rPr lang="cs-CZ" dirty="0"/>
              <a:t>Silnější MC vedou  většímu zapojení a aktivismu </a:t>
            </a:r>
          </a:p>
          <a:p>
            <a:r>
              <a:rPr lang="cs-CZ" dirty="0"/>
              <a:t>Větší volební účasti</a:t>
            </a:r>
          </a:p>
          <a:p>
            <a:r>
              <a:rPr lang="cs-CZ" dirty="0"/>
              <a:t>Vztah s politickou participací i za kontroly stranictví, náboženských přesvědčení, síly postoje, </a:t>
            </a:r>
            <a:r>
              <a:rPr lang="cs-CZ" dirty="0" err="1"/>
              <a:t>efficacy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9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521FD6-012C-422D-9296-796147D1A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1C4E02-C725-47F3-8F36-D2A665DF7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Co je podle Vás morální přesvědčení a k čemu je to dobré??</a:t>
            </a:r>
          </a:p>
        </p:txBody>
      </p:sp>
    </p:spTree>
    <p:extLst>
      <p:ext uri="{BB962C8B-B14F-4D97-AF65-F5344CB8AC3E}">
        <p14:creationId xmlns:p14="http://schemas.microsoft.com/office/powerpoint/2010/main" val="2629591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8000F-FAFB-4CA1-A0C0-6FA802BA4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Kende et al. 2017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FF85C55-2012-4974-8368-1F8B7297A3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82700" y="508305"/>
            <a:ext cx="5786786" cy="6329884"/>
          </a:xfrm>
        </p:spPr>
      </p:pic>
    </p:spTree>
    <p:extLst>
      <p:ext uri="{BB962C8B-B14F-4D97-AF65-F5344CB8AC3E}">
        <p14:creationId xmlns:p14="http://schemas.microsoft.com/office/powerpoint/2010/main" val="564942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B16834-A360-4C6B-A475-E8D435F6B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Netolerance a polarizace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46A44-A5A7-4C76-AF27-23E42AFDF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Lidi, kteří mají opačná přesvědčení se fundamentální mýlí</a:t>
            </a:r>
          </a:p>
          <a:p>
            <a:r>
              <a:rPr lang="cs-CZ" dirty="0"/>
              <a:t>Nejsou racionální, nepřijímají pravdu…</a:t>
            </a:r>
          </a:p>
          <a:p>
            <a:r>
              <a:rPr lang="cs-CZ" dirty="0"/>
              <a:t>Větší sociální a fyzická distance od lidí s opačným přesvědčením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30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BFC44-64CA-4EBB-AFFF-5DA29C6B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Garret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Bankert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B476D-0F9D-477A-9CF8-846F64348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Lidé moralizující politiku =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bias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vůči těm, kteří mají opačný postoj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Moralizace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přispívá k polarizaci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Moralizace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Morální kategorie o politických objektech v komunikaci, z médií atd.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Političtí aktéři sami tyto kategorie používají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Usuzování o osobnosti politiků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Stranická identita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social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identity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theory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4522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2B3F7F1-CE4F-411E-9C01-613BD3D2AA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01553" y="3541681"/>
            <a:ext cx="6325789" cy="3316319"/>
          </a:xfr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12881B0-044A-445A-AE08-3B6E7828D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274"/>
            <a:ext cx="7463679" cy="351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91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51EC1-D960-4AE1-9C75-7315F9E0B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Emoce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3CE06F-7824-4986-A3D6-521A5B069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MC úzce souvisí s emocionálními reakcemi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Morální přesvědčení vyvolává silnější emocionální reakce 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Naopak apel na emoce může moralizovat téma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Příklad: znechucení a vztek (morální emoce?)</a:t>
            </a:r>
          </a:p>
        </p:txBody>
      </p:sp>
    </p:spTree>
    <p:extLst>
      <p:ext uri="{BB962C8B-B14F-4D97-AF65-F5344CB8AC3E}">
        <p14:creationId xmlns:p14="http://schemas.microsoft.com/office/powerpoint/2010/main" val="3147348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FEF45-A6EF-4698-B374-047B3D02E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Clifford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647F3-3A72-410A-9106-681555027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354" y="1825625"/>
            <a:ext cx="4411744" cy="4075554"/>
          </a:xfrm>
        </p:spPr>
        <p:txBody>
          <a:bodyPr>
            <a:normAutofit fontScale="92500"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 experimentu manipuloval emocionální rámování tématu „natural food“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Rámce: znechucení a vztek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 experimentu ukazuje, že rámce vyvolávají emocionální reakci, zvyšují míru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moralizace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tématu, vedou k polarizaci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4888FC6-69DF-4D92-A807-4DDDDA984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913" y="1561675"/>
            <a:ext cx="7076092" cy="394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5055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57ED0-3EC2-4C08-8792-96AD22E3C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5D0FE-4B3C-4248-9293-CD2A39CE5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Různé přístupy k morálce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Vrozená?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Získaná?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Rozdíl mezi morálním přesvědčením vs. konvencí vs. Postojem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 každém případě vede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moralizace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politiky k uzavírání se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Předsudky, motivované uvažování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Netolerance, polarizace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Moralizace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jako politická strategie?</a:t>
            </a:r>
          </a:p>
        </p:txBody>
      </p:sp>
    </p:spTree>
    <p:extLst>
      <p:ext uri="{BB962C8B-B14F-4D97-AF65-F5344CB8AC3E}">
        <p14:creationId xmlns:p14="http://schemas.microsoft.com/office/powerpoint/2010/main" val="206584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FB405-B474-4E90-BBF4-94A757BB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Morálka v politickém kontextu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0F05BD-A632-4B24-AAB1-4F27419F0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foundation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theory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Předem definované oblasti morálního cítění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Jak tento morální matrix ovlivňuje postoje a chování?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convictions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Morální jsou některá naše přesvědčení a některá nikoliv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Morálka proniká do politiky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moralizací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témat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Lidé reflektují, do jaké míry jejich postoje vychází z morálního přesvědčení</a:t>
            </a:r>
          </a:p>
        </p:txBody>
      </p:sp>
    </p:spTree>
    <p:extLst>
      <p:ext uri="{BB962C8B-B14F-4D97-AF65-F5344CB8AC3E}">
        <p14:creationId xmlns:p14="http://schemas.microsoft.com/office/powerpoint/2010/main" val="85618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17BA7-5FA5-4A89-9869-6A2D8201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foundation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theory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024FC3-A62B-4906-91B8-135CF97A9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65912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Morální základy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Nejslavnější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Johnatan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Haidt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Morálka lidské mysli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čj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Vychází z evoluční psychologie, antropologie, historie, psychologie a dalších disciplín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Definuje pět základních morálních oblastí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Evoluční povaha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Fungují dodnes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0964F74-3429-4564-A259-6753F6A69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3912" y="1193006"/>
            <a:ext cx="3381375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10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12CD0-2091-440F-A8DE-A461C0477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MFT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5B0538-72B2-4B59-AFDE-554D17DD3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morální struktura je vrozená (kontroverze?)</a:t>
            </a:r>
          </a:p>
          <a:p>
            <a:r>
              <a:rPr lang="cs-CZ" dirty="0"/>
              <a:t>Zároveň probíhá „kulturní učení“</a:t>
            </a:r>
          </a:p>
          <a:p>
            <a:r>
              <a:rPr lang="cs-CZ" dirty="0"/>
              <a:t>Morálka vrozená, ale vysoce závislá na prostředí</a:t>
            </a:r>
          </a:p>
          <a:p>
            <a:r>
              <a:rPr lang="cs-CZ" dirty="0"/>
              <a:t>Intuice – vychází ze Systému 1 (morální hodnocení jsou rychlá)</a:t>
            </a:r>
          </a:p>
          <a:p>
            <a:r>
              <a:rPr lang="cs-CZ" dirty="0"/>
              <a:t>Morální hodnocení = motivace!</a:t>
            </a:r>
          </a:p>
          <a:p>
            <a:pPr lvl="1"/>
            <a:r>
              <a:rPr lang="cs-CZ" dirty="0"/>
              <a:t>Afektivní proces, který ovlivňuje kognici, vede nás ke chtěným závěrům.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2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2DD5C-3369-442B-B5F1-F5660E0A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Moral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foundations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76158-1F0C-4A3B-B5DD-E9A84FC4B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 evolučního hlediska výhodné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Drží komunitu pohromadě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Umožňují kooperaci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Morální systémy: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„Propojené systémy hodnot, norem, praktik, identit, institucí, technologií a psychologických mechanismů, které společným úsilím potlačují a reguluji sobecký zájem a umožňují fungování kooperativních společenství.“ </a:t>
            </a:r>
          </a:p>
        </p:txBody>
      </p:sp>
    </p:spTree>
    <p:extLst>
      <p:ext uri="{BB962C8B-B14F-4D97-AF65-F5344CB8AC3E}">
        <p14:creationId xmlns:p14="http://schemas.microsoft.com/office/powerpoint/2010/main" val="64763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A4074-3ACC-4665-97C1-59983CBE8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Pět základních morálních oblastí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B9AC11E-88EF-48CD-8B5C-B2CD42123A6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12312"/>
            <a:ext cx="9862226" cy="512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60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BF1C4C-B04C-4AD6-8953-5ADF6B1F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Doplněn 6. základ: Svoboda/útlak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5CD36-9806-42B0-B250-ECFCC0135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 k odmítání snah o šikanu a dominanci ve skupině</a:t>
            </a:r>
          </a:p>
          <a:p>
            <a:r>
              <a:rPr lang="cs-CZ" dirty="0"/>
              <a:t>Původně jako pojistka proti tyranům</a:t>
            </a:r>
          </a:p>
          <a:p>
            <a:r>
              <a:rPr lang="cs-CZ" dirty="0"/>
              <a:t>V rozporu s doménou Autority</a:t>
            </a:r>
          </a:p>
          <a:p>
            <a:r>
              <a:rPr lang="cs-CZ" dirty="0"/>
              <a:t>Vede k egalitářství a </a:t>
            </a:r>
            <a:r>
              <a:rPr lang="cs-CZ" dirty="0" err="1"/>
              <a:t>antiautoritářství</a:t>
            </a:r>
            <a:r>
              <a:rPr lang="cs-CZ" dirty="0"/>
              <a:t> (levice) a nebo k vyznávání svobody od státu (pravice) </a:t>
            </a:r>
          </a:p>
          <a:p>
            <a:endParaRPr lang="cs-CZ" dirty="0"/>
          </a:p>
          <a:p>
            <a:r>
              <a:rPr lang="cs-CZ" dirty="0"/>
              <a:t>Dále trochu modifikoval </a:t>
            </a:r>
            <a:r>
              <a:rPr lang="cs-CZ" dirty="0" err="1"/>
              <a:t>Fairness</a:t>
            </a:r>
            <a:r>
              <a:rPr lang="cs-CZ" dirty="0"/>
              <a:t>/</a:t>
            </a:r>
            <a:r>
              <a:rPr lang="cs-CZ" dirty="0" err="1"/>
              <a:t>chating</a:t>
            </a:r>
            <a:r>
              <a:rPr lang="cs-CZ" dirty="0"/>
              <a:t> – jako </a:t>
            </a:r>
            <a:r>
              <a:rPr lang="cs-CZ" dirty="0" err="1"/>
              <a:t>moral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 zaměřený na proporčnost (chtějí benefity v poměru ke svým dobrým skutkům a trest proporčně tvrdý k prohřeškům ostatních).</a:t>
            </a:r>
          </a:p>
        </p:txBody>
      </p:sp>
    </p:spTree>
    <p:extLst>
      <p:ext uri="{BB962C8B-B14F-4D97-AF65-F5344CB8AC3E}">
        <p14:creationId xmlns:p14="http://schemas.microsoft.com/office/powerpoint/2010/main" val="395983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47B38-DFE7-4AD9-BAFE-7B5FDA454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Jak se odráží v politice?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D33FCE-F60E-42B5-964A-074AEA1B2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Levice: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Nejvíce důraz na péči, a dále na svobodu od útlaku (ochrana skupin)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Pravice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Má všech šest morálních základů, slabší care, svoboda ve smyslu svobody od státu, hlavní důraz na posvátnost, autoritu a loajalitu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Morální základy tedy brání v pochopení „druhé skupiny“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Naše vnímání politické reality je hluboce zakořeněno v nastavení našeho morálního matrixu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Vede k předsudkům </a:t>
            </a: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2813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852</Words>
  <Application>Microsoft Office PowerPoint</Application>
  <PresentationFormat>Širokoúhlá obrazovka</PresentationFormat>
  <Paragraphs>127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Helvetica</vt:lpstr>
      <vt:lpstr>Motiv Office</vt:lpstr>
      <vt:lpstr>MORÁLKA A MORÁLNÍ PSYCHOLOGIE</vt:lpstr>
      <vt:lpstr>Morálka?</vt:lpstr>
      <vt:lpstr>Morálka v politickém kontextu</vt:lpstr>
      <vt:lpstr>Moral foundation theory</vt:lpstr>
      <vt:lpstr>MFT</vt:lpstr>
      <vt:lpstr>Moral foundations</vt:lpstr>
      <vt:lpstr>Pět základních morálních oblastí</vt:lpstr>
      <vt:lpstr>Doplněn 6. základ: Svoboda/útlak</vt:lpstr>
      <vt:lpstr>Jak se odráží v politice?</vt:lpstr>
      <vt:lpstr>MORAL CONVICTION</vt:lpstr>
      <vt:lpstr>MORÁLNÍ PŘESVĚDČENÍ</vt:lpstr>
      <vt:lpstr>Moral convictions</vt:lpstr>
      <vt:lpstr>Už v brzkém věku odlišujeme morální a konvenční pravidla</vt:lpstr>
      <vt:lpstr>Moral convictions: měření</vt:lpstr>
      <vt:lpstr>Morální přesvědčení jako univerzální a objektivní pravda</vt:lpstr>
      <vt:lpstr>Nezávislost na autoritě</vt:lpstr>
      <vt:lpstr>Skitka LJ, Bauman CW, Lytle BL. 2009. The limits of legitimacy: moral and religious convictions as constraints on deference to authority.</vt:lpstr>
      <vt:lpstr>Nezávislost na autoritě</vt:lpstr>
      <vt:lpstr>Politická participace</vt:lpstr>
      <vt:lpstr>Kende et al. 2017</vt:lpstr>
      <vt:lpstr>Netolerance a polarizace </vt:lpstr>
      <vt:lpstr>Garret and Bankert 2020</vt:lpstr>
      <vt:lpstr>Prezentace aplikace PowerPoint</vt:lpstr>
      <vt:lpstr>Emoce</vt:lpstr>
      <vt:lpstr>Clifford 2019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MORÁLKA A MORÁLNÍ PSYCHOLOGIE</dc:title>
  <dc:creator>Lenka Hrbková</dc:creator>
  <cp:lastModifiedBy>Lenka Hrbková</cp:lastModifiedBy>
  <cp:revision>19</cp:revision>
  <dcterms:created xsi:type="dcterms:W3CDTF">2020-12-08T09:27:14Z</dcterms:created>
  <dcterms:modified xsi:type="dcterms:W3CDTF">2020-12-08T14:44:04Z</dcterms:modified>
</cp:coreProperties>
</file>