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2" r:id="rId5"/>
    <p:sldMasterId id="2147483736" r:id="rId6"/>
    <p:sldMasterId id="2147483750" r:id="rId7"/>
    <p:sldMasterId id="2147483762" r:id="rId8"/>
    <p:sldMasterId id="2147483822" r:id="rId9"/>
    <p:sldMasterId id="2147483858" r:id="rId10"/>
  </p:sldMasterIdLst>
  <p:sldIdLst>
    <p:sldId id="256" r:id="rId11"/>
    <p:sldId id="258" r:id="rId12"/>
    <p:sldId id="293" r:id="rId13"/>
    <p:sldId id="260" r:id="rId14"/>
    <p:sldId id="261" r:id="rId15"/>
    <p:sldId id="262" r:id="rId16"/>
    <p:sldId id="298" r:id="rId17"/>
    <p:sldId id="280" r:id="rId18"/>
    <p:sldId id="263" r:id="rId19"/>
    <p:sldId id="264" r:id="rId20"/>
    <p:sldId id="266" r:id="rId21"/>
    <p:sldId id="267" r:id="rId22"/>
    <p:sldId id="268" r:id="rId23"/>
    <p:sldId id="301" r:id="rId24"/>
    <p:sldId id="299" r:id="rId25"/>
    <p:sldId id="303" r:id="rId26"/>
    <p:sldId id="269" r:id="rId27"/>
    <p:sldId id="270" r:id="rId28"/>
    <p:sldId id="271" r:id="rId29"/>
    <p:sldId id="294" r:id="rId30"/>
    <p:sldId id="272" r:id="rId31"/>
    <p:sldId id="273" r:id="rId32"/>
    <p:sldId id="274" r:id="rId33"/>
    <p:sldId id="300" r:id="rId34"/>
    <p:sldId id="275" r:id="rId35"/>
    <p:sldId id="282" r:id="rId36"/>
    <p:sldId id="283" r:id="rId37"/>
    <p:sldId id="277" r:id="rId38"/>
    <p:sldId id="278" r:id="rId39"/>
    <p:sldId id="279" r:id="rId40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69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02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72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536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3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4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10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8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469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090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27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276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353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10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3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7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9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4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6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5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8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52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2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72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1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5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2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19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06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2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3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3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09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0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36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2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39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85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03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3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11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27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2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0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3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7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1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7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32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10.11.2020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80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5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6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10.11.2020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53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Hranice volebních obvodů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10.11.2020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Současná situace..</a:t>
            </a:r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pPr>
              <a:buFont typeface="Wingdings" pitchFamily="2" charset="2"/>
              <a:buNone/>
            </a:pPr>
            <a:r>
              <a:rPr lang="sk-SK" altLang="en-US" dirty="0"/>
              <a:t>                      </a:t>
            </a:r>
            <a:endParaRPr lang="cs-CZ" altLang="en-US" dirty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633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..a po úpravě </a:t>
            </a:r>
            <a:endParaRPr lang="cs-CZ" altLang="en-US" dirty="0"/>
          </a:p>
          <a:p>
            <a:pPr marL="0" indent="0">
              <a:buNone/>
            </a:pPr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pPr>
              <a:buFont typeface="Wingdings" pitchFamily="2" charset="2"/>
              <a:buNone/>
            </a:pPr>
            <a:r>
              <a:rPr lang="sk-SK" altLang="en-US" dirty="0"/>
              <a:t>                      </a:t>
            </a:r>
            <a:endParaRPr lang="cs-CZ" altLang="en-US" dirty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2909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2285999"/>
            <a:ext cx="1172065" cy="1476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4419600" y="4495800"/>
            <a:ext cx="1905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5076337" y="3363926"/>
            <a:ext cx="1705463" cy="6746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271745" y="3200400"/>
            <a:ext cx="474501" cy="50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6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2743200" y="52601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10465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343401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4454941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8" name="WordArt 43"/>
          <p:cNvSpPr>
            <a:spLocks noChangeArrowheads="1" noChangeShapeType="1" noTextEdit="1"/>
          </p:cNvSpPr>
          <p:nvPr/>
        </p:nvSpPr>
        <p:spPr bwMode="auto">
          <a:xfrm>
            <a:off x="3722005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9" name="WordArt 43"/>
          <p:cNvSpPr>
            <a:spLocks noChangeArrowheads="1" noChangeShapeType="1" noTextEdit="1"/>
          </p:cNvSpPr>
          <p:nvPr/>
        </p:nvSpPr>
        <p:spPr bwMode="auto">
          <a:xfrm>
            <a:off x="50292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0" name="WordArt 43"/>
          <p:cNvSpPr>
            <a:spLocks noChangeArrowheads="1" noChangeShapeType="1" noTextEdit="1"/>
          </p:cNvSpPr>
          <p:nvPr/>
        </p:nvSpPr>
        <p:spPr bwMode="auto">
          <a:xfrm>
            <a:off x="37338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1" name="WordArt 51"/>
          <p:cNvSpPr>
            <a:spLocks noChangeArrowheads="1" noChangeShapeType="1" noTextEdit="1"/>
          </p:cNvSpPr>
          <p:nvPr/>
        </p:nvSpPr>
        <p:spPr bwMode="auto">
          <a:xfrm>
            <a:off x="5929068" y="54864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2" name="WordArt 51"/>
          <p:cNvSpPr>
            <a:spLocks noChangeArrowheads="1" noChangeShapeType="1" noTextEdit="1"/>
          </p:cNvSpPr>
          <p:nvPr/>
        </p:nvSpPr>
        <p:spPr bwMode="auto">
          <a:xfrm>
            <a:off x="5076337" y="244538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14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846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b="1" dirty="0"/>
              <a:t>Důsledky úpravy:</a:t>
            </a:r>
          </a:p>
          <a:p>
            <a:pPr lvl="1">
              <a:lnSpc>
                <a:spcPct val="90000"/>
              </a:lnSpc>
            </a:pPr>
            <a:endParaRPr lang="cs-CZ" altLang="en-US" sz="2200" dirty="0"/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Obvody jsou nadále rovnoměrně zalidněny (20 obyv.)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Vznikly 2 městské obvody, kde žije 40 městských voličů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Vznikly 3 obvody s početní převahou venk. voličů</a:t>
            </a:r>
          </a:p>
          <a:p>
            <a:pPr marL="393700" lvl="1" indent="0">
              <a:lnSpc>
                <a:spcPct val="90000"/>
              </a:lnSpc>
              <a:buNone/>
            </a:pPr>
            <a:endParaRPr lang="cs-CZ" altLang="en-US" dirty="0"/>
          </a:p>
          <a:p>
            <a:pPr>
              <a:lnSpc>
                <a:spcPct val="90000"/>
              </a:lnSpc>
            </a:pPr>
            <a:r>
              <a:rPr lang="cs-CZ" altLang="en-US" sz="2400" b="1" dirty="0"/>
              <a:t>Výsledek: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Strana A </a:t>
            </a:r>
            <a:r>
              <a:rPr lang="cs-CZ" altLang="en-US" sz="2200" u="sng" dirty="0"/>
              <a:t>zbytečně výrazně</a:t>
            </a:r>
            <a:r>
              <a:rPr lang="cs-CZ" altLang="en-US" sz="2200" dirty="0"/>
              <a:t> vyhraje ve 2 městských obvodech a prohraje ve 3 zbývajících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Poměr mandátů A:B se z 5:0 mění na 2:3 (navzdory tomu, že strana B má celkově méně voličů než strana A)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Zástupný symbol textu 6"/>
          <p:cNvSpPr>
            <a:spLocks noGrp="1"/>
          </p:cNvSpPr>
          <p:nvPr>
            <p:ph type="body" sz="half" idx="1"/>
          </p:nvPr>
        </p:nvSpPr>
        <p:spPr>
          <a:xfrm>
            <a:off x="838200" y="304800"/>
            <a:ext cx="7693025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dirty="0"/>
              <a:t>	   Před úpravou			      Po úpravě</a:t>
            </a:r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0853594"/>
              </p:ext>
            </p:extLst>
          </p:nvPr>
        </p:nvGraphicFramePr>
        <p:xfrm>
          <a:off x="838200" y="1066800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Zástupný symbol obsah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201573"/>
              </p:ext>
            </p:extLst>
          </p:nvPr>
        </p:nvGraphicFramePr>
        <p:xfrm>
          <a:off x="838200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499B7-A6EC-487A-96AD-7F21B6C1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18048"/>
            <a:ext cx="7924800" cy="1143000"/>
          </a:xfrm>
        </p:spPr>
        <p:txBody>
          <a:bodyPr/>
          <a:lstStyle/>
          <a:p>
            <a:r>
              <a:rPr lang="sk-SK" sz="6600" dirty="0"/>
              <a:t>0:6   0:6   7:6   7:6   6:4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F3DDAF1-16B3-4226-8B0D-72E0BCB36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4941168"/>
            <a:ext cx="40324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sk-SK" altLang="en-US" sz="6000" dirty="0"/>
              <a:t>20 &gt; 28</a:t>
            </a:r>
          </a:p>
          <a:p>
            <a:pPr>
              <a:lnSpc>
                <a:spcPct val="80000"/>
              </a:lnSpc>
            </a:pPr>
            <a:endParaRPr lang="sk-S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4322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0332"/>
            <a:ext cx="9144000" cy="54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6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ECB5BD6C-35D2-4B7E-9738-23EDC0CC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5"/>
            <a:ext cx="9144000" cy="68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5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jmedia.com/zombie/files/2010/11/nc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pjmedia.com/zombie/files/2010/11/fl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57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pjmedia.com/zombie/files/2010/11/p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klíčových parametrů volebních systémů</a:t>
            </a:r>
          </a:p>
          <a:p>
            <a:endParaRPr lang="cs-CZ" dirty="0"/>
          </a:p>
          <a:p>
            <a:r>
              <a:rPr lang="cs-CZ" dirty="0"/>
              <a:t>Nevyhnutelné dělení na více obvodů v některých systémech (většinové, jeden přenosný hlas)</a:t>
            </a:r>
          </a:p>
          <a:p>
            <a:endParaRPr lang="cs-CZ" dirty="0"/>
          </a:p>
          <a:p>
            <a:r>
              <a:rPr lang="cs-CZ" dirty="0"/>
              <a:t>Listinné poměrné systémy:</a:t>
            </a:r>
          </a:p>
          <a:p>
            <a:pPr lvl="1"/>
            <a:r>
              <a:rPr lang="cs-CZ" dirty="0"/>
              <a:t>Volební obvody jako volba</a:t>
            </a:r>
          </a:p>
          <a:p>
            <a:pPr lvl="1"/>
            <a:r>
              <a:rPr lang="cs-CZ" dirty="0"/>
              <a:t>1 celostátní obvod vs. více obvodů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pjmedia.com/zombie/files/2010/11/il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pjmedia.com/zombie/files/2010/11/fl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jmedia.com/zombie/files/2010/11/az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jamasmed.hs.llnwd.net/e1/zombie/user-content/28/files/2010/11/m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21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pjmedia.com/zombie/files/2010/11/il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186"/>
            <a:ext cx="8131622" cy="681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Někdy může být výsledek i kontroverzní</a:t>
            </a:r>
          </a:p>
          <a:p>
            <a:endParaRPr lang="cs-CZ" dirty="0"/>
          </a:p>
          <a:p>
            <a:r>
              <a:rPr lang="cs-CZ" dirty="0" err="1"/>
              <a:t>Bernstein</a:t>
            </a:r>
            <a:r>
              <a:rPr lang="cs-CZ" dirty="0"/>
              <a:t> (1996): </a:t>
            </a:r>
            <a:r>
              <a:rPr lang="cs-CZ" i="1" dirty="0" err="1"/>
              <a:t>Racial</a:t>
            </a:r>
            <a:r>
              <a:rPr lang="cs-CZ" i="1" dirty="0"/>
              <a:t> </a:t>
            </a:r>
            <a:r>
              <a:rPr lang="cs-CZ" i="1" dirty="0" err="1"/>
              <a:t>Gerrymandering</a:t>
            </a:r>
            <a:endParaRPr lang="cs-CZ" dirty="0"/>
          </a:p>
          <a:p>
            <a:endParaRPr lang="cs-CZ" i="1" dirty="0"/>
          </a:p>
          <a:p>
            <a:r>
              <a:rPr lang="cs-CZ" dirty="0"/>
              <a:t>Jižní státy USA na začátku 90. let:</a:t>
            </a:r>
          </a:p>
          <a:p>
            <a:pPr lvl="1"/>
            <a:r>
              <a:rPr lang="cs-CZ" dirty="0"/>
              <a:t>Disproporce mezi rasovým složením obyvatelstva a jeho politickou reprezentací</a:t>
            </a:r>
          </a:p>
          <a:p>
            <a:pPr lvl="1"/>
            <a:r>
              <a:rPr lang="cs-CZ" dirty="0"/>
              <a:t>Relevantní podíl obyvatelstva černé pleti, zato pouze minimum černošských poslanců</a:t>
            </a:r>
          </a:p>
          <a:p>
            <a:pPr lvl="1"/>
            <a:r>
              <a:rPr lang="cs-CZ" dirty="0"/>
              <a:t>Snaha napravit daný stav pomocí úpravy hranic obvodů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Demokrati – masivní podpora od černošských voličů a klesající podpora u bělochů</a:t>
            </a:r>
          </a:p>
          <a:p>
            <a:endParaRPr lang="cs-CZ" dirty="0"/>
          </a:p>
          <a:p>
            <a:r>
              <a:rPr lang="cs-CZ" dirty="0"/>
              <a:t>Zajištění černošské reprezentace prostřednictvím vytvoření obvodů s převahou černošského obyvatelstva</a:t>
            </a:r>
          </a:p>
          <a:p>
            <a:endParaRPr lang="cs-CZ" dirty="0"/>
          </a:p>
          <a:p>
            <a:r>
              <a:rPr lang="cs-CZ" dirty="0"/>
              <a:t>Výsledek?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Volební obvody (Lebeda 2008: 65)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0768"/>
            <a:ext cx="7210425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98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fontScale="92500"/>
          </a:bodyPr>
          <a:lstStyle/>
          <a:p>
            <a:r>
              <a:rPr lang="cs-CZ" dirty="0"/>
              <a:t>V nových obvodech dokázali vítězit Demokrati černé pleti</a:t>
            </a:r>
          </a:p>
          <a:p>
            <a:endParaRPr lang="cs-CZ" dirty="0"/>
          </a:p>
          <a:p>
            <a:r>
              <a:rPr lang="cs-CZ" dirty="0"/>
              <a:t>Samotná Demokratická strana ale oslabila, protože nebyla schopna vítězit v obvodech s výraznou </a:t>
            </a:r>
            <a:r>
              <a:rPr lang="cs-CZ"/>
              <a:t>převahou bělošské </a:t>
            </a:r>
            <a:r>
              <a:rPr lang="cs-CZ" dirty="0"/>
              <a:t>populace</a:t>
            </a:r>
          </a:p>
          <a:p>
            <a:endParaRPr lang="cs-CZ" dirty="0"/>
          </a:p>
          <a:p>
            <a:r>
              <a:rPr lang="cs-CZ" dirty="0"/>
              <a:t>Kdo získal:</a:t>
            </a:r>
          </a:p>
          <a:p>
            <a:pPr lvl="1"/>
            <a:r>
              <a:rPr lang="cs-CZ" dirty="0"/>
              <a:t>Kandidáti Demokratů černé pleti</a:t>
            </a:r>
          </a:p>
          <a:p>
            <a:pPr lvl="1"/>
            <a:r>
              <a:rPr lang="cs-CZ" dirty="0"/>
              <a:t>Republikáni</a:t>
            </a:r>
          </a:p>
          <a:p>
            <a:endParaRPr lang="cs-CZ" dirty="0"/>
          </a:p>
          <a:p>
            <a:r>
              <a:rPr lang="cs-CZ" dirty="0"/>
              <a:t>Kdo ztratil – Demokrati jako strana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Numerické i </a:t>
            </a:r>
            <a:r>
              <a:rPr lang="cs-CZ" b="1" dirty="0"/>
              <a:t>geografické</a:t>
            </a:r>
            <a:r>
              <a:rPr lang="cs-CZ" dirty="0"/>
              <a:t> aspekty</a:t>
            </a:r>
          </a:p>
          <a:p>
            <a:endParaRPr lang="cs-CZ" dirty="0"/>
          </a:p>
          <a:p>
            <a:r>
              <a:rPr lang="cs-CZ" dirty="0"/>
              <a:t>Vymezení hranic obvodů:</a:t>
            </a:r>
          </a:p>
          <a:p>
            <a:pPr lvl="1"/>
            <a:r>
              <a:rPr lang="cs-CZ" dirty="0"/>
              <a:t>Obvody nemusí respektovat přirozené hranice</a:t>
            </a:r>
          </a:p>
          <a:p>
            <a:pPr lvl="1"/>
            <a:r>
              <a:rPr lang="cs-CZ" dirty="0"/>
              <a:t>Volba hranic má často politické pozadí</a:t>
            </a:r>
          </a:p>
          <a:p>
            <a:endParaRPr lang="cs-CZ" dirty="0"/>
          </a:p>
          <a:p>
            <a:r>
              <a:rPr lang="cs-CZ" dirty="0" err="1"/>
              <a:t>Elbridge</a:t>
            </a:r>
            <a:r>
              <a:rPr lang="cs-CZ" dirty="0"/>
              <a:t> </a:t>
            </a:r>
            <a:r>
              <a:rPr lang="cs-CZ" dirty="0" err="1"/>
              <a:t>Gerry</a:t>
            </a:r>
            <a:r>
              <a:rPr lang="cs-CZ" dirty="0"/>
              <a:t> (1744-1814):</a:t>
            </a:r>
          </a:p>
          <a:p>
            <a:pPr lvl="1"/>
            <a:r>
              <a:rPr lang="cs-CZ" dirty="0"/>
              <a:t>Guvernér </a:t>
            </a:r>
            <a:r>
              <a:rPr lang="cs-CZ" dirty="0" err="1"/>
              <a:t>Massatchusetts</a:t>
            </a:r>
            <a:endParaRPr lang="cs-CZ" dirty="0"/>
          </a:p>
          <a:p>
            <a:pPr lvl="1"/>
            <a:r>
              <a:rPr lang="cs-CZ" dirty="0"/>
              <a:t>Pojem </a:t>
            </a:r>
            <a:r>
              <a:rPr lang="cs-CZ" dirty="0" err="1"/>
              <a:t>Gerrymandering</a:t>
            </a:r>
            <a:r>
              <a:rPr lang="cs-CZ" dirty="0"/>
              <a:t> (https://www.youtube.com/</a:t>
            </a:r>
            <a:r>
              <a:rPr lang="cs-CZ" dirty="0" err="1"/>
              <a:t>watch?v</a:t>
            </a:r>
            <a:r>
              <a:rPr lang="cs-CZ" dirty="0"/>
              <a:t>=Rp0Qz19nlG4)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Taktický přístup při vymezení hranic obvodů</a:t>
            </a:r>
          </a:p>
          <a:p>
            <a:endParaRPr lang="cs-CZ" dirty="0"/>
          </a:p>
          <a:p>
            <a:r>
              <a:rPr lang="cs-CZ" dirty="0"/>
              <a:t>Cíle:</a:t>
            </a:r>
          </a:p>
          <a:p>
            <a:pPr lvl="1"/>
            <a:r>
              <a:rPr lang="cs-CZ" dirty="0"/>
              <a:t>Vhodně rozdělit </a:t>
            </a:r>
            <a:r>
              <a:rPr lang="cs-CZ" dirty="0" err="1"/>
              <a:t>elektorát</a:t>
            </a:r>
            <a:r>
              <a:rPr lang="cs-CZ" dirty="0"/>
              <a:t> do uzavřených jednotek 	        (= obvodů)</a:t>
            </a:r>
          </a:p>
          <a:p>
            <a:pPr lvl="1"/>
            <a:r>
              <a:rPr lang="cs-CZ" dirty="0"/>
              <a:t>Vázat voličstvo rivalů do nadbytečně velkých koncentrací</a:t>
            </a:r>
          </a:p>
          <a:p>
            <a:pPr lvl="1"/>
            <a:r>
              <a:rPr lang="cs-CZ" dirty="0"/>
              <a:t>Soupeřův potenciál se vyčerpá menším počtem zbytečně vysokých výher</a:t>
            </a:r>
          </a:p>
          <a:p>
            <a:endParaRPr lang="cs-CZ" dirty="0"/>
          </a:p>
          <a:p>
            <a:r>
              <a:rPr lang="cs-CZ" dirty="0"/>
              <a:t>Z geografického hlediska mohou vznikat absurdní územní jednotky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9/96/The_Gerry-Mander_Edit.png/800px-The_Gerry-Mander_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59" y="260648"/>
            <a:ext cx="5993677" cy="62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Klíčové body: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Gerrymandering</a:t>
            </a:r>
            <a:r>
              <a:rPr lang="cs-CZ" dirty="0"/>
              <a:t> je plně legální proces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Nedochází k porušení rovnosti volebního práva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Etické aspekty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Politická hra na naivitu</a:t>
            </a:r>
          </a:p>
        </p:txBody>
      </p:sp>
    </p:spTree>
    <p:extLst>
      <p:ext uri="{BB962C8B-B14F-4D97-AF65-F5344CB8AC3E}">
        <p14:creationId xmlns:p14="http://schemas.microsoft.com/office/powerpoint/2010/main" val="4396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723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0225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altLang="en-US" sz="2000" dirty="0"/>
              <a:t>(Velmi zjednodušená) modelová situace:</a:t>
            </a:r>
          </a:p>
          <a:p>
            <a:pPr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Území státu tvoří město (60 obyvatel) obklopené venkovskou oblastí (40 obyvatel)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Městští</a:t>
            </a:r>
            <a:r>
              <a:rPr lang="sk-SK" altLang="en-US" sz="2000" dirty="0"/>
              <a:t> obyvatelé preferují politickou stranu A, venkovští stranu B 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V současnosti jsou obvody rovnoměrně rozloženy tak, že v každém je </a:t>
            </a:r>
            <a:r>
              <a:rPr lang="cs-CZ" altLang="en-US" sz="2000" dirty="0"/>
              <a:t>zahrnuta</a:t>
            </a:r>
            <a:r>
              <a:rPr lang="sk-SK" altLang="en-US" sz="2000" dirty="0"/>
              <a:t> 1/5 obyvatelů města i venkova (v přepočtu 12 </a:t>
            </a:r>
            <a:r>
              <a:rPr lang="cs-CZ" altLang="en-US" sz="2000" dirty="0"/>
              <a:t>obyvatelů</a:t>
            </a:r>
            <a:r>
              <a:rPr lang="sk-SK" altLang="en-US" sz="2000" dirty="0"/>
              <a:t> z města a 8 z venkova), v každém je tedy 20 obyvatelů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Výsledek – strana A vítězí ve všech obvodech a poměr mandátů A:B je 5:0</a:t>
            </a:r>
            <a:r>
              <a:rPr lang="sk-SK" altLang="en-US" sz="1800" dirty="0"/>
              <a:t>    </a:t>
            </a:r>
            <a:endParaRPr lang="cs-CZ" altLang="en-US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1379</TotalTime>
  <Words>610</Words>
  <Application>Microsoft Office PowerPoint</Application>
  <PresentationFormat>Prezentácia na obrazovke (4:3)</PresentationFormat>
  <Paragraphs>202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10</vt:i4>
      </vt:variant>
      <vt:variant>
        <vt:lpstr>Nadpisy snímok</vt:lpstr>
      </vt:variant>
      <vt:variant>
        <vt:i4>30</vt:i4>
      </vt:variant>
    </vt:vector>
  </HeadingPairs>
  <TitlesOfParts>
    <vt:vector size="46" baseType="lpstr">
      <vt:lpstr>Arial</vt:lpstr>
      <vt:lpstr>Arial Black</vt:lpstr>
      <vt:lpstr>Calibri</vt:lpstr>
      <vt:lpstr>Constantia</vt:lpstr>
      <vt:lpstr>Wingdings</vt:lpstr>
      <vt:lpstr>Wingdings 2</vt:lpstr>
      <vt:lpstr>Tok</vt:lpstr>
      <vt:lpstr>1_Tok</vt:lpstr>
      <vt:lpstr>2_Tok</vt:lpstr>
      <vt:lpstr>3_Tok</vt:lpstr>
      <vt:lpstr>5_Tok</vt:lpstr>
      <vt:lpstr>6_Tok</vt:lpstr>
      <vt:lpstr>4_Tok</vt:lpstr>
      <vt:lpstr>7_Tok</vt:lpstr>
      <vt:lpstr>12_Tok</vt:lpstr>
      <vt:lpstr>15_Tok</vt:lpstr>
      <vt:lpstr>Hranice volebních obvodů </vt:lpstr>
      <vt:lpstr>Volební obvody</vt:lpstr>
      <vt:lpstr>Volební obvody (Lebeda 2008: 65)</vt:lpstr>
      <vt:lpstr>Volební obvody</vt:lpstr>
      <vt:lpstr>Gerrymandering</vt:lpstr>
      <vt:lpstr>Prezentácia programu PowerPoint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Prezentácia programu PowerPoint</vt:lpstr>
      <vt:lpstr>0:6   0:6   7:6   7:6   6:4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Gerrymandering</vt:lpstr>
      <vt:lpstr>Gerrymandering</vt:lpstr>
      <vt:lpstr>Gerrymandering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 </dc:title>
  <dc:creator>Peter Spáč</dc:creator>
  <cp:lastModifiedBy>Peter</cp:lastModifiedBy>
  <cp:revision>180</cp:revision>
  <cp:lastPrinted>2016-11-14T15:47:54Z</cp:lastPrinted>
  <dcterms:created xsi:type="dcterms:W3CDTF">2013-02-19T08:47:21Z</dcterms:created>
  <dcterms:modified xsi:type="dcterms:W3CDTF">2020-11-10T10:52:49Z</dcterms:modified>
</cp:coreProperties>
</file>