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3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15.xml" ContentType="application/vnd.openxmlformats-officedocument.theme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theme/theme16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theme/theme17.xml" ContentType="application/vnd.openxmlformats-officedocument.theme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8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theme/theme19.xml" ContentType="application/vnd.openxmlformats-officedocument.theme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theme/theme20.xml" ContentType="application/vnd.openxmlformats-officedocument.theme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theme/theme21.xml" ContentType="application/vnd.openxmlformats-officedocument.theme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theme/theme22.xml" ContentType="application/vnd.openxmlformats-officedocument.theme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theme/theme23.xml" ContentType="application/vnd.openxmlformats-officedocument.theme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theme/theme24.xml" ContentType="application/vnd.openxmlformats-officedocument.theme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theme/theme25.xml" ContentType="application/vnd.openxmlformats-officedocument.theme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theme/theme2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8" r:id="rId8"/>
    <p:sldMasterId id="2147483770" r:id="rId9"/>
    <p:sldMasterId id="2147483782" r:id="rId10"/>
    <p:sldMasterId id="2147483794" r:id="rId11"/>
    <p:sldMasterId id="2147483806" r:id="rId12"/>
    <p:sldMasterId id="2147483830" r:id="rId13"/>
    <p:sldMasterId id="2147483854" r:id="rId14"/>
    <p:sldMasterId id="2147483878" r:id="rId15"/>
    <p:sldMasterId id="2147483902" r:id="rId16"/>
    <p:sldMasterId id="2147483914" r:id="rId17"/>
    <p:sldMasterId id="2147483962" r:id="rId18"/>
    <p:sldMasterId id="2147483974" r:id="rId19"/>
    <p:sldMasterId id="2147484082" r:id="rId20"/>
    <p:sldMasterId id="2147484094" r:id="rId21"/>
    <p:sldMasterId id="2147484106" r:id="rId22"/>
    <p:sldMasterId id="2147484130" r:id="rId23"/>
    <p:sldMasterId id="2147484142" r:id="rId24"/>
    <p:sldMasterId id="2147484154" r:id="rId25"/>
    <p:sldMasterId id="2147484166" r:id="rId26"/>
  </p:sldMasterIdLst>
  <p:sldIdLst>
    <p:sldId id="256" r:id="rId27"/>
    <p:sldId id="259" r:id="rId28"/>
    <p:sldId id="271" r:id="rId29"/>
    <p:sldId id="260" r:id="rId30"/>
    <p:sldId id="261" r:id="rId31"/>
    <p:sldId id="262" r:id="rId32"/>
    <p:sldId id="263" r:id="rId33"/>
    <p:sldId id="264" r:id="rId34"/>
    <p:sldId id="266" r:id="rId35"/>
    <p:sldId id="272" r:id="rId36"/>
    <p:sldId id="273" r:id="rId37"/>
    <p:sldId id="274" r:id="rId38"/>
    <p:sldId id="276" r:id="rId39"/>
    <p:sldId id="278" r:id="rId40"/>
    <p:sldId id="282" r:id="rId41"/>
    <p:sldId id="284" r:id="rId42"/>
    <p:sldId id="331" r:id="rId43"/>
    <p:sldId id="285" r:id="rId44"/>
    <p:sldId id="332" r:id="rId45"/>
    <p:sldId id="344" r:id="rId46"/>
    <p:sldId id="345" r:id="rId47"/>
    <p:sldId id="287" r:id="rId48"/>
    <p:sldId id="333" r:id="rId49"/>
    <p:sldId id="289" r:id="rId50"/>
    <p:sldId id="334" r:id="rId51"/>
    <p:sldId id="291" r:id="rId52"/>
    <p:sldId id="335" r:id="rId53"/>
    <p:sldId id="340" r:id="rId54"/>
    <p:sldId id="341" r:id="rId55"/>
    <p:sldId id="342" r:id="rId56"/>
    <p:sldId id="343" r:id="rId57"/>
    <p:sldId id="295" r:id="rId58"/>
    <p:sldId id="336" r:id="rId59"/>
    <p:sldId id="297" r:id="rId60"/>
    <p:sldId id="337" r:id="rId61"/>
    <p:sldId id="313" r:id="rId62"/>
    <p:sldId id="338" r:id="rId63"/>
    <p:sldId id="315" r:id="rId64"/>
    <p:sldId id="339" r:id="rId65"/>
    <p:sldId id="299" r:id="rId66"/>
    <p:sldId id="348" r:id="rId67"/>
    <p:sldId id="301" r:id="rId68"/>
    <p:sldId id="351" r:id="rId69"/>
    <p:sldId id="303" r:id="rId70"/>
    <p:sldId id="352" r:id="rId71"/>
    <p:sldId id="305" r:id="rId72"/>
    <p:sldId id="353" r:id="rId73"/>
    <p:sldId id="320" r:id="rId74"/>
    <p:sldId id="356" r:id="rId75"/>
    <p:sldId id="322" r:id="rId76"/>
    <p:sldId id="357" r:id="rId77"/>
    <p:sldId id="311" r:id="rId78"/>
    <p:sldId id="354" r:id="rId79"/>
    <p:sldId id="355" r:id="rId8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79"/>
    <a:srgbClr val="C2E49C"/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8.xml"/><Relationship Id="rId42" Type="http://schemas.openxmlformats.org/officeDocument/2006/relationships/slide" Target="slides/slide16.xml"/><Relationship Id="rId47" Type="http://schemas.openxmlformats.org/officeDocument/2006/relationships/slide" Target="slides/slide21.xml"/><Relationship Id="rId50" Type="http://schemas.openxmlformats.org/officeDocument/2006/relationships/slide" Target="slides/slide24.xml"/><Relationship Id="rId55" Type="http://schemas.openxmlformats.org/officeDocument/2006/relationships/slide" Target="slides/slide29.xml"/><Relationship Id="rId63" Type="http://schemas.openxmlformats.org/officeDocument/2006/relationships/slide" Target="slides/slide37.xml"/><Relationship Id="rId68" Type="http://schemas.openxmlformats.org/officeDocument/2006/relationships/slide" Target="slides/slide42.xml"/><Relationship Id="rId76" Type="http://schemas.openxmlformats.org/officeDocument/2006/relationships/slide" Target="slides/slide50.xml"/><Relationship Id="rId8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45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3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6.xml"/><Relationship Id="rId37" Type="http://schemas.openxmlformats.org/officeDocument/2006/relationships/slide" Target="slides/slide11.xml"/><Relationship Id="rId40" Type="http://schemas.openxmlformats.org/officeDocument/2006/relationships/slide" Target="slides/slide14.xml"/><Relationship Id="rId45" Type="http://schemas.openxmlformats.org/officeDocument/2006/relationships/slide" Target="slides/slide19.xml"/><Relationship Id="rId53" Type="http://schemas.openxmlformats.org/officeDocument/2006/relationships/slide" Target="slides/slide27.xml"/><Relationship Id="rId58" Type="http://schemas.openxmlformats.org/officeDocument/2006/relationships/slide" Target="slides/slide32.xml"/><Relationship Id="rId66" Type="http://schemas.openxmlformats.org/officeDocument/2006/relationships/slide" Target="slides/slide40.xml"/><Relationship Id="rId74" Type="http://schemas.openxmlformats.org/officeDocument/2006/relationships/slide" Target="slides/slide48.xml"/><Relationship Id="rId79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35.xml"/><Relationship Id="rId82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5.xml"/><Relationship Id="rId44" Type="http://schemas.openxmlformats.org/officeDocument/2006/relationships/slide" Target="slides/slide18.xml"/><Relationship Id="rId52" Type="http://schemas.openxmlformats.org/officeDocument/2006/relationships/slide" Target="slides/slide26.xml"/><Relationship Id="rId60" Type="http://schemas.openxmlformats.org/officeDocument/2006/relationships/slide" Target="slides/slide34.xml"/><Relationship Id="rId65" Type="http://schemas.openxmlformats.org/officeDocument/2006/relationships/slide" Target="slides/slide39.xml"/><Relationship Id="rId73" Type="http://schemas.openxmlformats.org/officeDocument/2006/relationships/slide" Target="slides/slide47.xml"/><Relationship Id="rId78" Type="http://schemas.openxmlformats.org/officeDocument/2006/relationships/slide" Target="slides/slide52.xml"/><Relationship Id="rId8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1.xml"/><Relationship Id="rId30" Type="http://schemas.openxmlformats.org/officeDocument/2006/relationships/slide" Target="slides/slide4.xml"/><Relationship Id="rId35" Type="http://schemas.openxmlformats.org/officeDocument/2006/relationships/slide" Target="slides/slide9.xml"/><Relationship Id="rId43" Type="http://schemas.openxmlformats.org/officeDocument/2006/relationships/slide" Target="slides/slide17.xml"/><Relationship Id="rId48" Type="http://schemas.openxmlformats.org/officeDocument/2006/relationships/slide" Target="slides/slide22.xml"/><Relationship Id="rId56" Type="http://schemas.openxmlformats.org/officeDocument/2006/relationships/slide" Target="slides/slide30.xml"/><Relationship Id="rId64" Type="http://schemas.openxmlformats.org/officeDocument/2006/relationships/slide" Target="slides/slide38.xml"/><Relationship Id="rId69" Type="http://schemas.openxmlformats.org/officeDocument/2006/relationships/slide" Target="slides/slide43.xml"/><Relationship Id="rId77" Type="http://schemas.openxmlformats.org/officeDocument/2006/relationships/slide" Target="slides/slide5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5.xml"/><Relationship Id="rId72" Type="http://schemas.openxmlformats.org/officeDocument/2006/relationships/slide" Target="slides/slide46.xml"/><Relationship Id="rId80" Type="http://schemas.openxmlformats.org/officeDocument/2006/relationships/slide" Target="slides/slide54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7.xml"/><Relationship Id="rId38" Type="http://schemas.openxmlformats.org/officeDocument/2006/relationships/slide" Target="slides/slide12.xml"/><Relationship Id="rId46" Type="http://schemas.openxmlformats.org/officeDocument/2006/relationships/slide" Target="slides/slide20.xml"/><Relationship Id="rId59" Type="http://schemas.openxmlformats.org/officeDocument/2006/relationships/slide" Target="slides/slide33.xml"/><Relationship Id="rId67" Type="http://schemas.openxmlformats.org/officeDocument/2006/relationships/slide" Target="slides/slide41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5.xml"/><Relationship Id="rId54" Type="http://schemas.openxmlformats.org/officeDocument/2006/relationships/slide" Target="slides/slide28.xml"/><Relationship Id="rId62" Type="http://schemas.openxmlformats.org/officeDocument/2006/relationships/slide" Target="slides/slide36.xml"/><Relationship Id="rId70" Type="http://schemas.openxmlformats.org/officeDocument/2006/relationships/slide" Target="slides/slide44.xml"/><Relationship Id="rId75" Type="http://schemas.openxmlformats.org/officeDocument/2006/relationships/slide" Target="slides/slide49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2.xml"/><Relationship Id="rId36" Type="http://schemas.openxmlformats.org/officeDocument/2006/relationships/slide" Target="slides/slide10.xml"/><Relationship Id="rId49" Type="http://schemas.openxmlformats.org/officeDocument/2006/relationships/slide" Target="slides/slide23.xml"/><Relationship Id="rId57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307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605722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44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802293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75848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04623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743046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376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600924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55107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46431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764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583886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016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404610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0360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240379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0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644959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51108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19515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67331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41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5705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35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60755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83559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507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6253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3840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24725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821589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86966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25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622520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29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77311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621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97050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82416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09589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31399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15543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31927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25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622520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29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773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62139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97050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82416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09589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31399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15543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31927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25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622520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29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77311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62139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97050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82416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09589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31399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15543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31927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85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47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758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448574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65125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882845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75539"/>
      </p:ext>
    </p:extLst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498098"/>
      </p:ext>
    </p:extLst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36636"/>
      </p:ext>
    </p:extLst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2328"/>
      </p:ext>
    </p:extLst>
  </p:cSld>
  <p:clrMapOvr>
    <a:masterClrMapping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179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4B380-9717-4AE3-978D-F5E6D6A8903E}" type="slidenum">
              <a:rPr lang="cs-CZ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261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6C5B0-EE9D-4869-865D-EEA013BBB377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020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5ACA-6348-45D1-8348-B59F4FAFC5DC}" type="slidenum">
              <a:rPr lang="cs-CZ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79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BA4CD-4CDE-441D-8E28-B37687850EC6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3226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DA288-C293-4EAA-9A79-40D2303C26BF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266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B2719-2AB1-4C72-961A-D2812D8CB276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324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C06D6-2C1A-4D97-99F6-6217253B5EF2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9172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76DC-443E-4E62-942B-FA6639E7A777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029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FC702-B66F-47CD-A497-EDBFC564A3E7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160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B663F-D45A-4F1C-935C-E428D492DBEE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194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F042-FCF5-492E-A32F-ED05A4803282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89800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3EF6-C2EF-4AED-A453-A12063F6046A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120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>
  <p:cSld name="Nadpis a dva obsahy nad tex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half" idx="3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FC305-4985-4D21-ABF1-9C04E2AC8D4B}" type="slidenum">
              <a:rPr lang="cs-CZ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7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9.xml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6.xml"/><Relationship Id="rId3" Type="http://schemas.openxmlformats.org/officeDocument/2006/relationships/slideLayout" Target="../slideLayouts/slideLayout181.xml"/><Relationship Id="rId7" Type="http://schemas.openxmlformats.org/officeDocument/2006/relationships/slideLayout" Target="../slideLayouts/slideLayout185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0.xml"/><Relationship Id="rId1" Type="http://schemas.openxmlformats.org/officeDocument/2006/relationships/slideLayout" Target="../slideLayouts/slideLayout179.xml"/><Relationship Id="rId6" Type="http://schemas.openxmlformats.org/officeDocument/2006/relationships/slideLayout" Target="../slideLayouts/slideLayout184.xml"/><Relationship Id="rId11" Type="http://schemas.openxmlformats.org/officeDocument/2006/relationships/slideLayout" Target="../slideLayouts/slideLayout189.xml"/><Relationship Id="rId5" Type="http://schemas.openxmlformats.org/officeDocument/2006/relationships/slideLayout" Target="../slideLayouts/slideLayout183.xml"/><Relationship Id="rId10" Type="http://schemas.openxmlformats.org/officeDocument/2006/relationships/slideLayout" Target="../slideLayouts/slideLayout188.xml"/><Relationship Id="rId4" Type="http://schemas.openxmlformats.org/officeDocument/2006/relationships/slideLayout" Target="../slideLayouts/slideLayout182.xml"/><Relationship Id="rId9" Type="http://schemas.openxmlformats.org/officeDocument/2006/relationships/slideLayout" Target="../slideLayouts/slideLayout18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7.xml"/><Relationship Id="rId3" Type="http://schemas.openxmlformats.org/officeDocument/2006/relationships/slideLayout" Target="../slideLayouts/slideLayout192.xml"/><Relationship Id="rId7" Type="http://schemas.openxmlformats.org/officeDocument/2006/relationships/slideLayout" Target="../slideLayouts/slideLayout196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1.xml"/><Relationship Id="rId1" Type="http://schemas.openxmlformats.org/officeDocument/2006/relationships/slideLayout" Target="../slideLayouts/slideLayout190.xml"/><Relationship Id="rId6" Type="http://schemas.openxmlformats.org/officeDocument/2006/relationships/slideLayout" Target="../slideLayouts/slideLayout195.xml"/><Relationship Id="rId11" Type="http://schemas.openxmlformats.org/officeDocument/2006/relationships/slideLayout" Target="../slideLayouts/slideLayout200.xml"/><Relationship Id="rId5" Type="http://schemas.openxmlformats.org/officeDocument/2006/relationships/slideLayout" Target="../slideLayouts/slideLayout194.xml"/><Relationship Id="rId10" Type="http://schemas.openxmlformats.org/officeDocument/2006/relationships/slideLayout" Target="../slideLayouts/slideLayout199.xml"/><Relationship Id="rId4" Type="http://schemas.openxmlformats.org/officeDocument/2006/relationships/slideLayout" Target="../slideLayouts/slideLayout193.xml"/><Relationship Id="rId9" Type="http://schemas.openxmlformats.org/officeDocument/2006/relationships/slideLayout" Target="../slideLayouts/slideLayout198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9.xml"/><Relationship Id="rId3" Type="http://schemas.openxmlformats.org/officeDocument/2006/relationships/slideLayout" Target="../slideLayouts/slideLayout214.xml"/><Relationship Id="rId7" Type="http://schemas.openxmlformats.org/officeDocument/2006/relationships/slideLayout" Target="../slideLayouts/slideLayout218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3.xml"/><Relationship Id="rId1" Type="http://schemas.openxmlformats.org/officeDocument/2006/relationships/slideLayout" Target="../slideLayouts/slideLayout212.xml"/><Relationship Id="rId6" Type="http://schemas.openxmlformats.org/officeDocument/2006/relationships/slideLayout" Target="../slideLayouts/slideLayout217.xml"/><Relationship Id="rId11" Type="http://schemas.openxmlformats.org/officeDocument/2006/relationships/slideLayout" Target="../slideLayouts/slideLayout222.xml"/><Relationship Id="rId5" Type="http://schemas.openxmlformats.org/officeDocument/2006/relationships/slideLayout" Target="../slideLayouts/slideLayout216.xml"/><Relationship Id="rId10" Type="http://schemas.openxmlformats.org/officeDocument/2006/relationships/slideLayout" Target="../slideLayouts/slideLayout221.xml"/><Relationship Id="rId4" Type="http://schemas.openxmlformats.org/officeDocument/2006/relationships/slideLayout" Target="../slideLayouts/slideLayout215.xml"/><Relationship Id="rId9" Type="http://schemas.openxmlformats.org/officeDocument/2006/relationships/slideLayout" Target="../slideLayouts/slideLayout220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0.xml"/><Relationship Id="rId3" Type="http://schemas.openxmlformats.org/officeDocument/2006/relationships/slideLayout" Target="../slideLayouts/slideLayout225.xml"/><Relationship Id="rId7" Type="http://schemas.openxmlformats.org/officeDocument/2006/relationships/slideLayout" Target="../slideLayouts/slideLayout229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4.xml"/><Relationship Id="rId1" Type="http://schemas.openxmlformats.org/officeDocument/2006/relationships/slideLayout" Target="../slideLayouts/slideLayout223.xml"/><Relationship Id="rId6" Type="http://schemas.openxmlformats.org/officeDocument/2006/relationships/slideLayout" Target="../slideLayouts/slideLayout228.xml"/><Relationship Id="rId11" Type="http://schemas.openxmlformats.org/officeDocument/2006/relationships/slideLayout" Target="../slideLayouts/slideLayout233.xml"/><Relationship Id="rId5" Type="http://schemas.openxmlformats.org/officeDocument/2006/relationships/slideLayout" Target="../slideLayouts/slideLayout227.xml"/><Relationship Id="rId10" Type="http://schemas.openxmlformats.org/officeDocument/2006/relationships/slideLayout" Target="../slideLayouts/slideLayout232.xml"/><Relationship Id="rId4" Type="http://schemas.openxmlformats.org/officeDocument/2006/relationships/slideLayout" Target="../slideLayouts/slideLayout226.xml"/><Relationship Id="rId9" Type="http://schemas.openxmlformats.org/officeDocument/2006/relationships/slideLayout" Target="../slideLayouts/slideLayout231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1.xml"/><Relationship Id="rId3" Type="http://schemas.openxmlformats.org/officeDocument/2006/relationships/slideLayout" Target="../slideLayouts/slideLayout236.xml"/><Relationship Id="rId7" Type="http://schemas.openxmlformats.org/officeDocument/2006/relationships/slideLayout" Target="../slideLayouts/slideLayout240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5.xml"/><Relationship Id="rId1" Type="http://schemas.openxmlformats.org/officeDocument/2006/relationships/slideLayout" Target="../slideLayouts/slideLayout234.xml"/><Relationship Id="rId6" Type="http://schemas.openxmlformats.org/officeDocument/2006/relationships/slideLayout" Target="../slideLayouts/slideLayout239.xml"/><Relationship Id="rId11" Type="http://schemas.openxmlformats.org/officeDocument/2006/relationships/slideLayout" Target="../slideLayouts/slideLayout244.xml"/><Relationship Id="rId5" Type="http://schemas.openxmlformats.org/officeDocument/2006/relationships/slideLayout" Target="../slideLayouts/slideLayout238.xml"/><Relationship Id="rId10" Type="http://schemas.openxmlformats.org/officeDocument/2006/relationships/slideLayout" Target="../slideLayouts/slideLayout243.xml"/><Relationship Id="rId4" Type="http://schemas.openxmlformats.org/officeDocument/2006/relationships/slideLayout" Target="../slideLayouts/slideLayout237.xml"/><Relationship Id="rId9" Type="http://schemas.openxmlformats.org/officeDocument/2006/relationships/slideLayout" Target="../slideLayouts/slideLayout242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2.xml"/><Relationship Id="rId3" Type="http://schemas.openxmlformats.org/officeDocument/2006/relationships/slideLayout" Target="../slideLayouts/slideLayout247.xml"/><Relationship Id="rId7" Type="http://schemas.openxmlformats.org/officeDocument/2006/relationships/slideLayout" Target="../slideLayouts/slideLayout251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6.xml"/><Relationship Id="rId1" Type="http://schemas.openxmlformats.org/officeDocument/2006/relationships/slideLayout" Target="../slideLayouts/slideLayout245.xml"/><Relationship Id="rId6" Type="http://schemas.openxmlformats.org/officeDocument/2006/relationships/slideLayout" Target="../slideLayouts/slideLayout250.xml"/><Relationship Id="rId11" Type="http://schemas.openxmlformats.org/officeDocument/2006/relationships/slideLayout" Target="../slideLayouts/slideLayout255.xml"/><Relationship Id="rId5" Type="http://schemas.openxmlformats.org/officeDocument/2006/relationships/slideLayout" Target="../slideLayouts/slideLayout249.xml"/><Relationship Id="rId10" Type="http://schemas.openxmlformats.org/officeDocument/2006/relationships/slideLayout" Target="../slideLayouts/slideLayout254.xml"/><Relationship Id="rId4" Type="http://schemas.openxmlformats.org/officeDocument/2006/relationships/slideLayout" Target="../slideLayouts/slideLayout248.xml"/><Relationship Id="rId9" Type="http://schemas.openxmlformats.org/officeDocument/2006/relationships/slideLayout" Target="../slideLayouts/slideLayout253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3.xml"/><Relationship Id="rId3" Type="http://schemas.openxmlformats.org/officeDocument/2006/relationships/slideLayout" Target="../slideLayouts/slideLayout258.xml"/><Relationship Id="rId7" Type="http://schemas.openxmlformats.org/officeDocument/2006/relationships/slideLayout" Target="../slideLayouts/slideLayout262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7.xml"/><Relationship Id="rId1" Type="http://schemas.openxmlformats.org/officeDocument/2006/relationships/slideLayout" Target="../slideLayouts/slideLayout256.xml"/><Relationship Id="rId6" Type="http://schemas.openxmlformats.org/officeDocument/2006/relationships/slideLayout" Target="../slideLayouts/slideLayout261.xml"/><Relationship Id="rId11" Type="http://schemas.openxmlformats.org/officeDocument/2006/relationships/slideLayout" Target="../slideLayouts/slideLayout266.xml"/><Relationship Id="rId5" Type="http://schemas.openxmlformats.org/officeDocument/2006/relationships/slideLayout" Target="../slideLayouts/slideLayout260.xml"/><Relationship Id="rId10" Type="http://schemas.openxmlformats.org/officeDocument/2006/relationships/slideLayout" Target="../slideLayouts/slideLayout265.xml"/><Relationship Id="rId4" Type="http://schemas.openxmlformats.org/officeDocument/2006/relationships/slideLayout" Target="../slideLayouts/slideLayout259.xml"/><Relationship Id="rId9" Type="http://schemas.openxmlformats.org/officeDocument/2006/relationships/slideLayout" Target="../slideLayouts/slideLayout264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4.xml"/><Relationship Id="rId3" Type="http://schemas.openxmlformats.org/officeDocument/2006/relationships/slideLayout" Target="../slideLayouts/slideLayout269.xml"/><Relationship Id="rId7" Type="http://schemas.openxmlformats.org/officeDocument/2006/relationships/slideLayout" Target="../slideLayouts/slideLayout273.xml"/><Relationship Id="rId12" Type="http://schemas.openxmlformats.org/officeDocument/2006/relationships/theme" Target="../theme/theme25.xml"/><Relationship Id="rId2" Type="http://schemas.openxmlformats.org/officeDocument/2006/relationships/slideLayout" Target="../slideLayouts/slideLayout268.xml"/><Relationship Id="rId1" Type="http://schemas.openxmlformats.org/officeDocument/2006/relationships/slideLayout" Target="../slideLayouts/slideLayout267.xml"/><Relationship Id="rId6" Type="http://schemas.openxmlformats.org/officeDocument/2006/relationships/slideLayout" Target="../slideLayouts/slideLayout272.xml"/><Relationship Id="rId11" Type="http://schemas.openxmlformats.org/officeDocument/2006/relationships/slideLayout" Target="../slideLayouts/slideLayout277.xml"/><Relationship Id="rId5" Type="http://schemas.openxmlformats.org/officeDocument/2006/relationships/slideLayout" Target="../slideLayouts/slideLayout271.xml"/><Relationship Id="rId10" Type="http://schemas.openxmlformats.org/officeDocument/2006/relationships/slideLayout" Target="../slideLayouts/slideLayout276.xml"/><Relationship Id="rId4" Type="http://schemas.openxmlformats.org/officeDocument/2006/relationships/slideLayout" Target="../slideLayouts/slideLayout270.xml"/><Relationship Id="rId9" Type="http://schemas.openxmlformats.org/officeDocument/2006/relationships/slideLayout" Target="../slideLayouts/slideLayout275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5.xml"/><Relationship Id="rId3" Type="http://schemas.openxmlformats.org/officeDocument/2006/relationships/slideLayout" Target="../slideLayouts/slideLayout280.xml"/><Relationship Id="rId7" Type="http://schemas.openxmlformats.org/officeDocument/2006/relationships/slideLayout" Target="../slideLayouts/slideLayout284.xml"/><Relationship Id="rId12" Type="http://schemas.openxmlformats.org/officeDocument/2006/relationships/theme" Target="../theme/theme26.xml"/><Relationship Id="rId2" Type="http://schemas.openxmlformats.org/officeDocument/2006/relationships/slideLayout" Target="../slideLayouts/slideLayout279.xml"/><Relationship Id="rId1" Type="http://schemas.openxmlformats.org/officeDocument/2006/relationships/slideLayout" Target="../slideLayouts/slideLayout278.xml"/><Relationship Id="rId6" Type="http://schemas.openxmlformats.org/officeDocument/2006/relationships/slideLayout" Target="../slideLayouts/slideLayout283.xml"/><Relationship Id="rId11" Type="http://schemas.openxmlformats.org/officeDocument/2006/relationships/slideLayout" Target="../slideLayouts/slideLayout288.xml"/><Relationship Id="rId5" Type="http://schemas.openxmlformats.org/officeDocument/2006/relationships/slideLayout" Target="../slideLayouts/slideLayout282.xml"/><Relationship Id="rId10" Type="http://schemas.openxmlformats.org/officeDocument/2006/relationships/slideLayout" Target="../slideLayouts/slideLayout287.xml"/><Relationship Id="rId4" Type="http://schemas.openxmlformats.org/officeDocument/2006/relationships/slideLayout" Target="../slideLayouts/slideLayout281.xml"/><Relationship Id="rId9" Type="http://schemas.openxmlformats.org/officeDocument/2006/relationships/slideLayout" Target="../slideLayouts/slideLayout28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58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674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852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43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43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43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01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  <a:endParaRPr lang="en-US" altLang="en-US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05A230-C7D7-490D-B669-F086F3636F08}" type="slidenum">
              <a:rPr lang="cs-CZ">
                <a:solidFill>
                  <a:srgbClr val="04617B">
                    <a:shade val="9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231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Volební právo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24.11.2020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do PS PČR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cs-CZ" dirty="0"/>
              <a:t>Kdo může volit:</a:t>
            </a:r>
          </a:p>
          <a:p>
            <a:pPr lvl="1"/>
            <a:r>
              <a:rPr lang="cs-CZ" dirty="0"/>
              <a:t>Občané ČR</a:t>
            </a:r>
          </a:p>
          <a:p>
            <a:pPr lvl="1"/>
            <a:r>
              <a:rPr lang="cs-CZ" dirty="0"/>
              <a:t>Věk alespoň 18 let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Překážky:</a:t>
            </a:r>
          </a:p>
          <a:p>
            <a:pPr lvl="1"/>
            <a:r>
              <a:rPr lang="cs-CZ" dirty="0"/>
              <a:t>Omezení svéprávnosti k výkonu VP</a:t>
            </a:r>
          </a:p>
          <a:p>
            <a:pPr lvl="1"/>
            <a:r>
              <a:rPr lang="cs-CZ" dirty="0"/>
              <a:t>Omezení osobní svobody za účelem ochrany zdraví lidu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vyhlídky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cs-CZ" dirty="0"/>
              <a:t>Rozšíření:</a:t>
            </a:r>
          </a:p>
          <a:p>
            <a:pPr lvl="1"/>
            <a:r>
              <a:rPr lang="cs-CZ" dirty="0"/>
              <a:t>Možné pouze „omezením omezení“</a:t>
            </a:r>
          </a:p>
          <a:p>
            <a:pPr lvl="1"/>
            <a:r>
              <a:rPr lang="cs-CZ" dirty="0"/>
              <a:t>VP pro mladší osoby (před dosažením dospělosti)</a:t>
            </a:r>
          </a:p>
          <a:p>
            <a:endParaRPr lang="cs-CZ" dirty="0"/>
          </a:p>
          <a:p>
            <a:r>
              <a:rPr lang="cs-CZ" dirty="0"/>
              <a:t>Typicky zvažované hranice – 16 nebo 17 let</a:t>
            </a:r>
          </a:p>
          <a:p>
            <a:endParaRPr lang="cs-CZ" dirty="0"/>
          </a:p>
          <a:p>
            <a:r>
              <a:rPr lang="cs-CZ" dirty="0"/>
              <a:t>Správný krok?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vyhlídky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cs-CZ" dirty="0"/>
              <a:t>Skotské referendum 2014</a:t>
            </a:r>
          </a:p>
          <a:p>
            <a:pPr lvl="1"/>
            <a:r>
              <a:rPr lang="cs-CZ" dirty="0"/>
              <a:t>Jednorázová možnost hlasování od 16 let</a:t>
            </a:r>
          </a:p>
          <a:p>
            <a:endParaRPr lang="cs-CZ" dirty="0"/>
          </a:p>
          <a:p>
            <a:r>
              <a:rPr lang="cs-CZ" dirty="0" err="1"/>
              <a:t>McAllister</a:t>
            </a:r>
            <a:r>
              <a:rPr lang="cs-CZ" dirty="0"/>
              <a:t> (2012):</a:t>
            </a:r>
          </a:p>
          <a:p>
            <a:pPr lvl="1"/>
            <a:r>
              <a:rPr lang="cs-CZ" dirty="0"/>
              <a:t>Debaty v Austrálii o VP od 16 – 17 let</a:t>
            </a:r>
          </a:p>
          <a:p>
            <a:pPr lvl="1"/>
            <a:r>
              <a:rPr lang="cs-CZ" dirty="0"/>
              <a:t>Nízká podpora tohoto kroku u veřejnosti </a:t>
            </a:r>
            <a:r>
              <a:rPr lang="cs-CZ" b="1" dirty="0"/>
              <a:t>(ne tak u kandidátů)</a:t>
            </a:r>
          </a:p>
          <a:p>
            <a:pPr lvl="1"/>
            <a:r>
              <a:rPr lang="cs-CZ" dirty="0"/>
              <a:t>Nezjištěný nárůst politické participace</a:t>
            </a:r>
          </a:p>
          <a:p>
            <a:pPr lvl="1"/>
            <a:r>
              <a:rPr lang="cs-CZ" dirty="0"/>
              <a:t>Minimální dopady na volby z hlediska výsledků stran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Omezení všeobecného VP?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cs-CZ" dirty="0"/>
              <a:t>Má zůstat všeobecné VP zachované?</a:t>
            </a:r>
          </a:p>
          <a:p>
            <a:endParaRPr lang="cs-CZ" dirty="0"/>
          </a:p>
          <a:p>
            <a:r>
              <a:rPr lang="cs-CZ" dirty="0"/>
              <a:t>Politicky nekorektní debaty</a:t>
            </a:r>
          </a:p>
          <a:p>
            <a:endParaRPr lang="cs-CZ" dirty="0"/>
          </a:p>
          <a:p>
            <a:r>
              <a:rPr lang="cs-CZ" dirty="0"/>
              <a:t>Různé možnosti (některé využity v minulosti):</a:t>
            </a:r>
          </a:p>
          <a:p>
            <a:pPr lvl="1"/>
            <a:r>
              <a:rPr lang="cs-CZ" dirty="0"/>
              <a:t>Zvýšení spodní věkové hranice / zakotvení horní hranice</a:t>
            </a:r>
          </a:p>
          <a:p>
            <a:pPr lvl="1"/>
            <a:r>
              <a:rPr lang="cs-CZ" dirty="0"/>
              <a:t>VP vázané na placení daní / základní (politickou) gramotnost / stupeň vzdělání</a:t>
            </a:r>
          </a:p>
          <a:p>
            <a:pPr lvl="1"/>
            <a:r>
              <a:rPr lang="cs-CZ" dirty="0"/>
              <a:t>Vážené VP – víc hlasů pro skupiny lidí na základě příjmu, vzdělání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Vždy vyloučena jedna společenská skupina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Volební studie 2013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01579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Volby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20,45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3,95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18,65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6,15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14,91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- 0,71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- 1,89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7,72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- 1,92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6,88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- 2,48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6,78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- 1,18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30 let</a:t>
            </a:r>
            <a:r>
              <a:rPr lang="cs-CZ" dirty="0"/>
              <a:t> (16,3 %)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337152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30 let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60 let </a:t>
            </a:r>
            <a:r>
              <a:rPr lang="cs-CZ" dirty="0"/>
              <a:t>(28,5 %)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745484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6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 let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-6,7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Volební právo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participovat na volebním procesu</a:t>
            </a:r>
          </a:p>
          <a:p>
            <a:endParaRPr lang="cs-CZ" dirty="0"/>
          </a:p>
          <a:p>
            <a:r>
              <a:rPr lang="cs-CZ" dirty="0"/>
              <a:t>Dvě strany nestejné mince</a:t>
            </a:r>
          </a:p>
          <a:p>
            <a:endParaRPr lang="cs-CZ" dirty="0"/>
          </a:p>
          <a:p>
            <a:r>
              <a:rPr lang="cs-CZ" dirty="0"/>
              <a:t>Základní členění:</a:t>
            </a:r>
          </a:p>
          <a:p>
            <a:pPr lvl="1"/>
            <a:r>
              <a:rPr lang="cs-CZ" dirty="0"/>
              <a:t>Aktivní – právo volit</a:t>
            </a:r>
          </a:p>
          <a:p>
            <a:pPr lvl="1"/>
            <a:r>
              <a:rPr lang="cs-CZ" dirty="0"/>
              <a:t>Pasivní – právo být volený (nebo zvolený?)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60 let </a:t>
            </a:r>
            <a:r>
              <a:rPr lang="cs-CZ" dirty="0"/>
              <a:t>(71,5 %)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97547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033156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6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 let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-11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-4,4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35998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SŠ nebo VŠ vzdělání </a:t>
            </a:r>
            <a:r>
              <a:rPr lang="cs-CZ" dirty="0"/>
              <a:t>(12,4 %)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007483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SŠ/VŠ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maturity </a:t>
            </a:r>
            <a:r>
              <a:rPr lang="cs-CZ" dirty="0"/>
              <a:t>(45,9 %)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870539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maturity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13 999 Kč </a:t>
            </a:r>
            <a:r>
              <a:rPr lang="cs-CZ" dirty="0"/>
              <a:t>(14,3 %)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44804"/>
              </p:ext>
            </p:extLst>
          </p:nvPr>
        </p:nvGraphicFramePr>
        <p:xfrm>
          <a:off x="323528" y="1902440"/>
          <a:ext cx="8507412" cy="41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13 999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29 999 Kč </a:t>
            </a:r>
            <a:r>
              <a:rPr lang="cs-CZ" dirty="0"/>
              <a:t>(25,7 %)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260072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789305"/>
              </p:ext>
            </p:extLst>
          </p:nvPr>
        </p:nvGraphicFramePr>
        <p:xfrm>
          <a:off x="323528" y="1902440"/>
          <a:ext cx="8507412" cy="41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29 999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-3,7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080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924800" cy="1143000"/>
          </a:xfrm>
        </p:spPr>
        <p:txBody>
          <a:bodyPr/>
          <a:lstStyle/>
          <a:p>
            <a:r>
              <a:rPr lang="cs-CZ" altLang="en-US" dirty="0"/>
              <a:t>Volební právo</a:t>
            </a:r>
          </a:p>
        </p:txBody>
      </p:sp>
      <p:graphicFrame>
        <p:nvGraphicFramePr>
          <p:cNvPr id="8339" name="Group 14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6595127"/>
              </p:ext>
            </p:extLst>
          </p:nvPr>
        </p:nvGraphicFramePr>
        <p:xfrm>
          <a:off x="914400" y="2132856"/>
          <a:ext cx="7693025" cy="4385699"/>
        </p:xfrm>
        <a:graphic>
          <a:graphicData uri="http://schemas.openxmlformats.org/drawingml/2006/table">
            <a:tbl>
              <a:tblPr/>
              <a:tblGrid>
                <a:gridCol w="256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3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Volby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Aktivní 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Pasivní 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VÚSC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5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83170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49 999 Kč </a:t>
            </a:r>
            <a:r>
              <a:rPr lang="cs-CZ" dirty="0"/>
              <a:t>(71,1 %)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466117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388241"/>
              </p:ext>
            </p:extLst>
          </p:nvPr>
        </p:nvGraphicFramePr>
        <p:xfrm>
          <a:off x="323528" y="1902440"/>
          <a:ext cx="8507412" cy="41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49 999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880521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ekonomicky neaktivní osoby </a:t>
            </a:r>
            <a:r>
              <a:rPr lang="cs-CZ" dirty="0"/>
              <a:t>(39,4 %) – nezaměstnaní, studenti, důchodci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688798"/>
              </p:ext>
            </p:extLst>
          </p:nvPr>
        </p:nvGraphicFramePr>
        <p:xfrm>
          <a:off x="323528" y="1902440"/>
          <a:ext cx="8507412" cy="41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ekonomicky neaktivních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28,1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ekonomicky neaktivní osoby  </a:t>
            </a:r>
            <a:r>
              <a:rPr lang="cs-CZ" dirty="0"/>
              <a:t>(10,6 %) – nezaměstnaní, studenti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960532"/>
              </p:ext>
            </p:extLst>
          </p:nvPr>
        </p:nvGraphicFramePr>
        <p:xfrm>
          <a:off x="323528" y="1902440"/>
          <a:ext cx="8507412" cy="41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ekonomicky neaktivních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muži </a:t>
            </a:r>
            <a:r>
              <a:rPr lang="cs-CZ" dirty="0"/>
              <a:t>(50,0 %)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26669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mužů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ženy </a:t>
            </a:r>
            <a:r>
              <a:rPr lang="cs-CZ" dirty="0"/>
              <a:t>(50,0 %)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709600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žen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070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Volební právo - atributy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atributy VP jak jsou běžně uváděny v moderních demokraciích</a:t>
            </a:r>
          </a:p>
          <a:p>
            <a:endParaRPr lang="sk-SK" dirty="0"/>
          </a:p>
          <a:p>
            <a:r>
              <a:rPr lang="cs-CZ" dirty="0"/>
              <a:t>Všeobecnost</a:t>
            </a:r>
          </a:p>
          <a:p>
            <a:endParaRPr lang="cs-CZ" dirty="0"/>
          </a:p>
          <a:p>
            <a:r>
              <a:rPr lang="cs-CZ" dirty="0"/>
              <a:t>Rovnost</a:t>
            </a:r>
          </a:p>
          <a:p>
            <a:endParaRPr lang="cs-CZ" dirty="0"/>
          </a:p>
          <a:p>
            <a:r>
              <a:rPr lang="cs-CZ" dirty="0"/>
              <a:t>Tajnost</a:t>
            </a:r>
          </a:p>
          <a:p>
            <a:endParaRPr lang="cs-CZ" dirty="0"/>
          </a:p>
          <a:p>
            <a:r>
              <a:rPr lang="cs-CZ" dirty="0"/>
              <a:t>Přímost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dle znalosti politiky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Znalost politiky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Index sestavený ze „znalostních“ otázek</a:t>
            </a:r>
          </a:p>
          <a:p>
            <a:pPr lvl="1"/>
            <a:r>
              <a:rPr lang="cs-CZ" dirty="0"/>
              <a:t>Volební systém do PS – poměrný / většinový (poměrný)</a:t>
            </a:r>
          </a:p>
          <a:p>
            <a:pPr lvl="1"/>
            <a:r>
              <a:rPr lang="sv-SE" dirty="0"/>
              <a:t>Předseda EK je volen občany EU</a:t>
            </a:r>
            <a:r>
              <a:rPr lang="cs-CZ" dirty="0"/>
              <a:t> (ne)</a:t>
            </a:r>
          </a:p>
          <a:p>
            <a:pPr lvl="1"/>
            <a:r>
              <a:rPr lang="cs-CZ" dirty="0"/>
              <a:t>ČR vznikla v 1989 (ne)</a:t>
            </a:r>
          </a:p>
          <a:p>
            <a:pPr marL="393192" lvl="1" indent="0">
              <a:buNone/>
            </a:pPr>
            <a:endParaRPr lang="cs-CZ" dirty="0"/>
          </a:p>
          <a:p>
            <a:r>
              <a:rPr lang="cs-CZ" dirty="0"/>
              <a:t>Za každou správnou odpověď 1 bod</a:t>
            </a:r>
          </a:p>
          <a:p>
            <a:r>
              <a:rPr lang="cs-CZ" dirty="0"/>
              <a:t>Rozsah znalostí o politice </a:t>
            </a:r>
            <a:r>
              <a:rPr lang="cs-CZ" dirty="0">
                <a:sym typeface="Wingdings" pitchFamily="2" charset="2"/>
              </a:rPr>
              <a:t> 0 - 3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346564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2010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</a:t>
            </a:r>
            <a:r>
              <a:rPr lang="cs-CZ" dirty="0"/>
              <a:t> (4,2 %)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002336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Znalost min.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1 z 3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-3,9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52169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2010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počtem 0-1 bodů </a:t>
            </a:r>
            <a:r>
              <a:rPr lang="cs-CZ" dirty="0"/>
              <a:t>(14,9 %)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830893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Znalost min.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2 z 3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52169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2010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</a:t>
            </a:r>
            <a:r>
              <a:rPr lang="cs-CZ" b="1"/>
              <a:t>s počtem 0-2 bodů </a:t>
            </a:r>
            <a:r>
              <a:rPr lang="cs-CZ"/>
              <a:t>(</a:t>
            </a:r>
            <a:r>
              <a:rPr lang="cs-CZ" dirty="0"/>
              <a:t>42,6 %)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706895"/>
              </p:ext>
            </p:extLst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Znalost 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3 z 3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52169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vážení 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Vážená kategorie - vzdělání: </a:t>
            </a:r>
          </a:p>
          <a:p>
            <a:pPr lvl="1"/>
            <a:r>
              <a:rPr lang="cs-CZ" b="1" dirty="0"/>
              <a:t>ZŠ – 1 hlas</a:t>
            </a:r>
          </a:p>
          <a:p>
            <a:pPr lvl="1"/>
            <a:r>
              <a:rPr lang="cs-CZ" b="1" dirty="0"/>
              <a:t>SŠ – 2 hlasy</a:t>
            </a:r>
          </a:p>
          <a:p>
            <a:pPr lvl="1"/>
            <a:r>
              <a:rPr lang="cs-CZ" b="1" dirty="0"/>
              <a:t>VŠ – 3 hlasy</a:t>
            </a:r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02254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323528" y="1902440"/>
          <a:ext cx="8507412" cy="404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ZŠ = 1,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SŠ = 2, VŠ = 3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6424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Přímé 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Přímá cesta hlasu voliče</a:t>
            </a:r>
          </a:p>
          <a:p>
            <a:endParaRPr lang="cs-CZ" dirty="0"/>
          </a:p>
          <a:p>
            <a:r>
              <a:rPr lang="cs-CZ" dirty="0"/>
              <a:t>Hlas se přímo přenáší do finálních výsledků voleb</a:t>
            </a:r>
          </a:p>
          <a:p>
            <a:endParaRPr lang="cs-CZ" dirty="0"/>
          </a:p>
          <a:p>
            <a:r>
              <a:rPr lang="cs-CZ" dirty="0"/>
              <a:t>Volba bez zprostředkující instance – žádný jiný orgán nerozhoduje o výsledcích (výjimka – soudy)</a:t>
            </a:r>
          </a:p>
          <a:p>
            <a:endParaRPr lang="cs-CZ" dirty="0"/>
          </a:p>
          <a:p>
            <a:r>
              <a:rPr lang="cs-CZ" dirty="0"/>
              <a:t>Je opak přímého VP porušením svobodných voleb a demokratické soutěže?</a:t>
            </a:r>
          </a:p>
          <a:p>
            <a:endParaRPr lang="sk-SK" dirty="0"/>
          </a:p>
        </p:txBody>
      </p:sp>
      <p:pic>
        <p:nvPicPr>
          <p:cNvPr id="14338" name="Picture 2" descr="http://www.design911.co.uk/blog/wp-content/uploads/2010/08/Its-The-Road-Man-30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28575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Volby 2013 bez VVP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589864"/>
          </a:xfrm>
        </p:spPr>
        <p:txBody>
          <a:bodyPr>
            <a:normAutofit/>
          </a:bodyPr>
          <a:lstStyle/>
          <a:p>
            <a:r>
              <a:rPr lang="cs-CZ" dirty="0"/>
              <a:t>Jak by dopadly volby do PS 2013 při vážení VP?</a:t>
            </a:r>
          </a:p>
          <a:p>
            <a:endParaRPr lang="cs-CZ" dirty="0"/>
          </a:p>
          <a:p>
            <a:r>
              <a:rPr lang="cs-CZ" dirty="0"/>
              <a:t>Vážená kategorie - vzdělání: </a:t>
            </a:r>
          </a:p>
          <a:p>
            <a:pPr lvl="1"/>
            <a:r>
              <a:rPr lang="cs-CZ" b="1" dirty="0"/>
              <a:t>ZŠ – 1 hlas</a:t>
            </a:r>
          </a:p>
          <a:p>
            <a:pPr lvl="1"/>
            <a:r>
              <a:rPr lang="cs-CZ" b="1" dirty="0"/>
              <a:t>SŠ bez M – 2 hlasy</a:t>
            </a:r>
          </a:p>
          <a:p>
            <a:pPr lvl="1"/>
            <a:r>
              <a:rPr lang="cs-CZ" b="1" dirty="0"/>
              <a:t>SŠ s M – 3 hlasy</a:t>
            </a:r>
          </a:p>
          <a:p>
            <a:pPr lvl="1"/>
            <a:r>
              <a:rPr lang="cs-CZ" b="1" dirty="0"/>
              <a:t>VŠ – 4 hlasy</a:t>
            </a:r>
          </a:p>
          <a:p>
            <a:endParaRPr lang="cs-CZ" dirty="0"/>
          </a:p>
          <a:p>
            <a:r>
              <a:rPr lang="cs-CZ" dirty="0"/>
              <a:t>Data:  Volební studie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638503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323528" y="1902440"/>
          <a:ext cx="8507412" cy="41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ZŠ = 1,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cs-CZ" b="0" baseline="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SŠbM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= 2,   </a:t>
                      </a:r>
                      <a:r>
                        <a:rPr lang="cs-CZ" b="0" baseline="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SŠsM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= 3, VŠ = 4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948990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 – různá omezení VVP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540589"/>
              </p:ext>
            </p:extLst>
          </p:nvPr>
        </p:nvGraphicFramePr>
        <p:xfrm>
          <a:off x="179510" y="1902440"/>
          <a:ext cx="8856987" cy="4552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Vyloučená skupina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Vol.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studie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Do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Nad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60 let</a:t>
                      </a:r>
                      <a:endParaRPr 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SŠ/VŠ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mat.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 – různá omezení VVP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21799"/>
              </p:ext>
            </p:extLst>
          </p:nvPr>
        </p:nvGraphicFramePr>
        <p:xfrm>
          <a:off x="179510" y="1902440"/>
          <a:ext cx="8856987" cy="468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Vyloučená skupina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Vol.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studie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Do 13 999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Do 29 999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49 999</a:t>
                      </a:r>
                      <a:endParaRPr 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EN vč. </a:t>
                      </a:r>
                      <a:r>
                        <a:rPr lang="cs-CZ" b="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důch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.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EN bez </a:t>
                      </a:r>
                      <a:r>
                        <a:rPr lang="cs-CZ" b="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důch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.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28,1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911135"/>
      </p:ext>
    </p:extLst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Simulace – různá omezení VVP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1666"/>
              </p:ext>
            </p:extLst>
          </p:nvPr>
        </p:nvGraphicFramePr>
        <p:xfrm>
          <a:off x="179510" y="1902440"/>
          <a:ext cx="8856987" cy="4552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Vyloučená skupina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Vol.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studie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Muži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Ženy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&lt; 1 bod</a:t>
                      </a:r>
                      <a:endParaRPr 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&lt; 2 body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&lt; 3 body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24,8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14,2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14,6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09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Úsvit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94341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Tajné 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cs-CZ" dirty="0"/>
              <a:t>Garance volby jako individuální a soukromé záležitosti voliče</a:t>
            </a:r>
          </a:p>
          <a:p>
            <a:endParaRPr lang="cs-CZ" dirty="0"/>
          </a:p>
          <a:p>
            <a:r>
              <a:rPr lang="cs-CZ" dirty="0"/>
              <a:t>Volební účast akceptovaná jako kvazi veřejný akt, nikoliv samotný výběr voleného subjektu</a:t>
            </a:r>
          </a:p>
          <a:p>
            <a:endParaRPr lang="cs-CZ" dirty="0"/>
          </a:p>
          <a:p>
            <a:r>
              <a:rPr lang="cs-CZ" dirty="0"/>
              <a:t>Opak je typický příznak nedemokratické povahy systému</a:t>
            </a:r>
          </a:p>
          <a:p>
            <a:endParaRPr lang="cs-CZ" dirty="0"/>
          </a:p>
          <a:p>
            <a:r>
              <a:rPr lang="cs-CZ" dirty="0"/>
              <a:t>Různé praktiky oslabení tajnosti – přímé i nepřímé</a:t>
            </a:r>
          </a:p>
          <a:p>
            <a:endParaRPr lang="cs-CZ" dirty="0"/>
          </a:p>
        </p:txBody>
      </p:sp>
      <p:pic>
        <p:nvPicPr>
          <p:cNvPr id="1028" name="Picture 4" descr="http://www.financialgazette.co.zw/wp-content/uploads/secret.ball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1868" y="116632"/>
            <a:ext cx="2373683" cy="1584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Rovné 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Základní zásady:</a:t>
            </a:r>
          </a:p>
          <a:p>
            <a:pPr lvl="1"/>
            <a:r>
              <a:rPr lang="cs-CZ" dirty="0"/>
              <a:t>1 volič = 1 hlas</a:t>
            </a:r>
          </a:p>
          <a:p>
            <a:pPr lvl="1"/>
            <a:r>
              <a:rPr lang="cs-CZ" dirty="0"/>
              <a:t>Každý hlas má stejnou váhu</a:t>
            </a:r>
          </a:p>
          <a:p>
            <a:pPr lvl="1"/>
            <a:r>
              <a:rPr lang="cs-CZ" dirty="0"/>
              <a:t>Na každého poslance připadá stejný počet voličů</a:t>
            </a:r>
          </a:p>
          <a:p>
            <a:endParaRPr lang="cs-CZ" dirty="0"/>
          </a:p>
          <a:p>
            <a:r>
              <a:rPr lang="cs-CZ" dirty="0"/>
              <a:t>Absolutní podoba je v praxi neuskutečnitelná</a:t>
            </a:r>
          </a:p>
          <a:p>
            <a:endParaRPr lang="cs-CZ" dirty="0"/>
          </a:p>
          <a:p>
            <a:r>
              <a:rPr lang="cs-CZ" dirty="0"/>
              <a:t>Nutná akceptace jistých odchylek:</a:t>
            </a:r>
          </a:p>
          <a:p>
            <a:pPr lvl="1"/>
            <a:r>
              <a:rPr lang="cs-CZ" dirty="0"/>
              <a:t>„Přirozené“ důvody – nastavení obvodů a pohyby obyvatelstva</a:t>
            </a:r>
          </a:p>
          <a:p>
            <a:pPr lvl="1"/>
            <a:r>
              <a:rPr lang="cs-CZ" dirty="0"/>
              <a:t>Umělé důvody - klauzule</a:t>
            </a:r>
          </a:p>
          <a:p>
            <a:endParaRPr lang="cs-CZ" dirty="0"/>
          </a:p>
        </p:txBody>
      </p:sp>
      <p:pic>
        <p:nvPicPr>
          <p:cNvPr id="56322" name="Picture 2" descr="http://banatzayed.com/wp-content/uploads/2013/01/banatzayed-food-sc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2283" y="188640"/>
            <a:ext cx="3003685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Všeobecné 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pPr algn="ctr">
              <a:buNone/>
            </a:pPr>
            <a:r>
              <a:rPr lang="cs-CZ" sz="4400" dirty="0"/>
              <a:t>Neznamená, že všichni bez výjimky mohou volit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Všeobecné 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cs-CZ" dirty="0"/>
              <a:t>Volební právo je vymezené tak, aby ho v zásadě každý jednou a bez obtíží nabyl</a:t>
            </a:r>
          </a:p>
          <a:p>
            <a:endParaRPr lang="cs-CZ" dirty="0"/>
          </a:p>
          <a:p>
            <a:r>
              <a:rPr lang="cs-CZ" dirty="0"/>
              <a:t>Všeobecné VP znamená absenci příliš restriktivních podmínek (barva vlasů, výška, vzdělání)</a:t>
            </a:r>
          </a:p>
          <a:p>
            <a:endParaRPr lang="cs-CZ" dirty="0"/>
          </a:p>
          <a:p>
            <a:r>
              <a:rPr lang="cs-CZ" dirty="0"/>
              <a:t>Akceptované omezující podmínky:</a:t>
            </a:r>
          </a:p>
          <a:p>
            <a:pPr lvl="1"/>
            <a:r>
              <a:rPr lang="cs-CZ" dirty="0"/>
              <a:t>Podmínky naplněné objektivním plynutím času (věk)</a:t>
            </a:r>
          </a:p>
          <a:p>
            <a:pPr lvl="1"/>
            <a:r>
              <a:rPr lang="cs-CZ" dirty="0"/>
              <a:t>Sankční podmínky (výkon trestu)</a:t>
            </a:r>
          </a:p>
          <a:p>
            <a:pPr lvl="1"/>
            <a:r>
              <a:rPr lang="cs-CZ" dirty="0"/>
              <a:t>Navázání na podobu voleb (občanství, pobyt) 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2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2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3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3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1640</TotalTime>
  <Words>2134</Words>
  <Application>Microsoft Office PowerPoint</Application>
  <PresentationFormat>Prezentácia na obrazovke (4:3)</PresentationFormat>
  <Paragraphs>1049</Paragraphs>
  <Slides>54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26</vt:i4>
      </vt:variant>
      <vt:variant>
        <vt:lpstr>Nadpisy snímok</vt:lpstr>
      </vt:variant>
      <vt:variant>
        <vt:i4>54</vt:i4>
      </vt:variant>
    </vt:vector>
  </HeadingPairs>
  <TitlesOfParts>
    <vt:vector size="86" baseType="lpstr">
      <vt:lpstr>Arial</vt:lpstr>
      <vt:lpstr>Calibri</vt:lpstr>
      <vt:lpstr>Cambria</vt:lpstr>
      <vt:lpstr>Constantia</vt:lpstr>
      <vt:lpstr>Wingdings</vt:lpstr>
      <vt:lpstr>Wingdings 2</vt:lpstr>
      <vt:lpstr>Tok</vt:lpstr>
      <vt:lpstr>1_Tok</vt:lpstr>
      <vt:lpstr>2_Tok</vt:lpstr>
      <vt:lpstr>3_Tok</vt:lpstr>
      <vt:lpstr>4_Tok</vt:lpstr>
      <vt:lpstr>5_Tok</vt:lpstr>
      <vt:lpstr>7_Tok</vt:lpstr>
      <vt:lpstr>6_Tok</vt:lpstr>
      <vt:lpstr>8_Tok</vt:lpstr>
      <vt:lpstr>9_Tok</vt:lpstr>
      <vt:lpstr>10_Tok</vt:lpstr>
      <vt:lpstr>11_Tok</vt:lpstr>
      <vt:lpstr>13_Tok</vt:lpstr>
      <vt:lpstr>15_Tok</vt:lpstr>
      <vt:lpstr>17_Tok</vt:lpstr>
      <vt:lpstr>19_Tok</vt:lpstr>
      <vt:lpstr>20_Tok</vt:lpstr>
      <vt:lpstr>24_Tok</vt:lpstr>
      <vt:lpstr>25_Tok</vt:lpstr>
      <vt:lpstr>12_Tok</vt:lpstr>
      <vt:lpstr>14_Tok</vt:lpstr>
      <vt:lpstr>16_Tok</vt:lpstr>
      <vt:lpstr>26_Tok</vt:lpstr>
      <vt:lpstr>30_Tok</vt:lpstr>
      <vt:lpstr>31_Tok</vt:lpstr>
      <vt:lpstr>21_Tok</vt:lpstr>
      <vt:lpstr>Volební právo </vt:lpstr>
      <vt:lpstr>Volební právo</vt:lpstr>
      <vt:lpstr>Volební právo</vt:lpstr>
      <vt:lpstr>Volební právo - atributy</vt:lpstr>
      <vt:lpstr>Přímé VP</vt:lpstr>
      <vt:lpstr>Tajné VP</vt:lpstr>
      <vt:lpstr>Rovné VP</vt:lpstr>
      <vt:lpstr>Všeobecné VP</vt:lpstr>
      <vt:lpstr>Všeobecné VP</vt:lpstr>
      <vt:lpstr>Volby do PS PČR</vt:lpstr>
      <vt:lpstr>Možné vyhlídky</vt:lpstr>
      <vt:lpstr>Možné vyhlídky</vt:lpstr>
      <vt:lpstr>Omezení všeobecného VP?</vt:lpstr>
      <vt:lpstr>Volby 2013 bez VVP</vt:lpstr>
      <vt:lpstr>Volební studie 2013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Znalost politiky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Volby 2013 bez VVP</vt:lpstr>
      <vt:lpstr>Simulace</vt:lpstr>
      <vt:lpstr>Simulace – různá omezení VVP</vt:lpstr>
      <vt:lpstr>Simulace – různá omezení VVP</vt:lpstr>
      <vt:lpstr>Simulace – různá omezení VVP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právo </dc:title>
  <dc:creator>Peter Spáč</dc:creator>
  <cp:lastModifiedBy>Peter</cp:lastModifiedBy>
  <cp:revision>261</cp:revision>
  <dcterms:created xsi:type="dcterms:W3CDTF">2013-02-19T08:47:21Z</dcterms:created>
  <dcterms:modified xsi:type="dcterms:W3CDTF">2020-12-01T12:26:51Z</dcterms:modified>
</cp:coreProperties>
</file>