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8" r:id="rId3"/>
    <p:sldId id="258" r:id="rId4"/>
    <p:sldId id="270" r:id="rId5"/>
    <p:sldId id="266" r:id="rId6"/>
    <p:sldId id="269" r:id="rId7"/>
    <p:sldId id="259" r:id="rId8"/>
    <p:sldId id="272" r:id="rId9"/>
    <p:sldId id="260" r:id="rId10"/>
    <p:sldId id="274" r:id="rId11"/>
    <p:sldId id="261" r:id="rId12"/>
    <p:sldId id="262" r:id="rId13"/>
    <p:sldId id="263" r:id="rId14"/>
    <p:sldId id="267" r:id="rId15"/>
    <p:sldId id="275" r:id="rId16"/>
    <p:sldId id="273" r:id="rId17"/>
    <p:sldId id="264" r:id="rId18"/>
    <p:sldId id="265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6270" autoAdjust="0"/>
  </p:normalViewPr>
  <p:slideViewPr>
    <p:cSldViewPr snapToGrid="0">
      <p:cViewPr varScale="1">
        <p:scale>
          <a:sx n="112" d="100"/>
          <a:sy n="112" d="100"/>
        </p:scale>
        <p:origin x="128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 err="1">
                <a:latin typeface="Garamond" panose="02020404030301010803" pitchFamily="18" charset="0"/>
              </a:rPr>
              <a:t>Počasie</a:t>
            </a:r>
            <a:r>
              <a:rPr lang="cs-CZ" sz="4800" dirty="0">
                <a:latin typeface="Garamond" panose="02020404030301010803" pitchFamily="18" charset="0"/>
              </a:rPr>
              <a:t> a </a:t>
            </a:r>
            <a:r>
              <a:rPr lang="cs-CZ" sz="4800" dirty="0" err="1">
                <a:latin typeface="Garamond" panose="02020404030301010803" pitchFamily="18" charset="0"/>
              </a:rPr>
              <a:t>voľby</a:t>
            </a:r>
            <a:endParaRPr lang="cs-CZ" sz="4800" dirty="0">
              <a:latin typeface="Garamond" panose="02020404030301010803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Mgr. Jakub </a:t>
            </a:r>
            <a:r>
              <a:rPr lang="cs-CZ" dirty="0" err="1">
                <a:latin typeface="Garamond" panose="02020404030301010803" pitchFamily="18" charset="0"/>
              </a:rPr>
              <a:t>Jusko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Efekt počasia na volebnú účasť v praxi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Prevládajúce dôkazy: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800" dirty="0">
                <a:latin typeface="Constantia" panose="02030602050306030303" pitchFamily="18" charset="0"/>
              </a:rPr>
              <a:t>      Teplota vzduchu         -&gt;     Volebná účasť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Kanada, Holandsko, Francúzsko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S 1 °C nárast volebnej účasti od 0,05 do 0,44 </a:t>
            </a:r>
            <a:r>
              <a:rPr lang="sk-SK" dirty="0" err="1">
                <a:latin typeface="Constantia" panose="02030602050306030303" pitchFamily="18" charset="0"/>
              </a:rPr>
              <a:t>p.b</a:t>
            </a:r>
            <a:r>
              <a:rPr lang="sk-SK" dirty="0">
                <a:latin typeface="Constantia" panose="02030602050306030303" pitchFamily="18" charset="0"/>
              </a:rPr>
              <a:t>. </a:t>
            </a:r>
          </a:p>
        </p:txBody>
      </p:sp>
      <p:sp>
        <p:nvSpPr>
          <p:cNvPr id="10" name="Šípka nahor 9">
            <a:extLst>
              <a:ext uri="{FF2B5EF4-FFF2-40B4-BE49-F238E27FC236}">
                <a16:creationId xmlns:a16="http://schemas.microsoft.com/office/drawing/2014/main" id="{CD6392F5-966E-5341-B889-6BB257B043D0}"/>
              </a:ext>
            </a:extLst>
          </p:cNvPr>
          <p:cNvSpPr/>
          <p:nvPr/>
        </p:nvSpPr>
        <p:spPr bwMode="auto">
          <a:xfrm>
            <a:off x="3795203" y="2283601"/>
            <a:ext cx="285750" cy="38862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ípka nahor 10">
            <a:extLst>
              <a:ext uri="{FF2B5EF4-FFF2-40B4-BE49-F238E27FC236}">
                <a16:creationId xmlns:a16="http://schemas.microsoft.com/office/drawing/2014/main" id="{98939615-029B-D348-866B-740D9CF05879}"/>
              </a:ext>
            </a:extLst>
          </p:cNvPr>
          <p:cNvSpPr/>
          <p:nvPr/>
        </p:nvSpPr>
        <p:spPr bwMode="auto">
          <a:xfrm>
            <a:off x="7621905" y="2283601"/>
            <a:ext cx="285750" cy="38862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85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Môže to byť problém?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NIE </a:t>
            </a:r>
          </a:p>
          <a:p>
            <a:pPr>
              <a:buFontTx/>
              <a:buChar char="-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Ide „len“ o volebnú účasť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Malý efekt (10 mm zrážok približne len o 1 </a:t>
            </a:r>
            <a:r>
              <a:rPr lang="sk-SK" dirty="0" err="1">
                <a:latin typeface="Constantia" panose="02030602050306030303" pitchFamily="18" charset="0"/>
              </a:rPr>
              <a:t>p.b</a:t>
            </a:r>
            <a:r>
              <a:rPr lang="sk-SK" dirty="0">
                <a:latin typeface="Constantia" panose="02030602050306030303" pitchFamily="18" charset="0"/>
              </a:rPr>
              <a:t>. nižšia účasť)                                                            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F441BDC2-3B71-3B40-9789-4546387501F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ÁNO</a:t>
            </a:r>
          </a:p>
          <a:p>
            <a:pPr>
              <a:buFontTx/>
              <a:buChar char="-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Voľby sami o sebe tesné (aj malá zmena môže rozhodnúť): </a:t>
            </a:r>
            <a:r>
              <a:rPr lang="sk-SK" b="1" dirty="0">
                <a:latin typeface="Constantia" panose="02030602050306030303" pitchFamily="18" charset="0"/>
              </a:rPr>
              <a:t>Vplyv počasia na voličov strán nie je rovnaký – </a:t>
            </a:r>
            <a:r>
              <a:rPr lang="sk-SK" dirty="0">
                <a:latin typeface="Constantia" panose="02030602050306030303" pitchFamily="18" charset="0"/>
              </a:rPr>
              <a:t>nepriamy vplyv na kompozíciu volebných telies </a:t>
            </a:r>
            <a:endParaRPr lang="sk-SK" b="1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endParaRPr lang="sk-SK" b="1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Nové poznatky: počasie môže ovplyvniť rozhodovanie voličov (</a:t>
            </a:r>
            <a:r>
              <a:rPr lang="sk-SK" dirty="0" err="1">
                <a:latin typeface="Constantia" panose="02030602050306030303" pitchFamily="18" charset="0"/>
              </a:rPr>
              <a:t>Bassi</a:t>
            </a:r>
            <a:r>
              <a:rPr lang="sk-SK" dirty="0">
                <a:latin typeface="Constantia" panose="02030602050306030303" pitchFamily="18" charset="0"/>
              </a:rPr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131488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605790"/>
            <a:ext cx="8064900" cy="594360"/>
          </a:xfrm>
        </p:spPr>
        <p:txBody>
          <a:bodyPr>
            <a:noAutofit/>
          </a:bodyPr>
          <a:lstStyle/>
          <a:p>
            <a:pPr algn="ctr"/>
            <a:r>
              <a:rPr lang="sk-SK" sz="4800" dirty="0">
                <a:solidFill>
                  <a:schemeClr val="tx1"/>
                </a:solidFill>
                <a:latin typeface="Garamond" panose="02020404030301010803" pitchFamily="18" charset="0"/>
              </a:rPr>
              <a:t>Ako skúmať?</a:t>
            </a:r>
            <a:br>
              <a:rPr lang="sk-SK" sz="4800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sk-SK" sz="48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4098" name="Picture 2" descr="Very Wet Year So Far in the Carolinas">
            <a:extLst>
              <a:ext uri="{FF2B5EF4-FFF2-40B4-BE49-F238E27FC236}">
                <a16:creationId xmlns:a16="http://schemas.microsoft.com/office/drawing/2014/main" id="{C4C450D0-F863-594D-A25C-78A9CB67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1369411"/>
            <a:ext cx="3677670" cy="20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ípka doprava 1">
            <a:extLst>
              <a:ext uri="{FF2B5EF4-FFF2-40B4-BE49-F238E27FC236}">
                <a16:creationId xmlns:a16="http://schemas.microsoft.com/office/drawing/2014/main" id="{411580A5-AC28-4F43-B16D-12A2FF6A80EC}"/>
              </a:ext>
            </a:extLst>
          </p:cNvPr>
          <p:cNvSpPr/>
          <p:nvPr/>
        </p:nvSpPr>
        <p:spPr bwMode="auto">
          <a:xfrm>
            <a:off x="4177424" y="2161439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100" name="Picture 4" descr="Prezidenta môže voliť viac ako 4 milióny Slovákov. Prvovoličov je 280-tisíc  | Glob.sk">
            <a:extLst>
              <a:ext uri="{FF2B5EF4-FFF2-40B4-BE49-F238E27FC236}">
                <a16:creationId xmlns:a16="http://schemas.microsoft.com/office/drawing/2014/main" id="{FC447022-2660-7549-A5D5-0C297DBA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0" y="1460622"/>
            <a:ext cx="3107070" cy="20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abetes and Sun Protection - Protecting ski, feet, eyes and medication">
            <a:extLst>
              <a:ext uri="{FF2B5EF4-FFF2-40B4-BE49-F238E27FC236}">
                <a16:creationId xmlns:a16="http://schemas.microsoft.com/office/drawing/2014/main" id="{4E7661AF-D8DF-1F49-A007-489D30FF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0" y="3798464"/>
            <a:ext cx="3448620" cy="20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ípka doprava 8">
            <a:extLst>
              <a:ext uri="{FF2B5EF4-FFF2-40B4-BE49-F238E27FC236}">
                <a16:creationId xmlns:a16="http://schemas.microsoft.com/office/drawing/2014/main" id="{CCD4F8CC-0FA0-704F-B321-A1F3F3700AB1}"/>
              </a:ext>
            </a:extLst>
          </p:cNvPr>
          <p:cNvSpPr/>
          <p:nvPr/>
        </p:nvSpPr>
        <p:spPr bwMode="auto">
          <a:xfrm>
            <a:off x="4179936" y="459073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" name="Picture 4" descr="Prezidenta môže voliť viac ako 4 milióny Slovákov. Prvovoličov je 280-tisíc  | Glob.sk">
            <a:extLst>
              <a:ext uri="{FF2B5EF4-FFF2-40B4-BE49-F238E27FC236}">
                <a16:creationId xmlns:a16="http://schemas.microsoft.com/office/drawing/2014/main" id="{6BF0DB4A-8979-274E-858F-024FF209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60" y="3797360"/>
            <a:ext cx="3107070" cy="20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1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Krajské voľby SR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234892"/>
            <a:ext cx="8064900" cy="53259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err="1">
                <a:latin typeface="Constantia" panose="02030602050306030303" pitchFamily="18" charset="0"/>
              </a:rPr>
              <a:t>Jusko</a:t>
            </a:r>
            <a:r>
              <a:rPr lang="sk-SK" dirty="0">
                <a:latin typeface="Constantia" panose="02030602050306030303" pitchFamily="18" charset="0"/>
              </a:rPr>
              <a:t> 2020</a:t>
            </a:r>
          </a:p>
          <a:p>
            <a:pPr marL="54000" indent="0">
              <a:buNone/>
            </a:pPr>
            <a:endParaRPr lang="sk-SK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65 meteorologických staníc, 2620 obcí, 5 volieb (2001, 2005, 2009, 2013, 2017)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„Ideálne podmienky“: nepovinné, druhoradé, nízka VÚ, rovnaké obdobie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Snaha o: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 </a:t>
            </a:r>
            <a:r>
              <a:rPr lang="sk-SK" b="1" dirty="0">
                <a:latin typeface="Constantia" panose="02030602050306030303" pitchFamily="18" charset="0"/>
              </a:rPr>
              <a:t>1. </a:t>
            </a:r>
            <a:r>
              <a:rPr lang="sk-SK" dirty="0">
                <a:latin typeface="Constantia" panose="02030602050306030303" pitchFamily="18" charset="0"/>
              </a:rPr>
              <a:t>preukázanie vplyvu počasia (dážď + teplota) na volebnú účasť v regionálnych voľbách 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 </a:t>
            </a:r>
            <a:r>
              <a:rPr lang="sk-SK" b="1" dirty="0">
                <a:latin typeface="Constantia" panose="02030602050306030303" pitchFamily="18" charset="0"/>
              </a:rPr>
              <a:t>2. </a:t>
            </a:r>
            <a:r>
              <a:rPr lang="sk-SK" dirty="0">
                <a:latin typeface="Constantia" panose="02030602050306030303" pitchFamily="18" charset="0"/>
              </a:rPr>
              <a:t>poukázanie zvýhodnenia istej skupiny kandidátov (</a:t>
            </a:r>
            <a:r>
              <a:rPr lang="sk-SK" dirty="0" err="1">
                <a:latin typeface="Constantia" panose="02030602050306030303" pitchFamily="18" charset="0"/>
              </a:rPr>
              <a:t>incumbenti</a:t>
            </a:r>
            <a:r>
              <a:rPr lang="sk-SK" dirty="0">
                <a:latin typeface="Constantia" panose="02030602050306030303" pitchFamily="18" charset="0"/>
              </a:rPr>
              <a:t>) vplyvom dažďa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0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BA765CC2-FBC6-0D4A-89D6-2B210B88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2517569"/>
            <a:ext cx="7465677" cy="419792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BB5C7B04-699E-F249-99FA-EC2E134C2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37" y="222514"/>
            <a:ext cx="7152740" cy="27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0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34975FE-083B-E949-9AB4-777F661F69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A8E1DE8-71E6-8347-AC4A-022A0C41D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78"/>
            <a:ext cx="5390782" cy="349882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F98B381-E59B-CB45-9E7A-2B868100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93" y="3429000"/>
            <a:ext cx="5221689" cy="343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00" y="520426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Krajské voľby SR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00" y="1171576"/>
            <a:ext cx="8064900" cy="516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Výsledky: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1. </a:t>
            </a:r>
            <a:r>
              <a:rPr lang="sk-SK" dirty="0">
                <a:latin typeface="Constantia" panose="02030602050306030303" pitchFamily="18" charset="0"/>
              </a:rPr>
              <a:t>Dážď, ktorý padal vo volebný deň v okolí obce vo všeobecnosti znižoval volebnú účasť v obci (o 0,092 </a:t>
            </a:r>
            <a:r>
              <a:rPr lang="sk-SK" dirty="0" err="1">
                <a:latin typeface="Constantia" panose="02030602050306030303" pitchFamily="18" charset="0"/>
              </a:rPr>
              <a:t>p.b</a:t>
            </a:r>
            <a:r>
              <a:rPr lang="sk-SK" dirty="0">
                <a:latin typeface="Constantia" panose="02030602050306030303" pitchFamily="18" charset="0"/>
              </a:rPr>
              <a:t>. na 1 mm dažďa)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2. </a:t>
            </a:r>
            <a:r>
              <a:rPr lang="sk-SK" dirty="0">
                <a:latin typeface="Constantia" panose="02030602050306030303" pitchFamily="18" charset="0"/>
              </a:rPr>
              <a:t>Zvyšujúca sa priemerná teplota vzduchu znižovala volebnú účasť (o 0,591 </a:t>
            </a:r>
            <a:r>
              <a:rPr lang="sk-SK" dirty="0" err="1">
                <a:latin typeface="Constantia" panose="02030602050306030303" pitchFamily="18" charset="0"/>
              </a:rPr>
              <a:t>p.b</a:t>
            </a:r>
            <a:r>
              <a:rPr lang="sk-SK" dirty="0">
                <a:latin typeface="Constantia" panose="02030602050306030303" pitchFamily="18" charset="0"/>
              </a:rPr>
              <a:t>. s každým stupňom Celzia) (opačne ako sa čakalo) 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3. </a:t>
            </a:r>
            <a:r>
              <a:rPr lang="sk-SK" dirty="0">
                <a:latin typeface="Constantia" panose="02030602050306030303" pitchFamily="18" charset="0"/>
              </a:rPr>
              <a:t>Obhajcovia mandátu (predseda VÚC) získavali väčší podiel hlasov skôr pri nižších zrážkach a zvyšujúcej sa teplote (opačne ako sa čakalo)</a:t>
            </a:r>
          </a:p>
          <a:p>
            <a:pPr marL="54000" indent="0" algn="ctr">
              <a:buNone/>
            </a:pPr>
            <a:r>
              <a:rPr lang="sk-SK" dirty="0">
                <a:latin typeface="Constantia" panose="02030602050306030303" pitchFamily="18" charset="0"/>
              </a:rPr>
              <a:t>?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sk-SK" b="1" dirty="0">
                <a:latin typeface="Constantia" panose="02030602050306030303" pitchFamily="18" charset="0"/>
              </a:rPr>
              <a:t>Pre “lepšiu“ účasť by u slovenských krajských volieb nemalo veľmi pršať ani byť veľmi teplo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583090"/>
            <a:ext cx="8064900" cy="1863180"/>
          </a:xfrm>
        </p:spPr>
        <p:txBody>
          <a:bodyPr/>
          <a:lstStyle/>
          <a:p>
            <a:pPr algn="ctr"/>
            <a:r>
              <a:rPr lang="sk-SK" sz="4800" dirty="0">
                <a:solidFill>
                  <a:schemeClr val="tx1"/>
                </a:solidFill>
                <a:latin typeface="Garamond" panose="02020404030301010803" pitchFamily="18" charset="0"/>
              </a:rPr>
              <a:t>Riešenie?</a:t>
            </a:r>
          </a:p>
        </p:txBody>
      </p:sp>
    </p:spTree>
    <p:extLst>
      <p:ext uri="{BB962C8B-B14F-4D97-AF65-F5344CB8AC3E}">
        <p14:creationId xmlns:p14="http://schemas.microsoft.com/office/powerpoint/2010/main" val="1031580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1026" name="Picture 2" descr="Sure blame the &quot;Weather&quot; - Dr Evil meme | Meme Generator">
            <a:extLst>
              <a:ext uri="{FF2B5EF4-FFF2-40B4-BE49-F238E27FC236}">
                <a16:creationId xmlns:a16="http://schemas.microsoft.com/office/drawing/2014/main" id="{1A385FD0-08FB-2245-82B3-0DEA2FF10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88900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433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20" y="479970"/>
            <a:ext cx="8064900" cy="451576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  <a:latin typeface="Garamond" panose="02020404030301010803" pitchFamily="18" charset="0"/>
              </a:rPr>
              <a:t>Literatúra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868682"/>
            <a:ext cx="8064900" cy="56231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sz="1000" dirty="0">
                <a:latin typeface="Garamond" panose="02020404030301010803" pitchFamily="18" charset="0"/>
              </a:rPr>
              <a:t>Arnold, Felix a </a:t>
            </a:r>
            <a:r>
              <a:rPr lang="sk-SK" sz="1000" dirty="0" err="1">
                <a:latin typeface="Garamond" panose="02020404030301010803" pitchFamily="18" charset="0"/>
              </a:rPr>
              <a:t>Ronny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Freier</a:t>
            </a:r>
            <a:r>
              <a:rPr lang="sk-SK" sz="1000" dirty="0">
                <a:latin typeface="Garamond" panose="02020404030301010803" pitchFamily="18" charset="0"/>
              </a:rPr>
              <a:t>. 2016. „</a:t>
            </a:r>
            <a:r>
              <a:rPr lang="sk-SK" sz="1000" dirty="0" err="1">
                <a:latin typeface="Garamond" panose="02020404030301010803" pitchFamily="18" charset="0"/>
              </a:rPr>
              <a:t>Only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Conservatives</a:t>
            </a:r>
            <a:r>
              <a:rPr lang="sk-SK" sz="1000" dirty="0">
                <a:latin typeface="Garamond" panose="02020404030301010803" pitchFamily="18" charset="0"/>
              </a:rPr>
              <a:t> are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Rain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Evidence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from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German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Local</a:t>
            </a:r>
            <a:r>
              <a:rPr lang="sk-SK" sz="1000" dirty="0">
                <a:latin typeface="Garamond" panose="02020404030301010803" pitchFamily="18" charset="0"/>
              </a:rPr>
              <a:t> and State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.” </a:t>
            </a:r>
            <a:r>
              <a:rPr lang="sk-SK" sz="1000" i="1" dirty="0" err="1">
                <a:latin typeface="Garamond" panose="02020404030301010803" pitchFamily="18" charset="0"/>
              </a:rPr>
              <a:t>Electoral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Studies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41, č. 1 (Marec): 216–221.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Artés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Joaquín</a:t>
            </a:r>
            <a:r>
              <a:rPr lang="sk-SK" sz="1000" dirty="0">
                <a:latin typeface="Garamond" panose="02020404030301010803" pitchFamily="18" charset="0"/>
              </a:rPr>
              <a:t>. 2014. „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Rain</a:t>
            </a:r>
            <a:r>
              <a:rPr lang="sk-SK" sz="1000" dirty="0">
                <a:latin typeface="Garamond" panose="02020404030301010803" pitchFamily="18" charset="0"/>
              </a:rPr>
              <a:t> in Spain: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Partisan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Spanish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.” </a:t>
            </a:r>
            <a:r>
              <a:rPr lang="sk-SK" sz="1000" i="1" dirty="0" err="1">
                <a:latin typeface="Garamond" panose="02020404030301010803" pitchFamily="18" charset="0"/>
              </a:rPr>
              <a:t>European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Journal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Political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Economy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34, č. 1 (</a:t>
            </a:r>
            <a:r>
              <a:rPr lang="sk-SK" sz="1000" dirty="0" err="1">
                <a:latin typeface="Garamond" panose="02020404030301010803" pitchFamily="18" charset="0"/>
              </a:rPr>
              <a:t>Jún</a:t>
            </a:r>
            <a:r>
              <a:rPr lang="sk-SK" sz="1000" dirty="0">
                <a:latin typeface="Garamond" panose="02020404030301010803" pitchFamily="18" charset="0"/>
              </a:rPr>
              <a:t>): 126–141.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Bassi</a:t>
            </a:r>
            <a:r>
              <a:rPr lang="sk-SK" sz="1000" dirty="0">
                <a:latin typeface="Garamond" panose="02020404030301010803" pitchFamily="18" charset="0"/>
              </a:rPr>
              <a:t>, Anna. 2019. „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, Risk, and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An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Experimental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Analysis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Effect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 on </a:t>
            </a:r>
            <a:r>
              <a:rPr lang="sk-SK" sz="1000" dirty="0" err="1">
                <a:latin typeface="Garamond" panose="02020404030301010803" pitchFamily="18" charset="0"/>
              </a:rPr>
              <a:t>Vote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Choice</a:t>
            </a:r>
            <a:r>
              <a:rPr lang="sk-SK" sz="1000" dirty="0">
                <a:latin typeface="Garamond" panose="02020404030301010803" pitchFamily="18" charset="0"/>
              </a:rPr>
              <a:t>.“ </a:t>
            </a:r>
            <a:r>
              <a:rPr lang="sk-SK" sz="1000" i="1" dirty="0" err="1">
                <a:latin typeface="Garamond" panose="02020404030301010803" pitchFamily="18" charset="0"/>
              </a:rPr>
              <a:t>Journal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Experimental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Political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Science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6, č. 1 (Jar): 1–16.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Downs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Anthony</a:t>
            </a:r>
            <a:r>
              <a:rPr lang="sk-SK" sz="1000" dirty="0">
                <a:latin typeface="Garamond" panose="02020404030301010803" pitchFamily="18" charset="0"/>
              </a:rPr>
              <a:t>. 1957. </a:t>
            </a:r>
            <a:r>
              <a:rPr lang="sk-SK" sz="1000" i="1" dirty="0" err="1">
                <a:latin typeface="Garamond" panose="02020404030301010803" pitchFamily="18" charset="0"/>
              </a:rPr>
              <a:t>An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Economic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Theory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Democracy</a:t>
            </a:r>
            <a:r>
              <a:rPr lang="sk-SK" sz="1000" dirty="0">
                <a:latin typeface="Garamond" panose="02020404030301010803" pitchFamily="18" charset="0"/>
              </a:rPr>
              <a:t>. New York: </a:t>
            </a:r>
            <a:r>
              <a:rPr lang="sk-SK" sz="1000" dirty="0" err="1">
                <a:latin typeface="Garamond" panose="02020404030301010803" pitchFamily="18" charset="0"/>
              </a:rPr>
              <a:t>Harper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Row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Eisinga</a:t>
            </a:r>
            <a:r>
              <a:rPr lang="sk-SK" sz="1000" dirty="0">
                <a:latin typeface="Garamond" panose="02020404030301010803" pitchFamily="18" charset="0"/>
              </a:rPr>
              <a:t>, Rob, </a:t>
            </a:r>
            <a:r>
              <a:rPr lang="sk-SK" sz="1000" dirty="0" err="1">
                <a:latin typeface="Garamond" panose="02020404030301010803" pitchFamily="18" charset="0"/>
              </a:rPr>
              <a:t>Manfred</a:t>
            </a:r>
            <a:r>
              <a:rPr lang="sk-SK" sz="1000" dirty="0">
                <a:latin typeface="Garamond" panose="02020404030301010803" pitchFamily="18" charset="0"/>
              </a:rPr>
              <a:t> T. </a:t>
            </a:r>
            <a:r>
              <a:rPr lang="sk-SK" sz="1000" dirty="0" err="1">
                <a:latin typeface="Garamond" panose="02020404030301010803" pitchFamily="18" charset="0"/>
              </a:rPr>
              <a:t>Grotenhuis</a:t>
            </a:r>
            <a:r>
              <a:rPr lang="sk-SK" sz="1000" dirty="0">
                <a:latin typeface="Garamond" panose="02020404030301010803" pitchFamily="18" charset="0"/>
              </a:rPr>
              <a:t> a </a:t>
            </a:r>
            <a:r>
              <a:rPr lang="sk-SK" sz="1000" dirty="0" err="1">
                <a:latin typeface="Garamond" panose="02020404030301010803" pitchFamily="18" charset="0"/>
              </a:rPr>
              <a:t>Ben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Pelzer</a:t>
            </a:r>
            <a:r>
              <a:rPr lang="sk-SK" sz="1000" dirty="0">
                <a:latin typeface="Garamond" panose="02020404030301010803" pitchFamily="18" charset="0"/>
              </a:rPr>
              <a:t>. 2012a. „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Conditions</a:t>
            </a:r>
            <a:r>
              <a:rPr lang="sk-SK" sz="1000" dirty="0">
                <a:latin typeface="Garamond" panose="02020404030301010803" pitchFamily="18" charset="0"/>
              </a:rPr>
              <a:t> and </a:t>
            </a:r>
            <a:r>
              <a:rPr lang="sk-SK" sz="1000" dirty="0" err="1">
                <a:latin typeface="Garamond" panose="02020404030301010803" pitchFamily="18" charset="0"/>
              </a:rPr>
              <a:t>Voter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 in </a:t>
            </a:r>
            <a:r>
              <a:rPr lang="sk-SK" sz="1000" dirty="0" err="1">
                <a:latin typeface="Garamond" panose="02020404030301010803" pitchFamily="18" charset="0"/>
              </a:rPr>
              <a:t>Dutch</a:t>
            </a:r>
            <a:r>
              <a:rPr lang="sk-SK" sz="1000" dirty="0">
                <a:latin typeface="Garamond" panose="02020404030301010803" pitchFamily="18" charset="0"/>
              </a:rPr>
              <a:t> National </a:t>
            </a:r>
            <a:r>
              <a:rPr lang="sk-SK" sz="1000" dirty="0" err="1">
                <a:latin typeface="Garamond" panose="02020404030301010803" pitchFamily="18" charset="0"/>
              </a:rPr>
              <a:t>Parliament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dirty="0">
                <a:latin typeface="Garamond" panose="02020404030301010803" pitchFamily="18" charset="0"/>
              </a:rPr>
              <a:t>, 1971–2010.“ </a:t>
            </a:r>
            <a:r>
              <a:rPr lang="sk-SK" sz="1000" i="1" dirty="0">
                <a:latin typeface="Garamond" panose="02020404030301010803" pitchFamily="18" charset="0"/>
              </a:rPr>
              <a:t>International </a:t>
            </a:r>
            <a:r>
              <a:rPr lang="sk-SK" sz="1000" i="1" dirty="0" err="1">
                <a:latin typeface="Garamond" panose="02020404030301010803" pitchFamily="18" charset="0"/>
              </a:rPr>
              <a:t>Journal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Biometeorology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56, č. 4 (</a:t>
            </a:r>
            <a:r>
              <a:rPr lang="sk-SK" sz="1000" dirty="0" err="1">
                <a:latin typeface="Garamond" panose="02020404030301010803" pitchFamily="18" charset="0"/>
              </a:rPr>
              <a:t>Júl</a:t>
            </a:r>
            <a:r>
              <a:rPr lang="sk-SK" sz="1000" dirty="0">
                <a:latin typeface="Garamond" panose="02020404030301010803" pitchFamily="18" charset="0"/>
              </a:rPr>
              <a:t>): 783–786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Gomez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Brad</a:t>
            </a:r>
            <a:r>
              <a:rPr lang="sk-SK" sz="1000" dirty="0">
                <a:latin typeface="Garamond" panose="02020404030301010803" pitchFamily="18" charset="0"/>
              </a:rPr>
              <a:t> T., Thomas G. </a:t>
            </a:r>
            <a:r>
              <a:rPr lang="sk-SK" sz="1000" dirty="0" err="1">
                <a:latin typeface="Garamond" panose="02020404030301010803" pitchFamily="18" charset="0"/>
              </a:rPr>
              <a:t>Hansford</a:t>
            </a:r>
            <a:r>
              <a:rPr lang="sk-SK" sz="1000" dirty="0">
                <a:latin typeface="Garamond" panose="02020404030301010803" pitchFamily="18" charset="0"/>
              </a:rPr>
              <a:t> a George A. </a:t>
            </a:r>
            <a:r>
              <a:rPr lang="sk-SK" sz="1000" dirty="0" err="1">
                <a:latin typeface="Garamond" panose="02020404030301010803" pitchFamily="18" charset="0"/>
              </a:rPr>
              <a:t>Krause</a:t>
            </a:r>
            <a:r>
              <a:rPr lang="sk-SK" sz="1000" dirty="0">
                <a:latin typeface="Garamond" panose="02020404030301010803" pitchFamily="18" charset="0"/>
              </a:rPr>
              <a:t>. 2007. „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Republicans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Should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Pray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for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Rain</a:t>
            </a:r>
            <a:r>
              <a:rPr lang="sk-SK" sz="1000" dirty="0">
                <a:latin typeface="Garamond" panose="02020404030301010803" pitchFamily="18" charset="0"/>
              </a:rPr>
              <a:t>: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Turnout</a:t>
            </a:r>
            <a:r>
              <a:rPr lang="sk-SK" sz="1000" dirty="0">
                <a:latin typeface="Garamond" panose="02020404030301010803" pitchFamily="18" charset="0"/>
              </a:rPr>
              <a:t>, and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 in U.S. </a:t>
            </a:r>
            <a:r>
              <a:rPr lang="sk-SK" sz="1000" dirty="0" err="1">
                <a:latin typeface="Garamond" panose="02020404030301010803" pitchFamily="18" charset="0"/>
              </a:rPr>
              <a:t>Presidential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Elections</a:t>
            </a:r>
            <a:r>
              <a:rPr lang="sk-SK" sz="1000" i="1" dirty="0">
                <a:latin typeface="Garamond" panose="02020404030301010803" pitchFamily="18" charset="0"/>
              </a:rPr>
              <a:t>.“ </a:t>
            </a:r>
            <a:r>
              <a:rPr lang="sk-SK" sz="1000" i="1" dirty="0" err="1">
                <a:latin typeface="Garamond" panose="02020404030301010803" pitchFamily="18" charset="0"/>
              </a:rPr>
              <a:t>The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Journal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Politics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69, č. 3 (August): 649–663.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Harley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Trevor</a:t>
            </a:r>
            <a:r>
              <a:rPr lang="sk-SK" sz="1000" dirty="0">
                <a:latin typeface="Garamond" panose="02020404030301010803" pitchFamily="18" charset="0"/>
              </a:rPr>
              <a:t>. 2019. </a:t>
            </a:r>
            <a:r>
              <a:rPr lang="sk-SK" sz="1000" i="1" dirty="0" err="1">
                <a:latin typeface="Garamond" panose="02020404030301010803" pitchFamily="18" charset="0"/>
              </a:rPr>
              <a:t>The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Psychology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. New York: </a:t>
            </a:r>
            <a:r>
              <a:rPr lang="sk-SK" sz="1000" dirty="0" err="1">
                <a:latin typeface="Garamond" panose="02020404030301010803" pitchFamily="18" charset="0"/>
              </a:rPr>
              <a:t>Routledge</a:t>
            </a:r>
            <a:r>
              <a:rPr lang="sk-SK" sz="1000" dirty="0">
                <a:latin typeface="Garamond" panose="02020404030301010803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Jusko</a:t>
            </a:r>
            <a:r>
              <a:rPr lang="sk-SK" sz="1000" dirty="0">
                <a:latin typeface="Garamond" panose="02020404030301010803" pitchFamily="18" charset="0"/>
              </a:rPr>
              <a:t>, Jakub. 2020. „Voľby pod dáždnikom: vplyv počasia na regionálne voľby na Slovensku“ Diplomová </a:t>
            </a:r>
            <a:r>
              <a:rPr lang="sk-SK" sz="1000" dirty="0" err="1">
                <a:latin typeface="Garamond" panose="02020404030301010803" pitchFamily="18" charset="0"/>
              </a:rPr>
              <a:t>práca</a:t>
            </a:r>
            <a:r>
              <a:rPr lang="sk-SK" sz="1000" dirty="0">
                <a:latin typeface="Garamond" panose="02020404030301010803" pitchFamily="18" charset="0"/>
              </a:rPr>
              <a:t>, Masarykova univerzita.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Leslie</a:t>
            </a:r>
            <a:r>
              <a:rPr lang="sk-SK" sz="1000" dirty="0">
                <a:latin typeface="Garamond" panose="02020404030301010803" pitchFamily="18" charset="0"/>
              </a:rPr>
              <a:t>, </a:t>
            </a:r>
            <a:r>
              <a:rPr lang="sk-SK" sz="1000" dirty="0" err="1">
                <a:latin typeface="Garamond" panose="02020404030301010803" pitchFamily="18" charset="0"/>
              </a:rPr>
              <a:t>Patrick</a:t>
            </a:r>
            <a:r>
              <a:rPr lang="sk-SK" sz="1000" dirty="0">
                <a:latin typeface="Garamond" panose="02020404030301010803" pitchFamily="18" charset="0"/>
              </a:rPr>
              <a:t> A. a </a:t>
            </a:r>
            <a:r>
              <a:rPr lang="sk-SK" sz="1000" dirty="0" err="1">
                <a:latin typeface="Garamond" panose="02020404030301010803" pitchFamily="18" charset="0"/>
              </a:rPr>
              <a:t>Barıs</a:t>
            </a:r>
            <a:r>
              <a:rPr lang="sk-SK" sz="1000" dirty="0">
                <a:latin typeface="Garamond" panose="02020404030301010803" pitchFamily="18" charset="0"/>
              </a:rPr>
              <a:t>̧ </a:t>
            </a:r>
            <a:r>
              <a:rPr lang="sk-SK" sz="1000" dirty="0" err="1">
                <a:latin typeface="Garamond" panose="02020404030301010803" pitchFamily="18" charset="0"/>
              </a:rPr>
              <a:t>Arı</a:t>
            </a:r>
            <a:r>
              <a:rPr lang="sk-SK" sz="1000" dirty="0">
                <a:latin typeface="Garamond" panose="02020404030301010803" pitchFamily="18" charset="0"/>
              </a:rPr>
              <a:t>. 2018. „</a:t>
            </a:r>
            <a:r>
              <a:rPr lang="sk-SK" sz="1000" dirty="0" err="1">
                <a:latin typeface="Garamond" panose="02020404030301010803" pitchFamily="18" charset="0"/>
              </a:rPr>
              <a:t>Could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Rainfall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Have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Swung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Result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Brexit</a:t>
            </a:r>
            <a:r>
              <a:rPr lang="sk-SK" sz="1000" dirty="0">
                <a:latin typeface="Garamond" panose="02020404030301010803" pitchFamily="18" charset="0"/>
              </a:rPr>
              <a:t> Referendum?“ </a:t>
            </a:r>
            <a:r>
              <a:rPr lang="sk-SK" sz="1000" i="1" dirty="0" err="1">
                <a:latin typeface="Garamond" panose="02020404030301010803" pitchFamily="18" charset="0"/>
              </a:rPr>
              <a:t>Political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Geography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65, č. 1 (</a:t>
            </a:r>
            <a:r>
              <a:rPr lang="sk-SK" sz="1000" dirty="0" err="1">
                <a:latin typeface="Garamond" panose="02020404030301010803" pitchFamily="18" charset="0"/>
              </a:rPr>
              <a:t>Júl</a:t>
            </a:r>
            <a:r>
              <a:rPr lang="sk-SK" sz="1000" dirty="0">
                <a:latin typeface="Garamond" panose="02020404030301010803" pitchFamily="18" charset="0"/>
              </a:rPr>
              <a:t>): 134–142.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Riker</a:t>
            </a:r>
            <a:r>
              <a:rPr lang="sk-SK" sz="1000" dirty="0">
                <a:latin typeface="Garamond" panose="02020404030301010803" pitchFamily="18" charset="0"/>
              </a:rPr>
              <a:t>, William H. a Peter C. </a:t>
            </a:r>
            <a:r>
              <a:rPr lang="sk-SK" sz="1000" dirty="0" err="1">
                <a:latin typeface="Garamond" panose="02020404030301010803" pitchFamily="18" charset="0"/>
              </a:rPr>
              <a:t>Ordeshook</a:t>
            </a:r>
            <a:r>
              <a:rPr lang="sk-SK" sz="1000" dirty="0">
                <a:latin typeface="Garamond" panose="02020404030301010803" pitchFamily="18" charset="0"/>
              </a:rPr>
              <a:t>. 1968. „A </a:t>
            </a:r>
            <a:r>
              <a:rPr lang="sk-SK" sz="1000" dirty="0" err="1">
                <a:latin typeface="Garamond" panose="02020404030301010803" pitchFamily="18" charset="0"/>
              </a:rPr>
              <a:t>Theory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Calculus</a:t>
            </a:r>
            <a:r>
              <a:rPr lang="sk-SK" sz="1000" dirty="0">
                <a:latin typeface="Garamond" panose="02020404030301010803" pitchFamily="18" charset="0"/>
              </a:rPr>
              <a:t> of </a:t>
            </a:r>
            <a:r>
              <a:rPr lang="sk-SK" sz="1000" dirty="0" err="1">
                <a:latin typeface="Garamond" panose="02020404030301010803" pitchFamily="18" charset="0"/>
              </a:rPr>
              <a:t>Voting</a:t>
            </a:r>
            <a:r>
              <a:rPr lang="sk-SK" sz="1000" dirty="0">
                <a:latin typeface="Garamond" panose="02020404030301010803" pitchFamily="18" charset="0"/>
              </a:rPr>
              <a:t>.“ </a:t>
            </a:r>
            <a:r>
              <a:rPr lang="sk-SK" sz="1000" i="1" dirty="0">
                <a:latin typeface="Garamond" panose="02020404030301010803" pitchFamily="18" charset="0"/>
              </a:rPr>
              <a:t>American </a:t>
            </a:r>
            <a:r>
              <a:rPr lang="sk-SK" sz="1000" i="1" dirty="0" err="1">
                <a:latin typeface="Garamond" panose="02020404030301010803" pitchFamily="18" charset="0"/>
              </a:rPr>
              <a:t>Political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Science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i="1" dirty="0" err="1">
                <a:latin typeface="Garamond" panose="02020404030301010803" pitchFamily="18" charset="0"/>
              </a:rPr>
              <a:t>Review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62, č. 1 (Marec): 25–43.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1000" dirty="0" err="1">
                <a:latin typeface="Garamond" panose="02020404030301010803" pitchFamily="18" charset="0"/>
              </a:rPr>
              <a:t>Stockemer</a:t>
            </a:r>
            <a:r>
              <a:rPr lang="sk-SK" sz="1000" dirty="0">
                <a:latin typeface="Garamond" panose="02020404030301010803" pitchFamily="18" charset="0"/>
              </a:rPr>
              <a:t>, Daniel a Michael </a:t>
            </a:r>
            <a:r>
              <a:rPr lang="sk-SK" sz="1000" dirty="0" err="1">
                <a:latin typeface="Garamond" panose="02020404030301010803" pitchFamily="18" charset="0"/>
              </a:rPr>
              <a:t>Wigginton</a:t>
            </a:r>
            <a:r>
              <a:rPr lang="sk-SK" sz="1000" dirty="0">
                <a:latin typeface="Garamond" panose="02020404030301010803" pitchFamily="18" charset="0"/>
              </a:rPr>
              <a:t>. 2018. „Fair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Voters</a:t>
            </a:r>
            <a:r>
              <a:rPr lang="sk-SK" sz="1000" dirty="0">
                <a:latin typeface="Garamond" panose="02020404030301010803" pitchFamily="18" charset="0"/>
              </a:rPr>
              <a:t>: Do </a:t>
            </a:r>
            <a:r>
              <a:rPr lang="sk-SK" sz="1000" dirty="0" err="1">
                <a:latin typeface="Garamond" panose="02020404030301010803" pitchFamily="18" charset="0"/>
              </a:rPr>
              <a:t>Canadians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Stay</a:t>
            </a:r>
            <a:r>
              <a:rPr lang="sk-SK" sz="1000" dirty="0">
                <a:latin typeface="Garamond" panose="02020404030301010803" pitchFamily="18" charset="0"/>
              </a:rPr>
              <a:t> at </a:t>
            </a:r>
            <a:r>
              <a:rPr lang="sk-SK" sz="1000" dirty="0" err="1">
                <a:latin typeface="Garamond" panose="02020404030301010803" pitchFamily="18" charset="0"/>
              </a:rPr>
              <a:t>Home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when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the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Weather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is</a:t>
            </a:r>
            <a:r>
              <a:rPr lang="sk-SK" sz="1000" dirty="0">
                <a:latin typeface="Garamond" panose="02020404030301010803" pitchFamily="18" charset="0"/>
              </a:rPr>
              <a:t> </a:t>
            </a:r>
            <a:r>
              <a:rPr lang="sk-SK" sz="1000" dirty="0" err="1">
                <a:latin typeface="Garamond" panose="02020404030301010803" pitchFamily="18" charset="0"/>
              </a:rPr>
              <a:t>Bad</a:t>
            </a:r>
            <a:r>
              <a:rPr lang="sk-SK" sz="1000" dirty="0">
                <a:latin typeface="Garamond" panose="02020404030301010803" pitchFamily="18" charset="0"/>
              </a:rPr>
              <a:t>?“ </a:t>
            </a:r>
            <a:r>
              <a:rPr lang="sk-SK" sz="1000" i="1" dirty="0">
                <a:latin typeface="Garamond" panose="02020404030301010803" pitchFamily="18" charset="0"/>
              </a:rPr>
              <a:t>International </a:t>
            </a:r>
            <a:r>
              <a:rPr lang="sk-SK" sz="1000" i="1" dirty="0" err="1">
                <a:latin typeface="Garamond" panose="02020404030301010803" pitchFamily="18" charset="0"/>
              </a:rPr>
              <a:t>Journal</a:t>
            </a:r>
            <a:r>
              <a:rPr lang="sk-SK" sz="1000" i="1" dirty="0">
                <a:latin typeface="Garamond" panose="02020404030301010803" pitchFamily="18" charset="0"/>
              </a:rPr>
              <a:t> of </a:t>
            </a:r>
            <a:r>
              <a:rPr lang="sk-SK" sz="1000" i="1" dirty="0" err="1">
                <a:latin typeface="Garamond" panose="02020404030301010803" pitchFamily="18" charset="0"/>
              </a:rPr>
              <a:t>Biometeorology</a:t>
            </a:r>
            <a:r>
              <a:rPr lang="sk-SK" sz="1000" i="1" dirty="0">
                <a:latin typeface="Garamond" panose="02020404030301010803" pitchFamily="18" charset="0"/>
              </a:rPr>
              <a:t> </a:t>
            </a:r>
            <a:r>
              <a:rPr lang="sk-SK" sz="1000" dirty="0">
                <a:latin typeface="Garamond" panose="02020404030301010803" pitchFamily="18" charset="0"/>
              </a:rPr>
              <a:t>62, č. 1 (</a:t>
            </a:r>
            <a:r>
              <a:rPr lang="sk-SK" sz="1000" dirty="0" err="1">
                <a:latin typeface="Garamond" panose="02020404030301010803" pitchFamily="18" charset="0"/>
              </a:rPr>
              <a:t>Február</a:t>
            </a:r>
            <a:r>
              <a:rPr lang="sk-SK" sz="1000" dirty="0">
                <a:latin typeface="Garamond" panose="02020404030301010803" pitchFamily="18" charset="0"/>
              </a:rPr>
              <a:t>): 1027–1037. 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1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3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6AAAC2EE-CB88-6842-AA33-F6FC116A6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2</a:t>
            </a:fld>
            <a:endParaRPr lang="cs-CZ" altLang="cs-CZ"/>
          </a:p>
        </p:txBody>
      </p:sp>
      <p:pic>
        <p:nvPicPr>
          <p:cNvPr id="4" name="Obrázek 6" descr="Obsah obrázku osoba, vsedě, žena, fotka&#10;&#10;Popis byl vytvořen automaticky">
            <a:extLst>
              <a:ext uri="{FF2B5EF4-FFF2-40B4-BE49-F238E27FC236}">
                <a16:creationId xmlns:a16="http://schemas.microsoft.com/office/drawing/2014/main" id="{FAD5E6EC-E992-4044-87D6-980195CBD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37" y="378000"/>
            <a:ext cx="5459824" cy="5702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967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Počasie a ľudia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Úvahy o vplyve počasia od nepamäti – Hippokrates, </a:t>
            </a:r>
            <a:r>
              <a:rPr lang="sk-SK" dirty="0" err="1">
                <a:latin typeface="Constantia" panose="02030602050306030303" pitchFamily="18" charset="0"/>
              </a:rPr>
              <a:t>Montesquieu</a:t>
            </a: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Vzťah </a:t>
            </a:r>
            <a:r>
              <a:rPr lang="sk-SK" b="1" dirty="0">
                <a:latin typeface="Constantia" panose="02030602050306030303" pitchFamily="18" charset="0"/>
              </a:rPr>
              <a:t>klímy</a:t>
            </a:r>
            <a:r>
              <a:rPr lang="sk-SK" dirty="0">
                <a:latin typeface="Constantia" panose="02030602050306030303" pitchFamily="18" charset="0"/>
              </a:rPr>
              <a:t> a osobnosti, inteligencie, plodnosti, tónu hlasu,...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>
                <a:latin typeface="Constantia" panose="02030602050306030303" pitchFamily="18" charset="0"/>
              </a:rPr>
              <a:t>Počasie</a:t>
            </a:r>
            <a:r>
              <a:rPr lang="sk-SK" dirty="0">
                <a:latin typeface="Constantia" panose="02030602050306030303" pitchFamily="18" charset="0"/>
              </a:rPr>
              <a:t> a správanie človeka: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Nálada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Kognitívne schopnosti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Agresivita, kriminalita 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Nakupovanie (dáždniky, burza) 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Nezištná pomoc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Hodnotenie iného pohlavia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28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CD0FA05-C874-7A48-A497-184DBC944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4" name="Picture 2" descr="The difference between Correlation and Causalty.">
            <a:extLst>
              <a:ext uri="{FF2B5EF4-FFF2-40B4-BE49-F238E27FC236}">
                <a16:creationId xmlns:a16="http://schemas.microsoft.com/office/drawing/2014/main" id="{156F72FA-2970-7448-9A28-5D11C3A3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" y="1360170"/>
            <a:ext cx="6012677" cy="413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undefined">
            <a:extLst>
              <a:ext uri="{FF2B5EF4-FFF2-40B4-BE49-F238E27FC236}">
                <a16:creationId xmlns:a16="http://schemas.microsoft.com/office/drawing/2014/main" id="{DC92F951-0556-694A-8BC7-4969460A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0" y="1482935"/>
            <a:ext cx="2567860" cy="40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2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Počasie a politika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8916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Protesty (demonštrácie v Dánsku, hnutie Tea Party v USA)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Door-to-door kampaň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Referendá (Švajčiarsko, UK)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Účasť vo voľbách: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-Jedna z „hot </a:t>
            </a:r>
            <a:r>
              <a:rPr lang="sk-SK" dirty="0" err="1">
                <a:latin typeface="Constantia" panose="02030602050306030303" pitchFamily="18" charset="0"/>
              </a:rPr>
              <a:t>issues</a:t>
            </a:r>
            <a:r>
              <a:rPr lang="sk-SK" dirty="0">
                <a:latin typeface="Constantia" panose="02030602050306030303" pitchFamily="18" charset="0"/>
              </a:rPr>
              <a:t>“ politického výskumu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-Vysoká účasť ako znak istej spokojnosti s demokratickým systémom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-Rôzne vplyvy: </a:t>
            </a:r>
            <a:r>
              <a:rPr lang="sk-SK" dirty="0" err="1">
                <a:latin typeface="Constantia" panose="02030602050306030303" pitchFamily="18" charset="0"/>
              </a:rPr>
              <a:t>mikro</a:t>
            </a:r>
            <a:r>
              <a:rPr lang="sk-SK" dirty="0">
                <a:latin typeface="Constantia" panose="02030602050306030303" pitchFamily="18" charset="0"/>
              </a:rPr>
              <a:t>-úroveň, makro-úroveň</a:t>
            </a:r>
          </a:p>
        </p:txBody>
      </p:sp>
    </p:spTree>
    <p:extLst>
      <p:ext uri="{BB962C8B-B14F-4D97-AF65-F5344CB8AC3E}">
        <p14:creationId xmlns:p14="http://schemas.microsoft.com/office/powerpoint/2010/main" val="359806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FFFFA00C-530A-E540-B324-D01A8EF3F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0" y="249381"/>
            <a:ext cx="3990155" cy="2998519"/>
          </a:xfrm>
          <a:prstGeom prst="rect">
            <a:avLst/>
          </a:prstGeom>
        </p:spPr>
      </p:pic>
      <p:pic>
        <p:nvPicPr>
          <p:cNvPr id="10" name="Obrázok 9" descr="Obrázok, na ktorom je text, vizitka, obálka, dokument&#10;&#10;Automaticky generovaný popis">
            <a:extLst>
              <a:ext uri="{FF2B5EF4-FFF2-40B4-BE49-F238E27FC236}">
                <a16:creationId xmlns:a16="http://schemas.microsoft.com/office/drawing/2014/main" id="{E9D9DF6D-5D65-7A41-98A9-0122C59B3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5" y="564521"/>
            <a:ext cx="4571999" cy="268337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DC84565-D274-1743-9035-6688CD77D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98" y="3337560"/>
            <a:ext cx="39462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Teória racionálnej voľby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973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err="1">
                <a:latin typeface="Constantia" panose="02030602050306030303" pitchFamily="18" charset="0"/>
              </a:rPr>
              <a:t>Downs</a:t>
            </a:r>
            <a:r>
              <a:rPr lang="sk-SK" dirty="0">
                <a:latin typeface="Constantia" panose="02030602050306030303" pitchFamily="18" charset="0"/>
              </a:rPr>
              <a:t> (1957), </a:t>
            </a:r>
            <a:r>
              <a:rPr lang="sk-SK" dirty="0" err="1">
                <a:latin typeface="Constantia" panose="02030602050306030303" pitchFamily="18" charset="0"/>
              </a:rPr>
              <a:t>Riker</a:t>
            </a:r>
            <a:r>
              <a:rPr lang="sk-SK" dirty="0">
                <a:latin typeface="Constantia" panose="02030602050306030303" pitchFamily="18" charset="0"/>
              </a:rPr>
              <a:t> a </a:t>
            </a:r>
            <a:r>
              <a:rPr lang="sk-SK" dirty="0" err="1">
                <a:latin typeface="Constantia" panose="02030602050306030303" pitchFamily="18" charset="0"/>
              </a:rPr>
              <a:t>Ordeshook</a:t>
            </a:r>
            <a:r>
              <a:rPr lang="sk-SK" dirty="0">
                <a:latin typeface="Constantia" panose="02030602050306030303" pitchFamily="18" charset="0"/>
              </a:rPr>
              <a:t> (1968)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Akcia jednotlivca ako prostriedok dosiahnutia cieľa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Občan kalkuluje, aké benefity a náklady sú s voľbou spojené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sk-SK" sz="3200" b="1" dirty="0">
                <a:latin typeface="Constantia" panose="02030602050306030303" pitchFamily="18" charset="0"/>
              </a:rPr>
              <a:t>R = PB - C</a:t>
            </a: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Volič by mal odvoliť, ak PB &gt; C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Modifikovaná verzia: R = PB – C + D</a:t>
            </a:r>
          </a:p>
        </p:txBody>
      </p:sp>
    </p:spTree>
    <p:extLst>
      <p:ext uri="{BB962C8B-B14F-4D97-AF65-F5344CB8AC3E}">
        <p14:creationId xmlns:p14="http://schemas.microsoft.com/office/powerpoint/2010/main" val="289616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Teória racionálnej voľby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69736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b="1" dirty="0">
                <a:latin typeface="Constantia" panose="02030602050306030303" pitchFamily="18" charset="0"/>
              </a:rPr>
              <a:t> Náklady na volenie: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Nutnosť registrácie pred voľbami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Cesta od bydliska k volebnej miestnosti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Čas pri rozhodovaní sa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Čas strávený cestovaním</a:t>
            </a:r>
          </a:p>
          <a:p>
            <a:pPr>
              <a:buFontTx/>
              <a:buChar char="-"/>
            </a:pPr>
            <a:r>
              <a:rPr lang="sk-SK" u="sng" dirty="0">
                <a:latin typeface="Constantia" panose="02030602050306030303" pitchFamily="18" charset="0"/>
              </a:rPr>
              <a:t>Počasie</a:t>
            </a:r>
            <a:r>
              <a:rPr lang="sk-SK" dirty="0">
                <a:latin typeface="Constantia" panose="02030602050306030303" pitchFamily="18" charset="0"/>
              </a:rPr>
              <a:t> (nálada, obliekanie sa, nepríjemná cesta, nebezpečenstvo úrazu)</a:t>
            </a:r>
          </a:p>
          <a:p>
            <a:pPr>
              <a:buFontTx/>
              <a:buChar char="-"/>
            </a:pPr>
            <a:endParaRPr lang="sk-SK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u="sng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sk-SK" sz="2800" b="1" dirty="0">
                <a:latin typeface="Constantia" panose="02030602050306030303" pitchFamily="18" charset="0"/>
              </a:rPr>
              <a:t>Ak sú benefity a náklady približne rovnaké, aj malá zmena v deň volieb (napr. počasie) môže presvedčiť voliča</a:t>
            </a:r>
          </a:p>
          <a:p>
            <a:pPr>
              <a:buFontTx/>
              <a:buChar char="-"/>
            </a:pPr>
            <a:endParaRPr lang="sk-SK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Efekt počasia na volebnú účasť v praxi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53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Počasie “rozložené“ na premenné – najmä dážď, sneh, teplota, dĺžka slnečného žiarenia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Prevládajúce dôkazy: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3200" dirty="0">
                <a:latin typeface="Constantia" panose="02030602050306030303" pitchFamily="18" charset="0"/>
              </a:rPr>
              <a:t>     </a:t>
            </a:r>
            <a:r>
              <a:rPr lang="sk-SK" sz="2800" dirty="0">
                <a:latin typeface="Constantia" panose="02030602050306030303" pitchFamily="18" charset="0"/>
              </a:rPr>
              <a:t>Dažďové zrážky         -&gt;     Volebná účasť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USA, Kanada, Holandsko, Španielsko, Nemecko, (výnimka napr. Švédsko)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Volebná účasť znížená od 0,033 do 0,12 </a:t>
            </a:r>
            <a:r>
              <a:rPr lang="sk-SK" dirty="0" err="1">
                <a:latin typeface="Constantia" panose="02030602050306030303" pitchFamily="18" charset="0"/>
              </a:rPr>
              <a:t>p.b</a:t>
            </a:r>
            <a:r>
              <a:rPr lang="sk-SK" dirty="0">
                <a:latin typeface="Constantia" panose="02030602050306030303" pitchFamily="18" charset="0"/>
              </a:rPr>
              <a:t>. na 1 mm zrážok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7" name="Šípka nahor 6">
            <a:extLst>
              <a:ext uri="{FF2B5EF4-FFF2-40B4-BE49-F238E27FC236}">
                <a16:creationId xmlns:a16="http://schemas.microsoft.com/office/drawing/2014/main" id="{907543D5-8D3F-5D4B-8488-873C24965123}"/>
              </a:ext>
            </a:extLst>
          </p:cNvPr>
          <p:cNvSpPr/>
          <p:nvPr/>
        </p:nvSpPr>
        <p:spPr bwMode="auto">
          <a:xfrm>
            <a:off x="3720465" y="3960001"/>
            <a:ext cx="285750" cy="38862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Šípka nadol 8">
            <a:extLst>
              <a:ext uri="{FF2B5EF4-FFF2-40B4-BE49-F238E27FC236}">
                <a16:creationId xmlns:a16="http://schemas.microsoft.com/office/drawing/2014/main" id="{A872F424-7412-5C4D-8BB9-F64B5A4B82EF}"/>
              </a:ext>
            </a:extLst>
          </p:cNvPr>
          <p:cNvSpPr/>
          <p:nvPr/>
        </p:nvSpPr>
        <p:spPr bwMode="auto">
          <a:xfrm>
            <a:off x="7472430" y="3960001"/>
            <a:ext cx="347472" cy="44119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8450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982</Words>
  <Application>Microsoft Macintosh PowerPoint</Application>
  <PresentationFormat>Prezentácia na obrazovke (4:3)</PresentationFormat>
  <Paragraphs>133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Garamond</vt:lpstr>
      <vt:lpstr>Tahoma</vt:lpstr>
      <vt:lpstr>Wingdings</vt:lpstr>
      <vt:lpstr>Prezentace_MU_CZ</vt:lpstr>
      <vt:lpstr>Počasie a voľby</vt:lpstr>
      <vt:lpstr>Prezentácia programu PowerPoint</vt:lpstr>
      <vt:lpstr>Počasie a ľudia</vt:lpstr>
      <vt:lpstr>Prezentácia programu PowerPoint</vt:lpstr>
      <vt:lpstr>Počasie a politika</vt:lpstr>
      <vt:lpstr>Prezentácia programu PowerPoint</vt:lpstr>
      <vt:lpstr>Teória racionálnej voľby</vt:lpstr>
      <vt:lpstr>Teória racionálnej voľby</vt:lpstr>
      <vt:lpstr>Efekt počasia na volebnú účasť v praxi</vt:lpstr>
      <vt:lpstr>Efekt počasia na volebnú účasť v praxi</vt:lpstr>
      <vt:lpstr>Môže to byť problém?</vt:lpstr>
      <vt:lpstr>Ako skúmať? </vt:lpstr>
      <vt:lpstr>Krajské voľby SR</vt:lpstr>
      <vt:lpstr>Prezentácia programu PowerPoint</vt:lpstr>
      <vt:lpstr>Prezentácia programu PowerPoint</vt:lpstr>
      <vt:lpstr>Krajské voľby SR</vt:lpstr>
      <vt:lpstr>Riešenie?</vt:lpstr>
      <vt:lpstr>Prezentácia programu PowerPoint</vt:lpstr>
      <vt:lpstr>Literatúra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26</cp:revision>
  <dcterms:created xsi:type="dcterms:W3CDTF">2021-01-04T15:05:13Z</dcterms:created>
  <dcterms:modified xsi:type="dcterms:W3CDTF">2021-01-05T03:30:11Z</dcterms:modified>
</cp:coreProperties>
</file>