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80" r:id="rId15"/>
    <p:sldId id="270" r:id="rId16"/>
    <p:sldId id="271" r:id="rId17"/>
    <p:sldId id="272" r:id="rId18"/>
    <p:sldId id="273" r:id="rId19"/>
    <p:sldId id="274" r:id="rId20"/>
    <p:sldId id="275" r:id="rId2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94624"/>
  </p:normalViewPr>
  <p:slideViewPr>
    <p:cSldViewPr snapToGrid="0" snapToObjects="1">
      <p:cViewPr varScale="1">
        <p:scale>
          <a:sx n="86" d="100"/>
          <a:sy n="86" d="100"/>
        </p:scale>
        <p:origin x="7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5C1A8-58E1-DE49-A3A3-4F7E6D98BF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28B070-A0A6-464B-80B6-7839DFFB05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5878B0-4BDB-C740-9D4E-86A39CEB0EF8}"/>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5" name="Footer Placeholder 4">
            <a:extLst>
              <a:ext uri="{FF2B5EF4-FFF2-40B4-BE49-F238E27FC236}">
                <a16:creationId xmlns:a16="http://schemas.microsoft.com/office/drawing/2014/main" id="{C4E89CC8-D702-C343-B2ED-772040B9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5C7F8-70D7-E644-A275-8D1949F7B9AC}"/>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221131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4A61-A12A-7D40-B96A-4476C54B78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69A8F8-FDE8-BA4A-9BDA-7791EEF2463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DF046-925B-C545-A935-324980747306}"/>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5" name="Footer Placeholder 4">
            <a:extLst>
              <a:ext uri="{FF2B5EF4-FFF2-40B4-BE49-F238E27FC236}">
                <a16:creationId xmlns:a16="http://schemas.microsoft.com/office/drawing/2014/main" id="{7D894C2F-EBA3-C04B-B7EE-70AF3AF3E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1EF7D-939C-DA43-A528-BFA9B54DC0D1}"/>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120308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0FB59-5E93-6E48-AA62-1364467F7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58837C-1FB3-9946-8B5E-1C70DEAED0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27E5B-60A8-A448-BF82-9EF91B8733B4}"/>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5" name="Footer Placeholder 4">
            <a:extLst>
              <a:ext uri="{FF2B5EF4-FFF2-40B4-BE49-F238E27FC236}">
                <a16:creationId xmlns:a16="http://schemas.microsoft.com/office/drawing/2014/main" id="{33B9D673-1750-2745-8ECF-9AB9A26C7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24C95-5B7E-E84E-B0BB-6FE697082BD9}"/>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68904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F26C-A06D-1A43-B92C-C7A541A0C6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9FBF6-AE97-A443-AD45-304ABE70D8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C8CD-1268-354C-8CB0-FD73CB37D95B}"/>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5" name="Footer Placeholder 4">
            <a:extLst>
              <a:ext uri="{FF2B5EF4-FFF2-40B4-BE49-F238E27FC236}">
                <a16:creationId xmlns:a16="http://schemas.microsoft.com/office/drawing/2014/main" id="{82AC4ECE-F520-1A48-B030-D04774F08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1E11E-DD3C-594A-9F54-452C3803FB59}"/>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755509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1C77-8BA1-4D46-A52A-6316B080A2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0C9EE3-E577-4C4F-8DD3-30D6BCEA1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5E9AED-AE33-F846-B2DD-36E09A746456}"/>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5" name="Footer Placeholder 4">
            <a:extLst>
              <a:ext uri="{FF2B5EF4-FFF2-40B4-BE49-F238E27FC236}">
                <a16:creationId xmlns:a16="http://schemas.microsoft.com/office/drawing/2014/main" id="{0320DEFB-BC3A-FB4E-BC09-F81BBBB3F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01363-D0B3-FE41-85A8-EFF0FD0B6C34}"/>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216404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F66C-0976-B143-A99E-94BBEB465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B3BB34-41D4-C244-8569-123A250D8B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2CEA4-2790-F84B-A85C-C0C107D973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3F7887-6BA5-C947-B984-4B0165C8D25B}"/>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6" name="Footer Placeholder 5">
            <a:extLst>
              <a:ext uri="{FF2B5EF4-FFF2-40B4-BE49-F238E27FC236}">
                <a16:creationId xmlns:a16="http://schemas.microsoft.com/office/drawing/2014/main" id="{DA42E274-AE21-A744-B344-4BFC62065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67C3F-80B7-F24E-9F61-A0A3E8EA5C29}"/>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1758597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F205-8584-1C4E-827E-93DD5D1042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7E9272-48AD-A545-8AF7-E08B100E9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919AA7-08EF-DB45-A0F1-1098D894C3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1BAECC-C1AF-214F-B3A6-F3F751B11B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F30AFC-9190-B749-BB47-2432B31EFC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A28C66-C573-A04F-A3FD-F0D4ACC93AC1}"/>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8" name="Footer Placeholder 7">
            <a:extLst>
              <a:ext uri="{FF2B5EF4-FFF2-40B4-BE49-F238E27FC236}">
                <a16:creationId xmlns:a16="http://schemas.microsoft.com/office/drawing/2014/main" id="{FBB21275-E449-8F49-AACE-08D38380F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CA146B-9D29-F445-BA65-CFFA4CC69714}"/>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168839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B15B-ABFF-DC49-9431-DF51B64A5A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6C1883-4C2E-6047-9B10-B8C77E5C037E}"/>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4" name="Footer Placeholder 3">
            <a:extLst>
              <a:ext uri="{FF2B5EF4-FFF2-40B4-BE49-F238E27FC236}">
                <a16:creationId xmlns:a16="http://schemas.microsoft.com/office/drawing/2014/main" id="{0D25F215-9C68-374D-A612-89C4A9078F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0DFA4-821D-B440-B3D6-773B62958CD8}"/>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393668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151C6-4664-DE46-BB31-9984E2E87FF4}"/>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3" name="Footer Placeholder 2">
            <a:extLst>
              <a:ext uri="{FF2B5EF4-FFF2-40B4-BE49-F238E27FC236}">
                <a16:creationId xmlns:a16="http://schemas.microsoft.com/office/drawing/2014/main" id="{BDA7A7F9-B609-E34C-828E-ADC1D2519D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2EEBBC-1B06-8342-A39D-362556B78BB6}"/>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3207080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B3691-10F1-884D-B84A-26399B4F30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E1602-D700-C043-A971-556C8DD514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2438F3-AFC6-F84E-AD2F-8DA6D1615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A72CA2-F831-FC44-A93F-1CC1FAB96017}"/>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6" name="Footer Placeholder 5">
            <a:extLst>
              <a:ext uri="{FF2B5EF4-FFF2-40B4-BE49-F238E27FC236}">
                <a16:creationId xmlns:a16="http://schemas.microsoft.com/office/drawing/2014/main" id="{255B1450-0087-AF47-AD1D-3CB032D14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3FBF7-102B-F742-B23F-1EE862794886}"/>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2024371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86CA-11E9-EE4A-A432-E0D99D8D92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F266B5-017E-FA45-B5DC-F989E82E3B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B08A3B-40DD-0E4F-9879-2DC686556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F0D355-976E-CE41-B9E2-88244C946C9C}"/>
              </a:ext>
            </a:extLst>
          </p:cNvPr>
          <p:cNvSpPr>
            <a:spLocks noGrp="1"/>
          </p:cNvSpPr>
          <p:nvPr>
            <p:ph type="dt" sz="half" idx="10"/>
          </p:nvPr>
        </p:nvSpPr>
        <p:spPr/>
        <p:txBody>
          <a:bodyPr/>
          <a:lstStyle/>
          <a:p>
            <a:fld id="{6F204560-52BA-5F4D-97BC-680E078CAD76}" type="datetimeFigureOut">
              <a:rPr lang="en-US" smtClean="0"/>
              <a:t>10/27/2020</a:t>
            </a:fld>
            <a:endParaRPr lang="en-US"/>
          </a:p>
        </p:txBody>
      </p:sp>
      <p:sp>
        <p:nvSpPr>
          <p:cNvPr id="6" name="Footer Placeholder 5">
            <a:extLst>
              <a:ext uri="{FF2B5EF4-FFF2-40B4-BE49-F238E27FC236}">
                <a16:creationId xmlns:a16="http://schemas.microsoft.com/office/drawing/2014/main" id="{3FDD4A6D-67FC-3542-A82C-CD08FD9246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0371F-42EA-3E49-930B-17A2A0365633}"/>
              </a:ext>
            </a:extLst>
          </p:cNvPr>
          <p:cNvSpPr>
            <a:spLocks noGrp="1"/>
          </p:cNvSpPr>
          <p:nvPr>
            <p:ph type="sldNum" sz="quarter" idx="12"/>
          </p:nvPr>
        </p:nvSpPr>
        <p:spPr/>
        <p:txBody>
          <a:bodyPr/>
          <a:lstStyle/>
          <a:p>
            <a:fld id="{2A729DBF-4A0A-CF41-AAE7-5D6981211972}" type="slidenum">
              <a:rPr lang="en-US" smtClean="0"/>
              <a:t>‹#›</a:t>
            </a:fld>
            <a:endParaRPr lang="en-US"/>
          </a:p>
        </p:txBody>
      </p:sp>
    </p:spTree>
    <p:extLst>
      <p:ext uri="{BB962C8B-B14F-4D97-AF65-F5344CB8AC3E}">
        <p14:creationId xmlns:p14="http://schemas.microsoft.com/office/powerpoint/2010/main" val="302540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A68479-846A-2844-861A-64135D99B9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D0352-2F6C-9244-8657-E6DAB591DA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23F53-64B3-1B4F-99CF-AD701C9B37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04560-52BA-5F4D-97BC-680E078CAD76}" type="datetimeFigureOut">
              <a:rPr lang="en-US" smtClean="0"/>
              <a:t>10/27/2020</a:t>
            </a:fld>
            <a:endParaRPr lang="en-US"/>
          </a:p>
        </p:txBody>
      </p:sp>
      <p:sp>
        <p:nvSpPr>
          <p:cNvPr id="5" name="Footer Placeholder 4">
            <a:extLst>
              <a:ext uri="{FF2B5EF4-FFF2-40B4-BE49-F238E27FC236}">
                <a16:creationId xmlns:a16="http://schemas.microsoft.com/office/drawing/2014/main" id="{463CFB5D-EE09-4D4D-A92A-D5905AD11E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D94B87-954A-E742-8749-0628563E5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29DBF-4A0A-CF41-AAE7-5D6981211972}" type="slidenum">
              <a:rPr lang="en-US" smtClean="0"/>
              <a:t>‹#›</a:t>
            </a:fld>
            <a:endParaRPr lang="en-US"/>
          </a:p>
        </p:txBody>
      </p:sp>
    </p:spTree>
    <p:extLst>
      <p:ext uri="{BB962C8B-B14F-4D97-AF65-F5344CB8AC3E}">
        <p14:creationId xmlns:p14="http://schemas.microsoft.com/office/powerpoint/2010/main" val="536482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B8A7-1FEF-1149-B086-BC252C8C3481}"/>
              </a:ext>
            </a:extLst>
          </p:cNvPr>
          <p:cNvSpPr>
            <a:spLocks noGrp="1"/>
          </p:cNvSpPr>
          <p:nvPr>
            <p:ph type="ctrTitle"/>
          </p:nvPr>
        </p:nvSpPr>
        <p:spPr>
          <a:xfrm>
            <a:off x="1524000" y="677195"/>
            <a:ext cx="9144000" cy="2387600"/>
          </a:xfrm>
        </p:spPr>
        <p:txBody>
          <a:bodyPr/>
          <a:lstStyle/>
          <a:p>
            <a:r>
              <a:rPr lang="sk-SK" b="1" dirty="0"/>
              <a:t>Zmena režimu: Maďarsko</a:t>
            </a:r>
            <a:endParaRPr lang="en-US" dirty="0"/>
          </a:p>
        </p:txBody>
      </p:sp>
      <p:sp>
        <p:nvSpPr>
          <p:cNvPr id="3" name="Subtitle 2">
            <a:extLst>
              <a:ext uri="{FF2B5EF4-FFF2-40B4-BE49-F238E27FC236}">
                <a16:creationId xmlns:a16="http://schemas.microsoft.com/office/drawing/2014/main" id="{07F87938-6306-C44C-8B3D-A88347DE120A}"/>
              </a:ext>
            </a:extLst>
          </p:cNvPr>
          <p:cNvSpPr>
            <a:spLocks noGrp="1"/>
          </p:cNvSpPr>
          <p:nvPr>
            <p:ph type="subTitle" idx="1"/>
          </p:nvPr>
        </p:nvSpPr>
        <p:spPr/>
        <p:txBody>
          <a:bodyPr/>
          <a:lstStyle/>
          <a:p>
            <a:r>
              <a:rPr lang="en-US" dirty="0" err="1"/>
              <a:t>Koniec</a:t>
            </a:r>
            <a:r>
              <a:rPr lang="en-US" dirty="0"/>
              <a:t> </a:t>
            </a:r>
            <a:r>
              <a:rPr lang="en-US" dirty="0" err="1"/>
              <a:t>postkomunizmu</a:t>
            </a:r>
            <a:endParaRPr lang="en-US" dirty="0"/>
          </a:p>
          <a:p>
            <a:r>
              <a:rPr lang="en-US" dirty="0" err="1"/>
              <a:t>Podzim</a:t>
            </a:r>
            <a:r>
              <a:rPr lang="en-US" dirty="0"/>
              <a:t> </a:t>
            </a:r>
            <a:r>
              <a:rPr lang="en-US" dirty="0" smtClean="0"/>
              <a:t>20</a:t>
            </a:r>
            <a:r>
              <a:rPr lang="sk-SK" dirty="0" smtClean="0"/>
              <a:t>20</a:t>
            </a:r>
            <a:endParaRPr lang="en-US" dirty="0"/>
          </a:p>
          <a:p>
            <a:r>
              <a:rPr lang="en-US" dirty="0"/>
              <a:t>Doc. Marek </a:t>
            </a:r>
            <a:r>
              <a:rPr lang="en-US" dirty="0" err="1"/>
              <a:t>Rybář</a:t>
            </a:r>
            <a:r>
              <a:rPr lang="en-US" dirty="0"/>
              <a:t>, PhD.</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2430504"/>
      </p:ext>
    </p:extLst>
  </p:cSld>
  <p:clrMapOvr>
    <a:masterClrMapping/>
  </p:clrMapOvr>
  <mc:AlternateContent xmlns:mc="http://schemas.openxmlformats.org/markup-compatibility/2006">
    <mc:Choice xmlns:p14="http://schemas.microsoft.com/office/powerpoint/2010/main" Requires="p14">
      <p:transition spd="slow" p14:dur="2000" advTm="77634"/>
    </mc:Choice>
    <mc:Fallback>
      <p:transition spd="slow" advTm="77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40C7-3E53-8047-BC27-E6146D169C12}"/>
              </a:ext>
            </a:extLst>
          </p:cNvPr>
          <p:cNvSpPr>
            <a:spLocks noGrp="1"/>
          </p:cNvSpPr>
          <p:nvPr>
            <p:ph type="title"/>
          </p:nvPr>
        </p:nvSpPr>
        <p:spPr/>
        <p:txBody>
          <a:bodyPr/>
          <a:lstStyle/>
          <a:p>
            <a:pPr algn="ctr"/>
            <a:r>
              <a:rPr lang="en-US" b="1" dirty="0" err="1"/>
              <a:t>Politická</a:t>
            </a:r>
            <a:r>
              <a:rPr lang="en-US" b="1" dirty="0"/>
              <a:t> </a:t>
            </a:r>
            <a:r>
              <a:rPr lang="en-US" b="1" dirty="0" err="1"/>
              <a:t>liberalizácia</a:t>
            </a:r>
            <a:r>
              <a:rPr lang="en-US" b="1" dirty="0"/>
              <a:t> </a:t>
            </a:r>
          </a:p>
        </p:txBody>
      </p:sp>
      <p:sp>
        <p:nvSpPr>
          <p:cNvPr id="3" name="Content Placeholder 2">
            <a:extLst>
              <a:ext uri="{FF2B5EF4-FFF2-40B4-BE49-F238E27FC236}">
                <a16:creationId xmlns:a16="http://schemas.microsoft.com/office/drawing/2014/main" id="{76DD0444-C630-9A49-86AF-AA58A58CF3B0}"/>
              </a:ext>
            </a:extLst>
          </p:cNvPr>
          <p:cNvSpPr>
            <a:spLocks noGrp="1"/>
          </p:cNvSpPr>
          <p:nvPr>
            <p:ph idx="1"/>
          </p:nvPr>
        </p:nvSpPr>
        <p:spPr/>
        <p:txBody>
          <a:bodyPr/>
          <a:lstStyle/>
          <a:p>
            <a:r>
              <a:rPr lang="sk-SK" dirty="0"/>
              <a:t>sa začala presadzovať až v druhej polovici 80.-tych rokov </a:t>
            </a:r>
          </a:p>
          <a:p>
            <a:r>
              <a:rPr lang="sk-SK" dirty="0"/>
              <a:t>nárast hospodárskych problémov a zahraničná zadlženosť podkopávali legitimitu režimu (sociálny konsenzus)</a:t>
            </a:r>
            <a:r>
              <a:rPr lang="sk-SK" dirty="0">
                <a:effectLst/>
              </a:rPr>
              <a:t> </a:t>
            </a:r>
          </a:p>
          <a:p>
            <a:r>
              <a:rPr lang="sk-SK" dirty="0"/>
              <a:t>komunistická elita nútená hľadať nové spôsoby, ako udržať </a:t>
            </a:r>
            <a:r>
              <a:rPr lang="sk-SK" i="1" dirty="0"/>
              <a:t>status </a:t>
            </a:r>
            <a:r>
              <a:rPr lang="sk-SK" i="1" dirty="0" err="1"/>
              <a:t>quo</a:t>
            </a:r>
            <a:r>
              <a:rPr lang="sk-SK" dirty="0"/>
              <a:t> pred kritikmi zvnútra strany aj z potenciálnej opozície</a:t>
            </a:r>
            <a:r>
              <a:rPr lang="sk-SK" dirty="0">
                <a:effectLst/>
              </a:rPr>
              <a:t> </a:t>
            </a:r>
          </a:p>
          <a:p>
            <a:r>
              <a:rPr lang="sk-SK" dirty="0"/>
              <a:t>nedostatok kvalifikovaných a ideologicky preverených kádrov: nábor </a:t>
            </a:r>
            <a:r>
              <a:rPr lang="sk-SK" dirty="0" err="1"/>
              <a:t>technokratov</a:t>
            </a:r>
            <a:r>
              <a:rPr lang="sk-SK" dirty="0"/>
              <a:t>, ktorí sa viac než o ideológiu zaujímali o vlastný kariérny postup </a:t>
            </a:r>
          </a:p>
          <a:p>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096340"/>
      </p:ext>
    </p:extLst>
  </p:cSld>
  <p:clrMapOvr>
    <a:masterClrMapping/>
  </p:clrMapOvr>
  <mc:AlternateContent xmlns:mc="http://schemas.openxmlformats.org/markup-compatibility/2006">
    <mc:Choice xmlns:p14="http://schemas.microsoft.com/office/powerpoint/2010/main" Requires="p14">
      <p:transition spd="slow" p14:dur="2000" advTm="127668"/>
    </mc:Choice>
    <mc:Fallback>
      <p:transition spd="slow" advTm="12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EE2E-2DAF-FB49-ABCE-7F1ECE6CDFFD}"/>
              </a:ext>
            </a:extLst>
          </p:cNvPr>
          <p:cNvSpPr>
            <a:spLocks noGrp="1"/>
          </p:cNvSpPr>
          <p:nvPr>
            <p:ph type="title"/>
          </p:nvPr>
        </p:nvSpPr>
        <p:spPr/>
        <p:txBody>
          <a:bodyPr/>
          <a:lstStyle/>
          <a:p>
            <a:pPr algn="ctr"/>
            <a:r>
              <a:rPr lang="en-US" b="1" dirty="0" err="1"/>
              <a:t>Vnútorná</a:t>
            </a:r>
            <a:r>
              <a:rPr lang="en-US" b="1" dirty="0"/>
              <a:t> </a:t>
            </a:r>
            <a:r>
              <a:rPr lang="en-US" b="1" dirty="0" err="1"/>
              <a:t>rôznorodosť</a:t>
            </a:r>
            <a:r>
              <a:rPr lang="en-US" b="1" dirty="0"/>
              <a:t> </a:t>
            </a:r>
            <a:r>
              <a:rPr lang="en-US" b="1" dirty="0" err="1"/>
              <a:t>komunistickej</a:t>
            </a:r>
            <a:r>
              <a:rPr lang="en-US" b="1" dirty="0"/>
              <a:t> </a:t>
            </a:r>
            <a:r>
              <a:rPr lang="en-US" b="1" dirty="0" err="1"/>
              <a:t>strany</a:t>
            </a:r>
            <a:endParaRPr lang="en-US" b="1" dirty="0"/>
          </a:p>
        </p:txBody>
      </p:sp>
      <p:sp>
        <p:nvSpPr>
          <p:cNvPr id="3" name="Content Placeholder 2">
            <a:extLst>
              <a:ext uri="{FF2B5EF4-FFF2-40B4-BE49-F238E27FC236}">
                <a16:creationId xmlns:a16="http://schemas.microsoft.com/office/drawing/2014/main" id="{78F43A69-E9FD-E945-81E9-86D5AA602140}"/>
              </a:ext>
            </a:extLst>
          </p:cNvPr>
          <p:cNvSpPr>
            <a:spLocks noGrp="1"/>
          </p:cNvSpPr>
          <p:nvPr>
            <p:ph idx="1"/>
          </p:nvPr>
        </p:nvSpPr>
        <p:spPr/>
        <p:txBody>
          <a:bodyPr/>
          <a:lstStyle/>
          <a:p>
            <a:pPr algn="just"/>
            <a:r>
              <a:rPr lang="sk-SK" dirty="0"/>
              <a:t>komunistická strana sa stávala heterogénnou, čo viedlo k vzniku vnútrostraníckej alternatívy: </a:t>
            </a:r>
          </a:p>
          <a:p>
            <a:pPr algn="just"/>
            <a:r>
              <a:rPr lang="sk-SK" dirty="0"/>
              <a:t>umiernení predstavitelia komunistického režimu bez silného puta ku komunistickej ideológii (reformátori, umiernení a pod.)</a:t>
            </a:r>
          </a:p>
          <a:p>
            <a:pPr algn="just"/>
            <a:r>
              <a:rPr lang="sk-SK" dirty="0"/>
              <a:t>typickou ilustráciou bol </a:t>
            </a:r>
            <a:r>
              <a:rPr lang="sk-SK" dirty="0" err="1"/>
              <a:t>Miklós</a:t>
            </a:r>
            <a:r>
              <a:rPr lang="sk-SK" dirty="0"/>
              <a:t> Németh, vyštudovaný ekonóm, ktorý v 80.-tych rokoch dokonca strávil rok na </a:t>
            </a:r>
            <a:r>
              <a:rPr lang="sk-SK" dirty="0" err="1"/>
              <a:t>Harvarde</a:t>
            </a:r>
            <a:r>
              <a:rPr lang="sk-SK" dirty="0"/>
              <a:t> a v roku 1988 sa stal predsedom maďarskej vlády </a:t>
            </a:r>
          </a:p>
          <a:p>
            <a:pPr algn="just"/>
            <a:r>
              <a:rPr lang="sk-SK" dirty="0"/>
              <a:t>(počas roka 1989 zo strany vystúpil a po slobodných voľbách 1990 sa stal viceprezidentom Európskej banky pre obnovu a rozvoj)</a:t>
            </a:r>
          </a:p>
          <a:p>
            <a:pPr algn="just"/>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9297254"/>
      </p:ext>
    </p:extLst>
  </p:cSld>
  <p:clrMapOvr>
    <a:masterClrMapping/>
  </p:clrMapOvr>
  <mc:AlternateContent xmlns:mc="http://schemas.openxmlformats.org/markup-compatibility/2006">
    <mc:Choice xmlns:p14="http://schemas.microsoft.com/office/powerpoint/2010/main" Requires="p14">
      <p:transition spd="slow" p14:dur="2000" advTm="98270"/>
    </mc:Choice>
    <mc:Fallback>
      <p:transition spd="slow" advTm="9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BD4A-6C51-E540-9146-45C4164C48AE}"/>
              </a:ext>
            </a:extLst>
          </p:cNvPr>
          <p:cNvSpPr>
            <a:spLocks noGrp="1"/>
          </p:cNvSpPr>
          <p:nvPr>
            <p:ph type="title"/>
          </p:nvPr>
        </p:nvSpPr>
        <p:spPr/>
        <p:txBody>
          <a:bodyPr>
            <a:normAutofit fontScale="90000"/>
          </a:bodyPr>
          <a:lstStyle/>
          <a:p>
            <a:pPr algn="ctr"/>
            <a:r>
              <a:rPr lang="sk-SK" b="1" dirty="0"/>
              <a:t/>
            </a:r>
            <a:br>
              <a:rPr lang="sk-SK" b="1" dirty="0"/>
            </a:br>
            <a:r>
              <a:rPr lang="sk-SK" b="1" dirty="0"/>
              <a:t>Charakter opozície</a:t>
            </a:r>
            <a:br>
              <a:rPr lang="sk-SK" b="1" dirty="0"/>
            </a:br>
            <a:endParaRPr lang="en-US" b="1" dirty="0"/>
          </a:p>
        </p:txBody>
      </p:sp>
      <p:sp>
        <p:nvSpPr>
          <p:cNvPr id="3" name="Content Placeholder 2">
            <a:extLst>
              <a:ext uri="{FF2B5EF4-FFF2-40B4-BE49-F238E27FC236}">
                <a16:creationId xmlns:a16="http://schemas.microsoft.com/office/drawing/2014/main" id="{5E8E5E4F-83D1-1D4D-AA82-7ED671593D00}"/>
              </a:ext>
            </a:extLst>
          </p:cNvPr>
          <p:cNvSpPr>
            <a:spLocks noGrp="1"/>
          </p:cNvSpPr>
          <p:nvPr>
            <p:ph idx="1"/>
          </p:nvPr>
        </p:nvSpPr>
        <p:spPr/>
        <p:txBody>
          <a:bodyPr>
            <a:normAutofit/>
          </a:bodyPr>
          <a:lstStyle/>
          <a:p>
            <a:pPr algn="just"/>
            <a:r>
              <a:rPr lang="sk-SK" dirty="0"/>
              <a:t>na rozdiel od Poľska bola maďarská opozícia rozdelená do viacerých politických iniciatív</a:t>
            </a:r>
          </a:p>
          <a:p>
            <a:pPr algn="just"/>
            <a:r>
              <a:rPr lang="sk-SK" dirty="0"/>
              <a:t>už od polovice 80.-tych rokov existovala /ľudová/nacionalistická iniciatívna </a:t>
            </a:r>
            <a:r>
              <a:rPr lang="sk-SK" dirty="0" err="1"/>
              <a:t>rurálnej</a:t>
            </a:r>
            <a:r>
              <a:rPr lang="sk-SK" dirty="0"/>
              <a:t> inteligencie Maďarské demokratické fórum, ktorá udržiavala kontakty s reformným krídlom komunistickej strany </a:t>
            </a:r>
          </a:p>
          <a:p>
            <a:pPr algn="just"/>
            <a:r>
              <a:rPr lang="sk-SK" dirty="0"/>
              <a:t>neformálne sa obnovoval okruh ľudí spojených s tradičnými politickými stranami, predovšetkým Maloroľnícka strana a Kresťanská ľudová strana</a:t>
            </a:r>
          </a:p>
          <a:p>
            <a:pPr algn="just"/>
            <a:r>
              <a:rPr lang="sk-SK" dirty="0"/>
              <a:t>o niečo neskôr vznikla liberálna iniciatíva budapeštianskej inteligencie Zväz slobodných demokratov a radikálna študentská iniciatíva </a:t>
            </a:r>
            <a:r>
              <a:rPr lang="sk-SK" dirty="0" err="1"/>
              <a:t>Fidesz</a:t>
            </a:r>
            <a:endParaRPr lang="sk-SK" dirty="0"/>
          </a:p>
          <a:p>
            <a:pPr algn="just"/>
            <a:endParaRPr lang="en-US"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3549866"/>
      </p:ext>
    </p:extLst>
  </p:cSld>
  <p:clrMapOvr>
    <a:masterClrMapping/>
  </p:clrMapOvr>
  <mc:AlternateContent xmlns:mc="http://schemas.openxmlformats.org/markup-compatibility/2006">
    <mc:Choice xmlns:p14="http://schemas.microsoft.com/office/powerpoint/2010/main" Requires="p14">
      <p:transition spd="slow" p14:dur="2000" advTm="223292"/>
    </mc:Choice>
    <mc:Fallback>
      <p:transition spd="slow" advTm="22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2505-BA69-1E4B-8500-75942777F5AF}"/>
              </a:ext>
            </a:extLst>
          </p:cNvPr>
          <p:cNvSpPr>
            <a:spLocks noGrp="1"/>
          </p:cNvSpPr>
          <p:nvPr>
            <p:ph type="title"/>
          </p:nvPr>
        </p:nvSpPr>
        <p:spPr/>
        <p:txBody>
          <a:bodyPr/>
          <a:lstStyle/>
          <a:p>
            <a:pPr algn="ctr"/>
            <a:r>
              <a:rPr lang="sk-SK" b="1" dirty="0"/>
              <a:t>Rokovania za okrúhlym stolom</a:t>
            </a:r>
            <a:endParaRPr lang="en-US" dirty="0"/>
          </a:p>
        </p:txBody>
      </p:sp>
      <p:sp>
        <p:nvSpPr>
          <p:cNvPr id="3" name="Content Placeholder 2">
            <a:extLst>
              <a:ext uri="{FF2B5EF4-FFF2-40B4-BE49-F238E27FC236}">
                <a16:creationId xmlns:a16="http://schemas.microsoft.com/office/drawing/2014/main" id="{7D4C565A-FC58-794C-854E-A387ED2C4D9B}"/>
              </a:ext>
            </a:extLst>
          </p:cNvPr>
          <p:cNvSpPr>
            <a:spLocks noGrp="1"/>
          </p:cNvSpPr>
          <p:nvPr>
            <p:ph idx="1"/>
          </p:nvPr>
        </p:nvSpPr>
        <p:spPr/>
        <p:txBody>
          <a:bodyPr>
            <a:normAutofit lnSpcReduction="10000"/>
          </a:bodyPr>
          <a:lstStyle/>
          <a:p>
            <a:pPr algn="just"/>
            <a:r>
              <a:rPr lang="sk-SK" dirty="0"/>
              <a:t>začal po tom, ako boli známe výsledky volieb 1989 v Poľsku a po zásahu čínskeho komunistického režimu na Námestí nebeského pokoja, ale ešte pred vznikom novej poľskej vlády</a:t>
            </a:r>
          </a:p>
          <a:p>
            <a:pPr algn="just"/>
            <a:r>
              <a:rPr lang="sk-SK" dirty="0"/>
              <a:t>rozhovory predstavovali spôsob, akým uzavrieť komunistickú minulosť a narysovať pôdorys nového, demokratického systému</a:t>
            </a:r>
            <a:r>
              <a:rPr lang="sk-SK" dirty="0">
                <a:effectLst/>
              </a:rPr>
              <a:t> </a:t>
            </a:r>
          </a:p>
          <a:p>
            <a:pPr algn="just"/>
            <a:r>
              <a:rPr lang="sk-SK" dirty="0"/>
              <a:t>účasť troch táborov: komunistov, Opozičného okrúhleho stola (viacero politických strán a pol. iniciatív) a predstaviteľov prorežimných spoločenských organizácií</a:t>
            </a:r>
          </a:p>
          <a:p>
            <a:pPr algn="just"/>
            <a:r>
              <a:rPr lang="sk-SK" dirty="0"/>
              <a:t>začiatok rokovaní v atmosfére masových zhromaždení (opätovné pochovanie ostatkov </a:t>
            </a:r>
            <a:r>
              <a:rPr lang="sk-SK" dirty="0" err="1"/>
              <a:t>Imre</a:t>
            </a:r>
            <a:r>
              <a:rPr lang="sk-SK" dirty="0"/>
              <a:t> </a:t>
            </a:r>
            <a:r>
              <a:rPr lang="sk-SK" dirty="0" err="1"/>
              <a:t>Nagya</a:t>
            </a:r>
            <a:r>
              <a:rPr lang="sk-SK" dirty="0"/>
              <a:t> a ďalších obetí udalostí 1956) – radikálne požiadavky časti opozície (</a:t>
            </a:r>
            <a:r>
              <a:rPr lang="sk-SK" dirty="0" err="1"/>
              <a:t>Fidesz</a:t>
            </a:r>
            <a:r>
              <a:rPr lang="sk-SK" dirty="0"/>
              <a:t>)</a:t>
            </a:r>
            <a:r>
              <a:rPr lang="sk-SK" dirty="0">
                <a:effectLst/>
              </a:rPr>
              <a:t> </a:t>
            </a:r>
            <a:endParaRPr lang="sk-SK" dirty="0"/>
          </a:p>
          <a:p>
            <a:pPr algn="just"/>
            <a:endParaRPr lang="sk-SK" dirty="0"/>
          </a:p>
          <a:p>
            <a:pPr algn="just"/>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2075348"/>
      </p:ext>
    </p:extLst>
  </p:cSld>
  <p:clrMapOvr>
    <a:masterClrMapping/>
  </p:clrMapOvr>
  <mc:AlternateContent xmlns:mc="http://schemas.openxmlformats.org/markup-compatibility/2006">
    <mc:Choice xmlns:p14="http://schemas.microsoft.com/office/powerpoint/2010/main" Requires="p14">
      <p:transition spd="slow" p14:dur="2000" advTm="242286"/>
    </mc:Choice>
    <mc:Fallback>
      <p:transition spd="slow" advTm="24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D23031F-12A7-4D62-8ABC-9C1F9B7F5F02}"/>
              </a:ext>
            </a:extLst>
          </p:cNvPr>
          <p:cNvPicPr>
            <a:picLocks noChangeAspect="1"/>
          </p:cNvPicPr>
          <p:nvPr/>
        </p:nvPicPr>
        <p:blipFill>
          <a:blip r:embed="rId4"/>
          <a:stretch>
            <a:fillRect/>
          </a:stretch>
        </p:blipFill>
        <p:spPr>
          <a:xfrm>
            <a:off x="1946031" y="475900"/>
            <a:ext cx="8284307" cy="5917363"/>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1325397"/>
      </p:ext>
    </p:extLst>
  </p:cSld>
  <p:clrMapOvr>
    <a:masterClrMapping/>
  </p:clrMapOvr>
  <mc:AlternateContent xmlns:mc="http://schemas.openxmlformats.org/markup-compatibility/2006">
    <mc:Choice xmlns:p14="http://schemas.microsoft.com/office/powerpoint/2010/main" Requires="p14">
      <p:transition spd="slow" p14:dur="2000" advTm="30267"/>
    </mc:Choice>
    <mc:Fallback>
      <p:transition spd="slow" advTm="30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2CEE-C800-6E4B-BB94-836109EB12F4}"/>
              </a:ext>
            </a:extLst>
          </p:cNvPr>
          <p:cNvSpPr>
            <a:spLocks noGrp="1"/>
          </p:cNvSpPr>
          <p:nvPr>
            <p:ph type="title"/>
          </p:nvPr>
        </p:nvSpPr>
        <p:spPr/>
        <p:txBody>
          <a:bodyPr/>
          <a:lstStyle/>
          <a:p>
            <a:pPr algn="ctr"/>
            <a:r>
              <a:rPr lang="sk-SK" b="1" dirty="0"/>
              <a:t>Rokovania za okrúhlym stolom</a:t>
            </a:r>
            <a:endParaRPr lang="en-US" dirty="0"/>
          </a:p>
        </p:txBody>
      </p:sp>
      <p:sp>
        <p:nvSpPr>
          <p:cNvPr id="3" name="Content Placeholder 2">
            <a:extLst>
              <a:ext uri="{FF2B5EF4-FFF2-40B4-BE49-F238E27FC236}">
                <a16:creationId xmlns:a16="http://schemas.microsoft.com/office/drawing/2014/main" id="{B4907341-4317-4B44-AB11-1427077B3814}"/>
              </a:ext>
            </a:extLst>
          </p:cNvPr>
          <p:cNvSpPr>
            <a:spLocks noGrp="1"/>
          </p:cNvSpPr>
          <p:nvPr>
            <p:ph idx="1"/>
          </p:nvPr>
        </p:nvSpPr>
        <p:spPr/>
        <p:txBody>
          <a:bodyPr>
            <a:normAutofit/>
          </a:bodyPr>
          <a:lstStyle/>
          <a:p>
            <a:pPr algn="just"/>
            <a:r>
              <a:rPr lang="sk-SK" dirty="0"/>
              <a:t>riziko, že rozdelenie opozície (rozličné strany) komunisti využijú na separátne rozhovory a samostatné mini-dohody</a:t>
            </a:r>
          </a:p>
          <a:p>
            <a:pPr algn="just"/>
            <a:r>
              <a:rPr lang="sk-SK" dirty="0"/>
              <a:t>napriek tomu Opozičný okrúhly stôl ostal jednotný až do konečnej dohody zo septembra 1989</a:t>
            </a:r>
          </a:p>
          <a:p>
            <a:pPr algn="just"/>
            <a:r>
              <a:rPr lang="sk-SK" dirty="0"/>
              <a:t>nenásilie (odkaz na 1956) bolo jednou z hlavných priorít účastníkov rozhovorov, konsenzuálna demokracia bola preferovanou formou budúceho režimu</a:t>
            </a:r>
          </a:p>
          <a:p>
            <a:pPr algn="just"/>
            <a:r>
              <a:rPr lang="sk-SK" dirty="0"/>
              <a:t>hlavné body sporu sa týkali volebného systému a postavenia prezidenta v novom režime</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7642430"/>
      </p:ext>
    </p:extLst>
  </p:cSld>
  <p:clrMapOvr>
    <a:masterClrMapping/>
  </p:clrMapOvr>
  <mc:AlternateContent xmlns:mc="http://schemas.openxmlformats.org/markup-compatibility/2006">
    <mc:Choice xmlns:p14="http://schemas.microsoft.com/office/powerpoint/2010/main" Requires="p14">
      <p:transition spd="slow" p14:dur="2000" advTm="186790"/>
    </mc:Choice>
    <mc:Fallback>
      <p:transition spd="slow" advTm="18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F6E9-BE08-E149-B34F-E17DE3B669F1}"/>
              </a:ext>
            </a:extLst>
          </p:cNvPr>
          <p:cNvSpPr>
            <a:spLocks noGrp="1"/>
          </p:cNvSpPr>
          <p:nvPr>
            <p:ph type="title"/>
          </p:nvPr>
        </p:nvSpPr>
        <p:spPr/>
        <p:txBody>
          <a:bodyPr/>
          <a:lstStyle/>
          <a:p>
            <a:pPr algn="ctr"/>
            <a:r>
              <a:rPr lang="sk-SK" b="1" dirty="0"/>
              <a:t>Rokovania za okrúhlym stolom</a:t>
            </a:r>
            <a:endParaRPr lang="en-US" dirty="0"/>
          </a:p>
        </p:txBody>
      </p:sp>
      <p:sp>
        <p:nvSpPr>
          <p:cNvPr id="3" name="Content Placeholder 2">
            <a:extLst>
              <a:ext uri="{FF2B5EF4-FFF2-40B4-BE49-F238E27FC236}">
                <a16:creationId xmlns:a16="http://schemas.microsoft.com/office/drawing/2014/main" id="{6D7BA41B-B516-8E49-A234-67D30472B170}"/>
              </a:ext>
            </a:extLst>
          </p:cNvPr>
          <p:cNvSpPr>
            <a:spLocks noGrp="1"/>
          </p:cNvSpPr>
          <p:nvPr>
            <p:ph idx="1"/>
          </p:nvPr>
        </p:nvSpPr>
        <p:spPr/>
        <p:txBody>
          <a:bodyPr/>
          <a:lstStyle/>
          <a:p>
            <a:pPr algn="just"/>
            <a:r>
              <a:rPr lang="sk-SK" dirty="0"/>
              <a:t>komunisti chceli väčšinový volebný systém a silného prezidenta voleného priamo, prípadne voleného ešte starým parlamentom</a:t>
            </a:r>
          </a:p>
          <a:p>
            <a:pPr algn="just"/>
            <a:r>
              <a:rPr lang="sk-SK" dirty="0"/>
              <a:t>opozícia žiadala proporčný volebný systém, slabú hlavu štátu a jej zvolenie parlamentom po parlamentných voľbách</a:t>
            </a:r>
          </a:p>
          <a:p>
            <a:pPr algn="just"/>
            <a:r>
              <a:rPr lang="sk-SK" dirty="0"/>
              <a:t>komunisti dúfali, že budú mať viditeľnejších kandidátov a vďaka silnej straníckej organizácii a zdrojom financií dokážu profitovať z väčšinového systému</a:t>
            </a:r>
          </a:p>
          <a:p>
            <a:pPr algn="just"/>
            <a:r>
              <a:rPr lang="sk-SK" dirty="0"/>
              <a:t>zároveň mali populárneho lídra, umierneného reformátora </a:t>
            </a:r>
            <a:r>
              <a:rPr lang="sk-SK" dirty="0" err="1"/>
              <a:t>Imre</a:t>
            </a:r>
            <a:r>
              <a:rPr lang="sk-SK" dirty="0"/>
              <a:t> </a:t>
            </a:r>
            <a:r>
              <a:rPr lang="sk-SK" dirty="0" err="1"/>
              <a:t>Pozsgaya</a:t>
            </a:r>
            <a:r>
              <a:rPr lang="sk-SK" dirty="0"/>
              <a:t>, ktorý mal najväčšie šance vyhrať priame prezidentské voľby</a:t>
            </a:r>
          </a:p>
          <a:p>
            <a:pPr marL="0" indent="0" algn="just">
              <a:buNone/>
            </a:pPr>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1095137"/>
      </p:ext>
    </p:extLst>
  </p:cSld>
  <p:clrMapOvr>
    <a:masterClrMapping/>
  </p:clrMapOvr>
  <mc:AlternateContent xmlns:mc="http://schemas.openxmlformats.org/markup-compatibility/2006">
    <mc:Choice xmlns:p14="http://schemas.microsoft.com/office/powerpoint/2010/main" Requires="p14">
      <p:transition spd="slow" p14:dur="2000" advTm="122071"/>
    </mc:Choice>
    <mc:Fallback>
      <p:transition spd="slow" advTm="12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29A4-ED6D-5749-85C9-3720AEFA134B}"/>
              </a:ext>
            </a:extLst>
          </p:cNvPr>
          <p:cNvSpPr>
            <a:spLocks noGrp="1"/>
          </p:cNvSpPr>
          <p:nvPr>
            <p:ph type="title"/>
          </p:nvPr>
        </p:nvSpPr>
        <p:spPr/>
        <p:txBody>
          <a:bodyPr/>
          <a:lstStyle/>
          <a:p>
            <a:pPr algn="ctr"/>
            <a:r>
              <a:rPr lang="sk-SK" b="1" dirty="0"/>
              <a:t>Výsledky okrúhleho stola</a:t>
            </a:r>
            <a:endParaRPr lang="en-US" dirty="0"/>
          </a:p>
        </p:txBody>
      </p:sp>
      <p:sp>
        <p:nvSpPr>
          <p:cNvPr id="3" name="Content Placeholder 2">
            <a:extLst>
              <a:ext uri="{FF2B5EF4-FFF2-40B4-BE49-F238E27FC236}">
                <a16:creationId xmlns:a16="http://schemas.microsoft.com/office/drawing/2014/main" id="{04A54563-4388-0B4D-B065-F7424B425883}"/>
              </a:ext>
            </a:extLst>
          </p:cNvPr>
          <p:cNvSpPr>
            <a:spLocks noGrp="1"/>
          </p:cNvSpPr>
          <p:nvPr>
            <p:ph idx="1"/>
          </p:nvPr>
        </p:nvSpPr>
        <p:spPr/>
        <p:txBody>
          <a:bodyPr/>
          <a:lstStyle/>
          <a:p>
            <a:pPr algn="just"/>
            <a:r>
              <a:rPr lang="sk-SK" dirty="0"/>
              <a:t>dohoda na ústavných zmenách, vytvorenie Ústavného súdu, konanie slobodných volieb na jar 1990 a zavedenie kombinovaného volebného zákona</a:t>
            </a:r>
          </a:p>
          <a:p>
            <a:pPr algn="just"/>
            <a:r>
              <a:rPr lang="sk-SK" dirty="0"/>
              <a:t>dohoda upravovala, že prezidentské právomoci budú slabé, ale nešpecifikovala, kto zvolí nového prezidenta ani načasovanie volieb</a:t>
            </a:r>
          </a:p>
          <a:p>
            <a:r>
              <a:rPr lang="sk-SK" dirty="0"/>
              <a:t>časť opozičných strán súhlasila s výsledkami okrúhleho stola, čím nepriamo súhlasila s tým, že </a:t>
            </a:r>
            <a:r>
              <a:rPr lang="sk-SK" dirty="0" err="1"/>
              <a:t>Pozsgay</a:t>
            </a:r>
            <a:r>
              <a:rPr lang="sk-SK" dirty="0"/>
              <a:t> bude zvolený za prezidenta</a:t>
            </a:r>
          </a:p>
          <a:p>
            <a:r>
              <a:rPr lang="sk-SK" dirty="0"/>
              <a:t>Slobodní demokrati a </a:t>
            </a:r>
            <a:r>
              <a:rPr lang="sk-SK" dirty="0" err="1"/>
              <a:t>Fidesz</a:t>
            </a:r>
            <a:r>
              <a:rPr lang="sk-SK" dirty="0"/>
              <a:t> sa od výsledkov dištancovali </a:t>
            </a:r>
          </a:p>
          <a:p>
            <a:endParaRPr lang="sk-SK" dirty="0"/>
          </a:p>
          <a:p>
            <a:pPr algn="just"/>
            <a:endParaRPr lang="sk-SK" dirty="0"/>
          </a:p>
          <a:p>
            <a:pPr algn="just"/>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0686748"/>
      </p:ext>
    </p:extLst>
  </p:cSld>
  <p:clrMapOvr>
    <a:masterClrMapping/>
  </p:clrMapOvr>
  <mc:AlternateContent xmlns:mc="http://schemas.openxmlformats.org/markup-compatibility/2006">
    <mc:Choice xmlns:p14="http://schemas.microsoft.com/office/powerpoint/2010/main" Requires="p14">
      <p:transition spd="slow" p14:dur="2000" advTm="141717"/>
    </mc:Choice>
    <mc:Fallback>
      <p:transition spd="slow" advTm="14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601C7-06B5-C242-8BA5-7FDA1F023878}"/>
              </a:ext>
            </a:extLst>
          </p:cNvPr>
          <p:cNvSpPr>
            <a:spLocks noGrp="1"/>
          </p:cNvSpPr>
          <p:nvPr>
            <p:ph type="title"/>
          </p:nvPr>
        </p:nvSpPr>
        <p:spPr/>
        <p:txBody>
          <a:bodyPr/>
          <a:lstStyle/>
          <a:p>
            <a:pPr algn="ctr"/>
            <a:r>
              <a:rPr lang="en-US" b="1" dirty="0" err="1"/>
              <a:t>Dohra</a:t>
            </a:r>
            <a:r>
              <a:rPr lang="en-US" b="1" dirty="0"/>
              <a:t> </a:t>
            </a:r>
            <a:r>
              <a:rPr lang="en-US" b="1" dirty="0" err="1"/>
              <a:t>okrúhleho</a:t>
            </a:r>
            <a:r>
              <a:rPr lang="en-US" b="1" dirty="0"/>
              <a:t> </a:t>
            </a:r>
            <a:r>
              <a:rPr lang="en-US" b="1" dirty="0" err="1"/>
              <a:t>stola</a:t>
            </a:r>
            <a:endParaRPr lang="en-US" b="1" dirty="0"/>
          </a:p>
        </p:txBody>
      </p:sp>
      <p:sp>
        <p:nvSpPr>
          <p:cNvPr id="3" name="Content Placeholder 2">
            <a:extLst>
              <a:ext uri="{FF2B5EF4-FFF2-40B4-BE49-F238E27FC236}">
                <a16:creationId xmlns:a16="http://schemas.microsoft.com/office/drawing/2014/main" id="{460EA4DC-ACB7-3C4A-B6EB-66B445A78090}"/>
              </a:ext>
            </a:extLst>
          </p:cNvPr>
          <p:cNvSpPr>
            <a:spLocks noGrp="1"/>
          </p:cNvSpPr>
          <p:nvPr>
            <p:ph idx="1"/>
          </p:nvPr>
        </p:nvSpPr>
        <p:spPr/>
        <p:txBody>
          <a:bodyPr>
            <a:normAutofit/>
          </a:bodyPr>
          <a:lstStyle/>
          <a:p>
            <a:pPr algn="just"/>
            <a:r>
              <a:rPr lang="sk-SK" dirty="0"/>
              <a:t>na reformnom zjazde sa komunistická strana rozpustila a na jej troskách vznikla Maďarská socialistická strana, množstvo bývalých komunistických poslancov do nej ale nevstúpilo a </a:t>
            </a:r>
            <a:r>
              <a:rPr lang="sk-SK" dirty="0" err="1"/>
              <a:t>Pozsgay</a:t>
            </a:r>
            <a:r>
              <a:rPr lang="sk-SK" dirty="0"/>
              <a:t> nebol zvolený za jej predsedu</a:t>
            </a:r>
          </a:p>
          <a:p>
            <a:pPr algn="just"/>
            <a:r>
              <a:rPr lang="sk-SK" dirty="0"/>
              <a:t>radikálni demokrati, teda Slobodní demokrati a </a:t>
            </a:r>
            <a:r>
              <a:rPr lang="sk-SK" dirty="0" err="1"/>
              <a:t>Fidesz</a:t>
            </a:r>
            <a:r>
              <a:rPr lang="sk-SK" dirty="0"/>
              <a:t>, iniciovali referendum (ľudová iniciatíva), možné vďaka novému zákonu</a:t>
            </a:r>
          </a:p>
          <a:p>
            <a:pPr algn="just"/>
            <a:r>
              <a:rPr lang="sk-SK" dirty="0"/>
              <a:t>november 1989 - štyri otázky: kedy sa majú konať prezidentské voľby (pred či po parlamentných), či majú byť zrušené bunky komunistickej strany na pracoviskách, či majú byť zrušené ľudové milície, či sa má majetok komunistickej strany vrátiť do rúk štátu</a:t>
            </a:r>
            <a:r>
              <a:rPr lang="sk-SK" dirty="0">
                <a:effectLst/>
              </a:rPr>
              <a:t> </a:t>
            </a:r>
            <a:endParaRPr lang="sk-SK" dirty="0"/>
          </a:p>
          <a:p>
            <a:pPr algn="just"/>
            <a:endParaRPr lang="en-US"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4981882"/>
      </p:ext>
    </p:extLst>
  </p:cSld>
  <p:clrMapOvr>
    <a:masterClrMapping/>
  </p:clrMapOvr>
  <mc:AlternateContent xmlns:mc="http://schemas.openxmlformats.org/markup-compatibility/2006">
    <mc:Choice xmlns:p14="http://schemas.microsoft.com/office/powerpoint/2010/main" Requires="p14">
      <p:transition spd="slow" p14:dur="2000" advTm="163762"/>
    </mc:Choice>
    <mc:Fallback>
      <p:transition spd="slow" advTm="16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F59C-2472-684B-9019-C711503522AB}"/>
              </a:ext>
            </a:extLst>
          </p:cNvPr>
          <p:cNvSpPr>
            <a:spLocks noGrp="1"/>
          </p:cNvSpPr>
          <p:nvPr>
            <p:ph type="title"/>
          </p:nvPr>
        </p:nvSpPr>
        <p:spPr/>
        <p:txBody>
          <a:bodyPr/>
          <a:lstStyle/>
          <a:p>
            <a:pPr algn="ctr"/>
            <a:r>
              <a:rPr lang="sk-SK" b="1" dirty="0"/>
              <a:t> Výsledky prvých volieb marec-apríl 1990</a:t>
            </a:r>
            <a:endParaRPr lang="en-US" dirty="0"/>
          </a:p>
        </p:txBody>
      </p:sp>
      <p:sp>
        <p:nvSpPr>
          <p:cNvPr id="3" name="Content Placeholder 2">
            <a:extLst>
              <a:ext uri="{FF2B5EF4-FFF2-40B4-BE49-F238E27FC236}">
                <a16:creationId xmlns:a16="http://schemas.microsoft.com/office/drawing/2014/main" id="{0C036F41-C63F-A14F-B7A5-AF9EDC37DA6F}"/>
              </a:ext>
            </a:extLst>
          </p:cNvPr>
          <p:cNvSpPr>
            <a:spLocks noGrp="1"/>
          </p:cNvSpPr>
          <p:nvPr>
            <p:ph sz="half" idx="1"/>
          </p:nvPr>
        </p:nvSpPr>
        <p:spPr/>
        <p:txBody>
          <a:bodyPr>
            <a:normAutofit fontScale="85000" lnSpcReduction="20000"/>
          </a:bodyPr>
          <a:lstStyle/>
          <a:p>
            <a:pPr algn="just"/>
            <a:r>
              <a:rPr lang="sk-SK" dirty="0"/>
              <a:t>víťazom sa stalo Maďarské demokratické fórum, umiernené konzervatívno-kresťanské hnutie, ktoré vytvorilo vládu s dvoma historickými a ideologicky príbuznými stranami: Maloroľníkmi a Kresťansko-demokratickou ľudovou stranou</a:t>
            </a:r>
          </a:p>
          <a:p>
            <a:pPr algn="just"/>
            <a:r>
              <a:rPr lang="sk-SK" dirty="0" err="1"/>
              <a:t>postkomunisti</a:t>
            </a:r>
            <a:r>
              <a:rPr lang="sk-SK" dirty="0"/>
              <a:t> (Maďarská socialistická strana) obsadila len asi 8% kresiel a ostali v opozícii, rovnako ako liberálne strany Slobodní demokrati (23,5%) a </a:t>
            </a:r>
            <a:r>
              <a:rPr lang="sk-SK" dirty="0" err="1"/>
              <a:t>Fidesz</a:t>
            </a:r>
            <a:r>
              <a:rPr lang="sk-SK" dirty="0"/>
              <a:t> (5,4%)</a:t>
            </a:r>
          </a:p>
          <a:p>
            <a:pPr algn="just"/>
            <a:r>
              <a:rPr lang="sk-SK" dirty="0"/>
              <a:t>nereformovaná komunistická strana utrpela drvivú porážku a zostala mimo parlamentu</a:t>
            </a:r>
          </a:p>
          <a:p>
            <a:pPr marL="0" indent="0">
              <a:buNone/>
            </a:pPr>
            <a:endParaRPr lang="sk-SK" dirty="0"/>
          </a:p>
          <a:p>
            <a:endParaRPr lang="en-US" dirty="0"/>
          </a:p>
        </p:txBody>
      </p:sp>
      <p:pic>
        <p:nvPicPr>
          <p:cNvPr id="6" name="Zástupný symbol pro obsah 5">
            <a:extLst>
              <a:ext uri="{FF2B5EF4-FFF2-40B4-BE49-F238E27FC236}">
                <a16:creationId xmlns:a16="http://schemas.microsoft.com/office/drawing/2014/main" id="{0A89B733-628D-435D-858A-316359B6C463}"/>
              </a:ext>
            </a:extLst>
          </p:cNvPr>
          <p:cNvPicPr>
            <a:picLocks noGrp="1" noChangeAspect="1"/>
          </p:cNvPicPr>
          <p:nvPr>
            <p:ph sz="half" idx="2"/>
          </p:nvPr>
        </p:nvPicPr>
        <p:blipFill>
          <a:blip r:embed="rId4"/>
          <a:stretch>
            <a:fillRect/>
          </a:stretch>
        </p:blipFill>
        <p:spPr>
          <a:xfrm>
            <a:off x="6172200" y="2252504"/>
            <a:ext cx="5181600" cy="3497580"/>
          </a:xfr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9465947"/>
      </p:ext>
    </p:extLst>
  </p:cSld>
  <p:clrMapOvr>
    <a:masterClrMapping/>
  </p:clrMapOvr>
  <mc:AlternateContent xmlns:mc="http://schemas.openxmlformats.org/markup-compatibility/2006">
    <mc:Choice xmlns:p14="http://schemas.microsoft.com/office/powerpoint/2010/main" Requires="p14">
      <p:transition spd="slow" p14:dur="2000" advTm="134195"/>
    </mc:Choice>
    <mc:Fallback>
      <p:transition spd="slow" advTm="13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23ADE-45A4-284E-9A39-863C4BEE07D7}"/>
              </a:ext>
            </a:extLst>
          </p:cNvPr>
          <p:cNvSpPr>
            <a:spLocks noGrp="1"/>
          </p:cNvSpPr>
          <p:nvPr>
            <p:ph type="title"/>
          </p:nvPr>
        </p:nvSpPr>
        <p:spPr/>
        <p:txBody>
          <a:bodyPr/>
          <a:lstStyle/>
          <a:p>
            <a:pPr algn="ctr"/>
            <a:r>
              <a:rPr lang="en-US" b="1" dirty="0" err="1"/>
              <a:t>Slabé</a:t>
            </a:r>
            <a:r>
              <a:rPr lang="en-US" b="1" dirty="0"/>
              <a:t> </a:t>
            </a:r>
            <a:r>
              <a:rPr lang="en-US" b="1" dirty="0" err="1"/>
              <a:t>postavenie</a:t>
            </a:r>
            <a:r>
              <a:rPr lang="en-US" b="1" dirty="0"/>
              <a:t> </a:t>
            </a:r>
            <a:r>
              <a:rPr lang="en-US" b="1" dirty="0" err="1"/>
              <a:t>komunistov</a:t>
            </a:r>
            <a:r>
              <a:rPr lang="en-US" b="1" dirty="0"/>
              <a:t> v </a:t>
            </a:r>
            <a:r>
              <a:rPr lang="en-US" b="1" dirty="0" err="1"/>
              <a:t>Maďarsku</a:t>
            </a:r>
            <a:endParaRPr lang="en-US" b="1" dirty="0"/>
          </a:p>
        </p:txBody>
      </p:sp>
      <p:sp>
        <p:nvSpPr>
          <p:cNvPr id="3" name="Content Placeholder 2">
            <a:extLst>
              <a:ext uri="{FF2B5EF4-FFF2-40B4-BE49-F238E27FC236}">
                <a16:creationId xmlns:a16="http://schemas.microsoft.com/office/drawing/2014/main" id="{CFBF9DBC-0C56-824D-9AF0-A0CEB2F6F2D0}"/>
              </a:ext>
            </a:extLst>
          </p:cNvPr>
          <p:cNvSpPr>
            <a:spLocks noGrp="1"/>
          </p:cNvSpPr>
          <p:nvPr>
            <p:ph idx="1"/>
          </p:nvPr>
        </p:nvSpPr>
        <p:spPr/>
        <p:txBody>
          <a:bodyPr/>
          <a:lstStyle/>
          <a:p>
            <a:pPr algn="just"/>
            <a:r>
              <a:rPr lang="en-US" dirty="0" err="1"/>
              <a:t>ľavicové</a:t>
            </a:r>
            <a:r>
              <a:rPr lang="en-US" dirty="0"/>
              <a:t> </a:t>
            </a:r>
            <a:r>
              <a:rPr lang="en-US" dirty="0" err="1"/>
              <a:t>strany</a:t>
            </a:r>
            <a:r>
              <a:rPr lang="en-US" dirty="0"/>
              <a:t> v </a:t>
            </a:r>
            <a:r>
              <a:rPr lang="en-US" dirty="0" err="1"/>
              <a:t>medzivojnovom</a:t>
            </a:r>
            <a:r>
              <a:rPr lang="en-US" dirty="0"/>
              <a:t> </a:t>
            </a:r>
            <a:r>
              <a:rPr lang="en-US" dirty="0" err="1"/>
              <a:t>období</a:t>
            </a:r>
            <a:r>
              <a:rPr lang="en-US" dirty="0"/>
              <a:t> </a:t>
            </a:r>
            <a:r>
              <a:rPr lang="en-US" dirty="0" err="1"/>
              <a:t>slabé</a:t>
            </a:r>
            <a:r>
              <a:rPr lang="en-US" dirty="0"/>
              <a:t>:</a:t>
            </a:r>
          </a:p>
          <a:p>
            <a:pPr algn="just"/>
            <a:r>
              <a:rPr lang="en-US" dirty="0" err="1"/>
              <a:t>represie</a:t>
            </a:r>
            <a:r>
              <a:rPr lang="en-US" dirty="0"/>
              <a:t> zo </a:t>
            </a:r>
            <a:r>
              <a:rPr lang="en-US" dirty="0" err="1"/>
              <a:t>strany</a:t>
            </a:r>
            <a:r>
              <a:rPr lang="en-US" dirty="0"/>
              <a:t> </a:t>
            </a:r>
            <a:r>
              <a:rPr lang="en-US" dirty="0" err="1"/>
              <a:t>autoritárskeho</a:t>
            </a:r>
            <a:r>
              <a:rPr lang="en-US" dirty="0"/>
              <a:t> </a:t>
            </a:r>
            <a:r>
              <a:rPr lang="en-US" dirty="0" err="1"/>
              <a:t>režimu</a:t>
            </a:r>
            <a:endParaRPr lang="en-US" dirty="0"/>
          </a:p>
          <a:p>
            <a:pPr algn="just"/>
            <a:r>
              <a:rPr lang="en-US" dirty="0" err="1"/>
              <a:t>slabá</a:t>
            </a:r>
            <a:r>
              <a:rPr lang="en-US" dirty="0"/>
              <a:t> </a:t>
            </a:r>
            <a:r>
              <a:rPr lang="en-US" dirty="0" err="1"/>
              <a:t>sociálna</a:t>
            </a:r>
            <a:r>
              <a:rPr lang="en-US" dirty="0"/>
              <a:t> </a:t>
            </a:r>
            <a:r>
              <a:rPr lang="en-US" dirty="0" err="1"/>
              <a:t>báza</a:t>
            </a:r>
            <a:r>
              <a:rPr lang="en-US" dirty="0"/>
              <a:t>, </a:t>
            </a:r>
            <a:r>
              <a:rPr lang="en-US" dirty="0" err="1"/>
              <a:t>na</a:t>
            </a:r>
            <a:r>
              <a:rPr lang="en-US" dirty="0"/>
              <a:t> </a:t>
            </a:r>
            <a:r>
              <a:rPr lang="en-US" dirty="0" err="1"/>
              <a:t>ktorej</a:t>
            </a:r>
            <a:r>
              <a:rPr lang="en-US" dirty="0"/>
              <a:t> by </a:t>
            </a:r>
            <a:r>
              <a:rPr lang="en-US" dirty="0" err="1"/>
              <a:t>mohli</a:t>
            </a:r>
            <a:r>
              <a:rPr lang="en-US" dirty="0"/>
              <a:t> </a:t>
            </a:r>
            <a:r>
              <a:rPr lang="en-US" dirty="0" err="1"/>
              <a:t>zakladať</a:t>
            </a:r>
            <a:r>
              <a:rPr lang="en-US" dirty="0"/>
              <a:t> </a:t>
            </a:r>
            <a:r>
              <a:rPr lang="en-US" dirty="0" err="1"/>
              <a:t>svoju</a:t>
            </a:r>
            <a:r>
              <a:rPr lang="en-US" dirty="0"/>
              <a:t> </a:t>
            </a:r>
            <a:r>
              <a:rPr lang="en-US" dirty="0" err="1"/>
              <a:t>podporu</a:t>
            </a:r>
            <a:endParaRPr lang="en-US" dirty="0"/>
          </a:p>
          <a:p>
            <a:pPr algn="just"/>
            <a:r>
              <a:rPr lang="sk-SK" dirty="0"/>
              <a:t>robotnícke hnutie bolo v zásade obmedzené na Budapešť a okolie</a:t>
            </a:r>
          </a:p>
          <a:p>
            <a:pPr algn="just"/>
            <a:r>
              <a:rPr lang="sk-SK" dirty="0"/>
              <a:t>väčšina krajiny závisela od pôdohospodárskeho sektoru</a:t>
            </a:r>
            <a:r>
              <a:rPr lang="sk-SK" dirty="0">
                <a:effectLst/>
              </a:rPr>
              <a:t> </a:t>
            </a:r>
            <a:endParaRPr lang="en-US" dirty="0"/>
          </a:p>
          <a:p>
            <a:pPr algn="just"/>
            <a:r>
              <a:rPr lang="en-US" dirty="0" err="1"/>
              <a:t>relatívne</a:t>
            </a:r>
            <a:r>
              <a:rPr lang="en-US" dirty="0"/>
              <a:t> </a:t>
            </a:r>
            <a:r>
              <a:rPr lang="en-US" dirty="0" err="1"/>
              <a:t>obmedzená</a:t>
            </a:r>
            <a:r>
              <a:rPr lang="en-US" dirty="0"/>
              <a:t> </a:t>
            </a:r>
            <a:r>
              <a:rPr lang="en-US" dirty="0" err="1"/>
              <a:t>modernizácia</a:t>
            </a:r>
            <a:r>
              <a:rPr lang="en-US" dirty="0"/>
              <a:t> </a:t>
            </a:r>
            <a:r>
              <a:rPr lang="en-US" dirty="0" err="1"/>
              <a:t>hospodárstva</a:t>
            </a:r>
            <a:r>
              <a:rPr lang="en-US" dirty="0"/>
              <a:t> a </a:t>
            </a:r>
            <a:r>
              <a:rPr lang="en-US" dirty="0" err="1"/>
              <a:t>spoločnosti</a:t>
            </a:r>
            <a:r>
              <a:rPr lang="en-US" dirty="0"/>
              <a:t> </a:t>
            </a:r>
            <a:r>
              <a:rPr lang="en-US" dirty="0">
                <a:sym typeface="Wingdings" pitchFamily="2" charset="2"/>
              </a:rPr>
              <a:t></a:t>
            </a:r>
          </a:p>
          <a:p>
            <a:pPr algn="just"/>
            <a:r>
              <a:rPr lang="en-US" dirty="0" err="1">
                <a:sym typeface="Wingdings" pitchFamily="2" charset="2"/>
              </a:rPr>
              <a:t>dopad</a:t>
            </a:r>
            <a:r>
              <a:rPr lang="en-US" dirty="0">
                <a:sym typeface="Wingdings" pitchFamily="2" charset="2"/>
              </a:rPr>
              <a:t> </a:t>
            </a:r>
            <a:r>
              <a:rPr lang="en-US" dirty="0" err="1">
                <a:sym typeface="Wingdings" pitchFamily="2" charset="2"/>
              </a:rPr>
              <a:t>na</a:t>
            </a:r>
            <a:r>
              <a:rPr lang="en-US" dirty="0">
                <a:sym typeface="Wingdings" pitchFamily="2" charset="2"/>
              </a:rPr>
              <a:t> </a:t>
            </a:r>
            <a:r>
              <a:rPr lang="en-US" dirty="0" err="1">
                <a:sym typeface="Wingdings" pitchFamily="2" charset="2"/>
              </a:rPr>
              <a:t>sociálnu</a:t>
            </a:r>
            <a:r>
              <a:rPr lang="en-US" dirty="0">
                <a:sym typeface="Wingdings" pitchFamily="2" charset="2"/>
              </a:rPr>
              <a:t> </a:t>
            </a:r>
            <a:r>
              <a:rPr lang="en-US" dirty="0" err="1">
                <a:sym typeface="Wingdings" pitchFamily="2" charset="2"/>
              </a:rPr>
              <a:t>štruktúru</a:t>
            </a:r>
            <a:r>
              <a:rPr lang="en-US" dirty="0">
                <a:sym typeface="Wingdings" pitchFamily="2" charset="2"/>
              </a:rPr>
              <a:t> </a:t>
            </a:r>
            <a:r>
              <a:rPr lang="en-US" dirty="0" err="1">
                <a:sym typeface="Wingdings" pitchFamily="2" charset="2"/>
              </a:rPr>
              <a:t>spoločnosti</a:t>
            </a:r>
            <a:r>
              <a:rPr lang="en-US" dirty="0">
                <a:sym typeface="Wingdings" pitchFamily="2" charset="2"/>
              </a:rPr>
              <a:t> a </a:t>
            </a:r>
            <a:r>
              <a:rPr lang="en-US" dirty="0" err="1">
                <a:sym typeface="Wingdings" pitchFamily="2" charset="2"/>
              </a:rPr>
              <a:t>na</a:t>
            </a:r>
            <a:r>
              <a:rPr lang="en-US" dirty="0">
                <a:sym typeface="Wingdings" pitchFamily="2" charset="2"/>
              </a:rPr>
              <a:t> </a:t>
            </a:r>
            <a:r>
              <a:rPr lang="en-US" dirty="0" err="1">
                <a:sym typeface="Wingdings" pitchFamily="2" charset="2"/>
              </a:rPr>
              <a:t>politické</a:t>
            </a:r>
            <a:r>
              <a:rPr lang="en-US" dirty="0">
                <a:sym typeface="Wingdings" pitchFamily="2" charset="2"/>
              </a:rPr>
              <a:t> </a:t>
            </a:r>
            <a:r>
              <a:rPr lang="en-US" dirty="0" err="1">
                <a:sym typeface="Wingdings" pitchFamily="2" charset="2"/>
              </a:rPr>
              <a:t>vzťahy</a:t>
            </a:r>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5992078"/>
      </p:ext>
    </p:extLst>
  </p:cSld>
  <p:clrMapOvr>
    <a:masterClrMapping/>
  </p:clrMapOvr>
  <mc:AlternateContent xmlns:mc="http://schemas.openxmlformats.org/markup-compatibility/2006">
    <mc:Choice xmlns:p14="http://schemas.microsoft.com/office/powerpoint/2010/main" Requires="p14">
      <p:transition spd="slow" p14:dur="2000" advTm="231073"/>
    </mc:Choice>
    <mc:Fallback>
      <p:transition spd="slow" advTm="23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9DD3-CD09-AD40-A2AD-DB155135D0BA}"/>
              </a:ext>
            </a:extLst>
          </p:cNvPr>
          <p:cNvSpPr>
            <a:spLocks noGrp="1"/>
          </p:cNvSpPr>
          <p:nvPr>
            <p:ph type="title"/>
          </p:nvPr>
        </p:nvSpPr>
        <p:spPr/>
        <p:txBody>
          <a:bodyPr/>
          <a:lstStyle/>
          <a:p>
            <a:pPr algn="ctr"/>
            <a:r>
              <a:rPr lang="sk-SK" b="1" dirty="0"/>
              <a:t>Zhrnutie: maďarská </a:t>
            </a:r>
            <a:r>
              <a:rPr lang="sk-SK" b="1" dirty="0" err="1"/>
              <a:t>tranzícia</a:t>
            </a:r>
            <a:endParaRPr lang="en-US" dirty="0"/>
          </a:p>
        </p:txBody>
      </p:sp>
      <p:sp>
        <p:nvSpPr>
          <p:cNvPr id="3" name="Content Placeholder 2">
            <a:extLst>
              <a:ext uri="{FF2B5EF4-FFF2-40B4-BE49-F238E27FC236}">
                <a16:creationId xmlns:a16="http://schemas.microsoft.com/office/drawing/2014/main" id="{FE88677B-7C2B-364A-9D7A-D9E11026B41F}"/>
              </a:ext>
            </a:extLst>
          </p:cNvPr>
          <p:cNvSpPr>
            <a:spLocks noGrp="1"/>
          </p:cNvSpPr>
          <p:nvPr>
            <p:ph idx="1"/>
          </p:nvPr>
        </p:nvSpPr>
        <p:spPr/>
        <p:txBody>
          <a:bodyPr/>
          <a:lstStyle/>
          <a:p>
            <a:pPr algn="just"/>
            <a:r>
              <a:rPr lang="sk-SK" dirty="0"/>
              <a:t>okrúhly stôl zohral zásadnú úlohu v likvidácii komunistického režimu a k položeniu základného rámca demokratického režimu</a:t>
            </a:r>
          </a:p>
          <a:p>
            <a:pPr algn="just"/>
            <a:r>
              <a:rPr lang="sk-SK" dirty="0"/>
              <a:t>na rozdiel od Poľska nezískali predstavitelia bývalého režimu kontrolu nad priebehom </a:t>
            </a:r>
            <a:r>
              <a:rPr lang="sk-SK" dirty="0" err="1"/>
              <a:t>tranzície</a:t>
            </a:r>
            <a:r>
              <a:rPr lang="sk-SK" dirty="0"/>
              <a:t> (nemali garantované pozície v štruktúrach štátu a vládnej moci)</a:t>
            </a:r>
          </a:p>
          <a:p>
            <a:pPr algn="just"/>
            <a:r>
              <a:rPr lang="sk-SK" dirty="0"/>
              <a:t>maďarská </a:t>
            </a:r>
            <a:r>
              <a:rPr lang="sk-SK" dirty="0" err="1"/>
              <a:t>tranzícia</a:t>
            </a:r>
            <a:r>
              <a:rPr lang="sk-SK" dirty="0"/>
              <a:t> nebola plne zjednaná, pretože počas rokovaní za okrúhlym stolom dochádzalo k masovej mobilizácii, časť opozície s výsledkami okrúhleho stola nesúhlasila a jeho výsledky boli dotvorené ľudovým hlasovaním </a:t>
            </a:r>
          </a:p>
          <a:p>
            <a:pPr algn="just"/>
            <a:r>
              <a:rPr lang="sk-SK" dirty="0"/>
              <a:t>dôsledky pre ďalší vývoj?</a:t>
            </a:r>
          </a:p>
          <a:p>
            <a:pPr algn="just"/>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661079"/>
      </p:ext>
    </p:extLst>
  </p:cSld>
  <p:clrMapOvr>
    <a:masterClrMapping/>
  </p:clrMapOvr>
  <mc:AlternateContent xmlns:mc="http://schemas.openxmlformats.org/markup-compatibility/2006">
    <mc:Choice xmlns:p14="http://schemas.microsoft.com/office/powerpoint/2010/main" Requires="p14">
      <p:transition spd="slow" p14:dur="2000" advTm="302569"/>
    </mc:Choice>
    <mc:Fallback>
      <p:transition spd="slow" advTm="30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5FAA-9207-B241-98F9-9C9233BBFE07}"/>
              </a:ext>
            </a:extLst>
          </p:cNvPr>
          <p:cNvSpPr>
            <a:spLocks noGrp="1"/>
          </p:cNvSpPr>
          <p:nvPr>
            <p:ph type="title"/>
          </p:nvPr>
        </p:nvSpPr>
        <p:spPr/>
        <p:txBody>
          <a:bodyPr/>
          <a:lstStyle/>
          <a:p>
            <a:pPr algn="ctr"/>
            <a:r>
              <a:rPr lang="en-US" b="1" dirty="0" err="1"/>
              <a:t>Nejasná</a:t>
            </a:r>
            <a:r>
              <a:rPr lang="en-US" b="1" dirty="0"/>
              <a:t> </a:t>
            </a:r>
            <a:r>
              <a:rPr lang="en-US" b="1" dirty="0" err="1"/>
              <a:t>budúcnosť</a:t>
            </a:r>
            <a:r>
              <a:rPr lang="en-US" b="1" dirty="0"/>
              <a:t> </a:t>
            </a:r>
            <a:r>
              <a:rPr lang="en-US" b="1" dirty="0" err="1"/>
              <a:t>po</a:t>
            </a:r>
            <a:r>
              <a:rPr lang="en-US" b="1" dirty="0"/>
              <a:t> </a:t>
            </a:r>
            <a:r>
              <a:rPr lang="en-US" b="1" dirty="0" err="1"/>
              <a:t>roku</a:t>
            </a:r>
            <a:r>
              <a:rPr lang="en-US" b="1" dirty="0"/>
              <a:t> 1945</a:t>
            </a:r>
          </a:p>
        </p:txBody>
      </p:sp>
      <p:sp>
        <p:nvSpPr>
          <p:cNvPr id="3" name="Content Placeholder 2">
            <a:extLst>
              <a:ext uri="{FF2B5EF4-FFF2-40B4-BE49-F238E27FC236}">
                <a16:creationId xmlns:a16="http://schemas.microsoft.com/office/drawing/2014/main" id="{7D986DFF-D589-A144-941B-9BB01A550D4D}"/>
              </a:ext>
            </a:extLst>
          </p:cNvPr>
          <p:cNvSpPr>
            <a:spLocks noGrp="1"/>
          </p:cNvSpPr>
          <p:nvPr>
            <p:ph idx="1"/>
          </p:nvPr>
        </p:nvSpPr>
        <p:spPr/>
        <p:txBody>
          <a:bodyPr/>
          <a:lstStyle/>
          <a:p>
            <a:r>
              <a:rPr lang="en-US" dirty="0" err="1"/>
              <a:t>chýbalo</a:t>
            </a:r>
            <a:r>
              <a:rPr lang="en-US" dirty="0"/>
              <a:t> </a:t>
            </a:r>
            <a:r>
              <a:rPr lang="en-US" dirty="0" err="1"/>
              <a:t>jasné</a:t>
            </a:r>
            <a:r>
              <a:rPr lang="en-US" dirty="0"/>
              <a:t> </a:t>
            </a:r>
            <a:r>
              <a:rPr lang="en-US" dirty="0" err="1"/>
              <a:t>sovietske</a:t>
            </a:r>
            <a:r>
              <a:rPr lang="en-US" dirty="0"/>
              <a:t> </a:t>
            </a:r>
            <a:r>
              <a:rPr lang="en-US" dirty="0" err="1"/>
              <a:t>úsilie</a:t>
            </a:r>
            <a:r>
              <a:rPr lang="en-US" dirty="0"/>
              <a:t> o </a:t>
            </a:r>
            <a:r>
              <a:rPr lang="en-US" dirty="0" err="1"/>
              <a:t>začlenenie</a:t>
            </a:r>
            <a:r>
              <a:rPr lang="en-US" dirty="0"/>
              <a:t> </a:t>
            </a:r>
            <a:r>
              <a:rPr lang="en-US" dirty="0" err="1"/>
              <a:t>Maďarska</a:t>
            </a:r>
            <a:r>
              <a:rPr lang="en-US" dirty="0"/>
              <a:t> do </a:t>
            </a:r>
            <a:r>
              <a:rPr lang="en-US" dirty="0" err="1"/>
              <a:t>budúceho</a:t>
            </a:r>
            <a:r>
              <a:rPr lang="en-US" dirty="0"/>
              <a:t> </a:t>
            </a:r>
            <a:r>
              <a:rPr lang="en-US" dirty="0" err="1"/>
              <a:t>komunistického</a:t>
            </a:r>
            <a:r>
              <a:rPr lang="en-US" dirty="0"/>
              <a:t> </a:t>
            </a:r>
            <a:r>
              <a:rPr lang="en-US" dirty="0" err="1"/>
              <a:t>tábora</a:t>
            </a:r>
            <a:endParaRPr lang="en-US" dirty="0"/>
          </a:p>
          <a:p>
            <a:r>
              <a:rPr lang="sk-SK" dirty="0"/>
              <a:t>množstvo krokov a rozhodnutí naznačovalo, že by ZSSR eventuálne súhlasil aj s iným riešením</a:t>
            </a:r>
            <a:r>
              <a:rPr lang="sk-SK" dirty="0">
                <a:effectLst/>
              </a:rPr>
              <a:t> </a:t>
            </a:r>
          </a:p>
          <a:p>
            <a:r>
              <a:rPr lang="sk-SK" dirty="0"/>
              <a:t>maďarskí predstavitelia ako jediní mohli rokovať s USA o prijatí Marshallovho plánu</a:t>
            </a:r>
            <a:r>
              <a:rPr lang="sk-SK" dirty="0">
                <a:effectLst/>
              </a:rPr>
              <a:t> </a:t>
            </a:r>
          </a:p>
          <a:p>
            <a:r>
              <a:rPr lang="sk-SK" dirty="0"/>
              <a:t>slabé zastúpenie komunistov v dočasnej vláde z decembra 1944 </a:t>
            </a:r>
          </a:p>
          <a:p>
            <a:r>
              <a:rPr lang="sk-SK" dirty="0"/>
              <a:t>politický program komunistov v rokoch 1944 a 1945 bol skromný a </a:t>
            </a:r>
            <a:r>
              <a:rPr lang="sk-SK" dirty="0" err="1"/>
              <a:t>sebaobmedzujúci</a:t>
            </a:r>
            <a:r>
              <a:rPr lang="sk-SK" dirty="0">
                <a:effectLst/>
              </a:rPr>
              <a:t> </a:t>
            </a:r>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0147041"/>
      </p:ext>
    </p:extLst>
  </p:cSld>
  <p:clrMapOvr>
    <a:masterClrMapping/>
  </p:clrMapOvr>
  <mc:AlternateContent xmlns:mc="http://schemas.openxmlformats.org/markup-compatibility/2006">
    <mc:Choice xmlns:p14="http://schemas.microsoft.com/office/powerpoint/2010/main" Requires="p14">
      <p:transition spd="slow" p14:dur="2000" advTm="230305"/>
    </mc:Choice>
    <mc:Fallback>
      <p:transition spd="slow" advTm="23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C8E5-8BA7-1C45-BF58-4FEF0F90D087}"/>
              </a:ext>
            </a:extLst>
          </p:cNvPr>
          <p:cNvSpPr>
            <a:spLocks noGrp="1"/>
          </p:cNvSpPr>
          <p:nvPr>
            <p:ph type="title"/>
          </p:nvPr>
        </p:nvSpPr>
        <p:spPr/>
        <p:txBody>
          <a:bodyPr/>
          <a:lstStyle/>
          <a:p>
            <a:pPr algn="ctr"/>
            <a:r>
              <a:rPr lang="en-US" b="1" dirty="0" err="1"/>
              <a:t>Parlamentné</a:t>
            </a:r>
            <a:r>
              <a:rPr lang="en-US" b="1" dirty="0"/>
              <a:t> </a:t>
            </a:r>
            <a:r>
              <a:rPr lang="en-US" b="1" dirty="0" err="1"/>
              <a:t>voľby</a:t>
            </a:r>
            <a:r>
              <a:rPr lang="en-US" b="1" dirty="0"/>
              <a:t> 1945</a:t>
            </a:r>
          </a:p>
        </p:txBody>
      </p:sp>
      <p:sp>
        <p:nvSpPr>
          <p:cNvPr id="3" name="Content Placeholder 2">
            <a:extLst>
              <a:ext uri="{FF2B5EF4-FFF2-40B4-BE49-F238E27FC236}">
                <a16:creationId xmlns:a16="http://schemas.microsoft.com/office/drawing/2014/main" id="{7BCE5936-B9F5-DE45-B5C6-F09848899DA4}"/>
              </a:ext>
            </a:extLst>
          </p:cNvPr>
          <p:cNvSpPr>
            <a:spLocks noGrp="1"/>
          </p:cNvSpPr>
          <p:nvPr>
            <p:ph idx="1"/>
          </p:nvPr>
        </p:nvSpPr>
        <p:spPr/>
        <p:txBody>
          <a:bodyPr/>
          <a:lstStyle/>
          <a:p>
            <a:pPr algn="just"/>
            <a:r>
              <a:rPr lang="sk-SK" dirty="0"/>
              <a:t>najslobodnejšie voľby v dovtedajšej maďarskej histórii</a:t>
            </a:r>
          </a:p>
          <a:p>
            <a:pPr algn="just"/>
            <a:r>
              <a:rPr lang="sk-SK" dirty="0"/>
              <a:t>dominantne zvíťazila Maloroľnícka strana (57%) pred Socialistami (17,4%) a Komunistami (17%) a ďalšími menšími stranami</a:t>
            </a:r>
            <a:r>
              <a:rPr lang="sk-SK" dirty="0">
                <a:effectLst/>
              </a:rPr>
              <a:t> </a:t>
            </a:r>
          </a:p>
          <a:p>
            <a:pPr algn="just"/>
            <a:r>
              <a:rPr lang="sk-SK" dirty="0"/>
              <a:t>vopred dohoda o vládnom zastúpení všetkých strán bez ohľadu na výsledok</a:t>
            </a:r>
          </a:p>
          <a:p>
            <a:pPr algn="just"/>
            <a:r>
              <a:rPr lang="sk-SK" dirty="0"/>
              <a:t>šéf Maloroľníkov zvolený prezidentom, zápas frakcií podnecovaný komunistami a ZSSR (územné zisky ak budú čistky v strane)</a:t>
            </a:r>
          </a:p>
          <a:p>
            <a:pPr algn="just"/>
            <a:r>
              <a:rPr lang="sk-SK" dirty="0"/>
              <a:t>rozpad maloroľníkov pred voľbami 1947 na menšie strany</a:t>
            </a:r>
          </a:p>
          <a:p>
            <a:pPr marL="0" indent="0" algn="just">
              <a:buNone/>
            </a:pPr>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04208640"/>
      </p:ext>
    </p:extLst>
  </p:cSld>
  <p:clrMapOvr>
    <a:masterClrMapping/>
  </p:clrMapOvr>
  <mc:AlternateContent xmlns:mc="http://schemas.openxmlformats.org/markup-compatibility/2006">
    <mc:Choice xmlns:p14="http://schemas.microsoft.com/office/powerpoint/2010/main" Requires="p14">
      <p:transition spd="slow" p14:dur="2000" advTm="236391"/>
    </mc:Choice>
    <mc:Fallback>
      <p:transition spd="slow" advTm="236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237E-A315-ED4B-84EA-A022E7F2E006}"/>
              </a:ext>
            </a:extLst>
          </p:cNvPr>
          <p:cNvSpPr>
            <a:spLocks noGrp="1"/>
          </p:cNvSpPr>
          <p:nvPr>
            <p:ph type="title"/>
          </p:nvPr>
        </p:nvSpPr>
        <p:spPr/>
        <p:txBody>
          <a:bodyPr/>
          <a:lstStyle/>
          <a:p>
            <a:pPr algn="ctr"/>
            <a:r>
              <a:rPr lang="en-US" b="1" dirty="0" err="1"/>
              <a:t>Parlamentné</a:t>
            </a:r>
            <a:r>
              <a:rPr lang="en-US" b="1" dirty="0"/>
              <a:t> </a:t>
            </a:r>
            <a:r>
              <a:rPr lang="en-US" b="1" dirty="0" err="1"/>
              <a:t>voľby</a:t>
            </a:r>
            <a:r>
              <a:rPr lang="en-US" b="1" dirty="0"/>
              <a:t> 1947 a 1949</a:t>
            </a:r>
            <a:endParaRPr lang="en-US" dirty="0"/>
          </a:p>
        </p:txBody>
      </p:sp>
      <p:sp>
        <p:nvSpPr>
          <p:cNvPr id="3" name="Content Placeholder 2">
            <a:extLst>
              <a:ext uri="{FF2B5EF4-FFF2-40B4-BE49-F238E27FC236}">
                <a16:creationId xmlns:a16="http://schemas.microsoft.com/office/drawing/2014/main" id="{60FCEECA-9094-644A-B5F9-9EC4A9FA3B82}"/>
              </a:ext>
            </a:extLst>
          </p:cNvPr>
          <p:cNvSpPr>
            <a:spLocks noGrp="1"/>
          </p:cNvSpPr>
          <p:nvPr>
            <p:ph idx="1"/>
          </p:nvPr>
        </p:nvSpPr>
        <p:spPr/>
        <p:txBody>
          <a:bodyPr>
            <a:normAutofit lnSpcReduction="10000"/>
          </a:bodyPr>
          <a:lstStyle/>
          <a:p>
            <a:r>
              <a:rPr lang="sk-SK" dirty="0"/>
              <a:t>menej slobodné, ale stále súťaživé</a:t>
            </a:r>
          </a:p>
          <a:p>
            <a:r>
              <a:rPr lang="sk-SK" dirty="0"/>
              <a:t>víťazstvo komunistov (len 22%), veľké množstvo strán v parlamente</a:t>
            </a:r>
          </a:p>
          <a:p>
            <a:r>
              <a:rPr lang="sk-SK" dirty="0"/>
              <a:t>sovietsky tlak na </a:t>
            </a:r>
            <a:r>
              <a:rPr lang="sk-SK" dirty="0" err="1"/>
              <a:t>nekomunistov</a:t>
            </a:r>
            <a:r>
              <a:rPr lang="sk-SK" dirty="0"/>
              <a:t> – zatknutie šéfa maloroľníkov a jeho „priznanie“ k protištátnej činnosti spolu s maloroľníckym predsedom vlády</a:t>
            </a:r>
            <a:r>
              <a:rPr lang="sk-SK" dirty="0">
                <a:effectLst/>
              </a:rPr>
              <a:t> </a:t>
            </a:r>
          </a:p>
          <a:p>
            <a:r>
              <a:rPr lang="sk-SK" dirty="0"/>
              <a:t>čistky a perzekúcie, rozpustenie maloroľníkov, nútené zlúčenie socialistov s komunistami</a:t>
            </a:r>
          </a:p>
          <a:p>
            <a:r>
              <a:rPr lang="sk-SK" dirty="0"/>
              <a:t>voľby 1949: jednotná kandidátka pod kontrolou komunistov, prijatie novej komunistickej ústavy sovietskeho typu a začlenenie do komunistického bloku</a:t>
            </a:r>
            <a:r>
              <a:rPr lang="sk-SK" dirty="0">
                <a:effectLst/>
              </a:rPr>
              <a:t> </a:t>
            </a:r>
            <a:endParaRPr lang="sk-SK" dirty="0"/>
          </a:p>
          <a:p>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3226574"/>
      </p:ext>
    </p:extLst>
  </p:cSld>
  <p:clrMapOvr>
    <a:masterClrMapping/>
  </p:clrMapOvr>
  <mc:AlternateContent xmlns:mc="http://schemas.openxmlformats.org/markup-compatibility/2006">
    <mc:Choice xmlns:p14="http://schemas.microsoft.com/office/powerpoint/2010/main" Requires="p14">
      <p:transition spd="slow" p14:dur="2000" advTm="301833"/>
    </mc:Choice>
    <mc:Fallback>
      <p:transition spd="slow" advTm="301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56ED-7E22-1644-A4E1-34172C35F195}"/>
              </a:ext>
            </a:extLst>
          </p:cNvPr>
          <p:cNvSpPr>
            <a:spLocks noGrp="1"/>
          </p:cNvSpPr>
          <p:nvPr>
            <p:ph type="title"/>
          </p:nvPr>
        </p:nvSpPr>
        <p:spPr/>
        <p:txBody>
          <a:bodyPr/>
          <a:lstStyle/>
          <a:p>
            <a:pPr algn="ctr"/>
            <a:r>
              <a:rPr lang="en-US" b="1" dirty="0" err="1"/>
              <a:t>Cesta</a:t>
            </a:r>
            <a:r>
              <a:rPr lang="en-US" b="1" dirty="0"/>
              <a:t> k </a:t>
            </a:r>
            <a:r>
              <a:rPr lang="en-US" b="1" dirty="0" err="1"/>
              <a:t>roku</a:t>
            </a:r>
            <a:r>
              <a:rPr lang="en-US" b="1" dirty="0"/>
              <a:t> 1956</a:t>
            </a:r>
          </a:p>
        </p:txBody>
      </p:sp>
      <p:sp>
        <p:nvSpPr>
          <p:cNvPr id="3" name="Content Placeholder 2">
            <a:extLst>
              <a:ext uri="{FF2B5EF4-FFF2-40B4-BE49-F238E27FC236}">
                <a16:creationId xmlns:a16="http://schemas.microsoft.com/office/drawing/2014/main" id="{65BE05A8-4B49-2F44-8E6B-F63C3A192003}"/>
              </a:ext>
            </a:extLst>
          </p:cNvPr>
          <p:cNvSpPr>
            <a:spLocks noGrp="1"/>
          </p:cNvSpPr>
          <p:nvPr>
            <p:ph idx="1"/>
          </p:nvPr>
        </p:nvSpPr>
        <p:spPr/>
        <p:txBody>
          <a:bodyPr/>
          <a:lstStyle/>
          <a:p>
            <a:pPr algn="just"/>
            <a:r>
              <a:rPr lang="en-US" dirty="0" err="1"/>
              <a:t>nasledovalo</a:t>
            </a:r>
            <a:r>
              <a:rPr lang="en-US" dirty="0"/>
              <a:t> </a:t>
            </a:r>
            <a:r>
              <a:rPr lang="en-US" dirty="0" err="1"/>
              <a:t>obdobie</a:t>
            </a:r>
            <a:r>
              <a:rPr lang="en-US" dirty="0"/>
              <a:t> </a:t>
            </a:r>
            <a:r>
              <a:rPr lang="en-US" dirty="0" err="1"/>
              <a:t>stalinistických</a:t>
            </a:r>
            <a:r>
              <a:rPr lang="en-US" dirty="0"/>
              <a:t> </a:t>
            </a:r>
            <a:r>
              <a:rPr lang="en-US" dirty="0" err="1"/>
              <a:t>represií</a:t>
            </a:r>
            <a:r>
              <a:rPr lang="en-US" dirty="0"/>
              <a:t> (</a:t>
            </a:r>
            <a:r>
              <a:rPr lang="sk-SK" dirty="0"/>
              <a:t>čistky v komunistickej strane aj mimo nej)</a:t>
            </a:r>
            <a:r>
              <a:rPr lang="en-US" dirty="0"/>
              <a:t>, ale </a:t>
            </a:r>
            <a:r>
              <a:rPr lang="en-US" dirty="0" err="1"/>
              <a:t>aj</a:t>
            </a:r>
            <a:r>
              <a:rPr lang="en-US" dirty="0"/>
              <a:t> </a:t>
            </a:r>
            <a:r>
              <a:rPr lang="sk-SK" dirty="0"/>
              <a:t>hospodársky kolaps, nedostatok potravín aj priemyselných produktov</a:t>
            </a:r>
          </a:p>
          <a:p>
            <a:pPr algn="just"/>
            <a:r>
              <a:rPr lang="sk-SK" dirty="0"/>
              <a:t>po smrti Stalina: oddelenie straníckych a štátnych funkcií: strana (M. </a:t>
            </a:r>
            <a:r>
              <a:rPr lang="sk-SK" dirty="0" err="1"/>
              <a:t>Rákosi</a:t>
            </a:r>
            <a:r>
              <a:rPr lang="sk-SK" dirty="0"/>
              <a:t>), vláda (I. Nagy)- rozpory strany a štátu</a:t>
            </a:r>
          </a:p>
          <a:p>
            <a:pPr algn="just"/>
            <a:r>
              <a:rPr lang="sk-SK" dirty="0"/>
              <a:t>snaha o hosp. reformy, liberalizácia, (dočasné) odstránenie I. </a:t>
            </a:r>
            <a:r>
              <a:rPr lang="sk-SK" dirty="0" err="1"/>
              <a:t>Nagya</a:t>
            </a:r>
            <a:r>
              <a:rPr lang="sk-SK" dirty="0"/>
              <a:t> z vlády a zastavenie reforiem</a:t>
            </a:r>
          </a:p>
          <a:p>
            <a:pPr algn="just"/>
            <a:r>
              <a:rPr lang="sk-SK" dirty="0"/>
              <a:t> nespokojnosť veľkej časti spoločnosti, nepokoje, protesty a </a:t>
            </a:r>
            <a:r>
              <a:rPr lang="sk-SK" dirty="0" err="1"/>
              <a:t>protisovietske</a:t>
            </a:r>
            <a:r>
              <a:rPr lang="sk-SK" dirty="0"/>
              <a:t>/protikomunistické demonštrácie</a:t>
            </a:r>
            <a:r>
              <a:rPr lang="sk-SK" dirty="0">
                <a:effectLst/>
              </a:rPr>
              <a:t> </a:t>
            </a:r>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4422952"/>
      </p:ext>
    </p:extLst>
  </p:cSld>
  <p:clrMapOvr>
    <a:masterClrMapping/>
  </p:clrMapOvr>
  <mc:AlternateContent xmlns:mc="http://schemas.openxmlformats.org/markup-compatibility/2006">
    <mc:Choice xmlns:p14="http://schemas.microsoft.com/office/powerpoint/2010/main" Requires="p14">
      <p:transition spd="slow" p14:dur="2000" advTm="280874"/>
    </mc:Choice>
    <mc:Fallback>
      <p:transition spd="slow" advTm="28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1EF74-1A2B-8047-B2DA-D7966BE919B6}"/>
              </a:ext>
            </a:extLst>
          </p:cNvPr>
          <p:cNvSpPr>
            <a:spLocks noGrp="1"/>
          </p:cNvSpPr>
          <p:nvPr>
            <p:ph type="title"/>
          </p:nvPr>
        </p:nvSpPr>
        <p:spPr/>
        <p:txBody>
          <a:bodyPr/>
          <a:lstStyle/>
          <a:p>
            <a:pPr algn="ctr"/>
            <a:r>
              <a:rPr lang="en-US" b="1" dirty="0" err="1"/>
              <a:t>Cesta</a:t>
            </a:r>
            <a:r>
              <a:rPr lang="en-US" b="1" dirty="0"/>
              <a:t> k </a:t>
            </a:r>
            <a:r>
              <a:rPr lang="en-US" b="1" dirty="0" err="1"/>
              <a:t>roku</a:t>
            </a:r>
            <a:r>
              <a:rPr lang="en-US" b="1" dirty="0"/>
              <a:t> 1956</a:t>
            </a:r>
            <a:endParaRPr lang="en-US" dirty="0"/>
          </a:p>
        </p:txBody>
      </p:sp>
      <p:sp>
        <p:nvSpPr>
          <p:cNvPr id="3" name="Content Placeholder 2">
            <a:extLst>
              <a:ext uri="{FF2B5EF4-FFF2-40B4-BE49-F238E27FC236}">
                <a16:creationId xmlns:a16="http://schemas.microsoft.com/office/drawing/2014/main" id="{43A23DE4-8F83-2E49-A97C-C7F6CB239297}"/>
              </a:ext>
            </a:extLst>
          </p:cNvPr>
          <p:cNvSpPr>
            <a:spLocks noGrp="1"/>
          </p:cNvSpPr>
          <p:nvPr>
            <p:ph idx="1"/>
          </p:nvPr>
        </p:nvSpPr>
        <p:spPr/>
        <p:txBody>
          <a:bodyPr/>
          <a:lstStyle/>
          <a:p>
            <a:r>
              <a:rPr lang="sk-SK" dirty="0"/>
              <a:t>návrat I. </a:t>
            </a:r>
            <a:r>
              <a:rPr lang="sk-SK" dirty="0" err="1"/>
              <a:t>Nagya</a:t>
            </a:r>
            <a:r>
              <a:rPr lang="sk-SK" dirty="0"/>
              <a:t> do pozície predsedu vlády a nástup umierneného komunistu </a:t>
            </a:r>
            <a:r>
              <a:rPr lang="sk-SK" dirty="0" err="1"/>
              <a:t>Jánosa</a:t>
            </a:r>
            <a:r>
              <a:rPr lang="sk-SK" dirty="0"/>
              <a:t> </a:t>
            </a:r>
            <a:r>
              <a:rPr lang="sk-SK" dirty="0" err="1"/>
              <a:t>Kádára</a:t>
            </a:r>
            <a:r>
              <a:rPr lang="sk-SK" dirty="0"/>
              <a:t> do pozície šéfa komunistickej strany</a:t>
            </a:r>
          </a:p>
          <a:p>
            <a:r>
              <a:rPr lang="sk-SK" dirty="0"/>
              <a:t>procesy v spoločnosti viedli k faktickej obnove niektorých politických strán, </a:t>
            </a:r>
          </a:p>
          <a:p>
            <a:r>
              <a:rPr lang="sk-SK" dirty="0"/>
              <a:t>Nagy ohlásil, že vytvorí koaličnú vládu s ďalšími stranami podľa vzoru z roku 1945 a požiadal o vystúpenie z Varšavskej zmluvy a o neutralitu garantovanú OSN</a:t>
            </a:r>
          </a:p>
          <a:p>
            <a:r>
              <a:rPr lang="sk-SK" dirty="0"/>
              <a:t>išlo fakticky o revolučnú zmenu, ktorá mala politické, hospodárske aj vojensko-zahraničnopolitické ciele</a:t>
            </a:r>
          </a:p>
          <a:p>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2351561"/>
      </p:ext>
    </p:extLst>
  </p:cSld>
  <p:clrMapOvr>
    <a:masterClrMapping/>
  </p:clrMapOvr>
  <mc:AlternateContent xmlns:mc="http://schemas.openxmlformats.org/markup-compatibility/2006">
    <mc:Choice xmlns:p14="http://schemas.microsoft.com/office/powerpoint/2010/main" Requires="p14">
      <p:transition spd="slow" p14:dur="2000" advTm="135473"/>
    </mc:Choice>
    <mc:Fallback>
      <p:transition spd="slow" advTm="13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59EE-C973-594D-A465-BC3CB4969C64}"/>
              </a:ext>
            </a:extLst>
          </p:cNvPr>
          <p:cNvSpPr>
            <a:spLocks noGrp="1"/>
          </p:cNvSpPr>
          <p:nvPr>
            <p:ph type="title"/>
          </p:nvPr>
        </p:nvSpPr>
        <p:spPr/>
        <p:txBody>
          <a:bodyPr/>
          <a:lstStyle/>
          <a:p>
            <a:pPr algn="ctr"/>
            <a:r>
              <a:rPr lang="en-US" b="1" dirty="0" err="1"/>
              <a:t>Potlačenie</a:t>
            </a:r>
            <a:r>
              <a:rPr lang="en-US" b="1" dirty="0"/>
              <a:t> </a:t>
            </a:r>
            <a:r>
              <a:rPr lang="en-US" b="1" dirty="0" err="1"/>
              <a:t>povstania</a:t>
            </a:r>
            <a:r>
              <a:rPr lang="en-US" b="1" dirty="0"/>
              <a:t> a </a:t>
            </a:r>
            <a:r>
              <a:rPr lang="en-US" b="1" dirty="0" err="1"/>
              <a:t>následný</a:t>
            </a:r>
            <a:r>
              <a:rPr lang="en-US" b="1" dirty="0"/>
              <a:t> </a:t>
            </a:r>
            <a:r>
              <a:rPr lang="en-US" b="1" dirty="0" err="1"/>
              <a:t>vývoj</a:t>
            </a:r>
            <a:endParaRPr lang="en-US" b="1" dirty="0"/>
          </a:p>
        </p:txBody>
      </p:sp>
      <p:sp>
        <p:nvSpPr>
          <p:cNvPr id="3" name="Content Placeholder 2">
            <a:extLst>
              <a:ext uri="{FF2B5EF4-FFF2-40B4-BE49-F238E27FC236}">
                <a16:creationId xmlns:a16="http://schemas.microsoft.com/office/drawing/2014/main" id="{55C3B92B-0F1A-504C-A865-9EC3B9304A09}"/>
              </a:ext>
            </a:extLst>
          </p:cNvPr>
          <p:cNvSpPr>
            <a:spLocks noGrp="1"/>
          </p:cNvSpPr>
          <p:nvPr>
            <p:ph idx="1"/>
          </p:nvPr>
        </p:nvSpPr>
        <p:spPr/>
        <p:txBody>
          <a:bodyPr/>
          <a:lstStyle/>
          <a:p>
            <a:r>
              <a:rPr lang="sk-SK" dirty="0"/>
              <a:t>Sovietske ozbrojené zložky tvrdo zasiahli: reformné procesy potlačené, </a:t>
            </a:r>
            <a:r>
              <a:rPr lang="sk-SK" dirty="0" err="1"/>
              <a:t>Imre</a:t>
            </a:r>
            <a:r>
              <a:rPr lang="sk-SK" dirty="0"/>
              <a:t> Nagy popravený a jeho podporovatelia perzekvovaní</a:t>
            </a:r>
          </a:p>
          <a:p>
            <a:r>
              <a:rPr lang="sk-SK" dirty="0" err="1"/>
              <a:t>Kádár</a:t>
            </a:r>
            <a:r>
              <a:rPr lang="sk-SK" dirty="0"/>
              <a:t> ostal najvyšším komunistickým predstaviteľom, odsúdil ako komunistických "dogmatikov", tak aj "revizionistov"</a:t>
            </a:r>
          </a:p>
          <a:p>
            <a:r>
              <a:rPr lang="sk-SK" dirty="0"/>
              <a:t>v nasledujúcom období zhruba 6 rokov nasledovali represie a čistky:</a:t>
            </a:r>
          </a:p>
          <a:p>
            <a:r>
              <a:rPr lang="sk-SK" dirty="0"/>
              <a:t> </a:t>
            </a:r>
            <a:r>
              <a:rPr lang="sk-SK" dirty="0" err="1"/>
              <a:t>Kádárovo</a:t>
            </a:r>
            <a:r>
              <a:rPr lang="sk-SK" dirty="0"/>
              <a:t> vedenie v zásade celkom nanovo vytvorilo aparát a štruktúry komunistickej strany</a:t>
            </a:r>
            <a:r>
              <a:rPr lang="sk-SK" dirty="0">
                <a:effectLst/>
              </a:rPr>
              <a:t> </a:t>
            </a:r>
            <a:endParaRPr lang="en-US"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70702"/>
      </p:ext>
    </p:extLst>
  </p:cSld>
  <p:clrMapOvr>
    <a:masterClrMapping/>
  </p:clrMapOvr>
  <mc:AlternateContent xmlns:mc="http://schemas.openxmlformats.org/markup-compatibility/2006">
    <mc:Choice xmlns:p14="http://schemas.microsoft.com/office/powerpoint/2010/main" Requires="p14">
      <p:transition spd="slow" p14:dur="2000" advTm="110490"/>
    </mc:Choice>
    <mc:Fallback>
      <p:transition spd="slow" advTm="110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5FAE-E7E2-6645-BCE5-A6E21F2A2667}"/>
              </a:ext>
            </a:extLst>
          </p:cNvPr>
          <p:cNvSpPr>
            <a:spLocks noGrp="1"/>
          </p:cNvSpPr>
          <p:nvPr>
            <p:ph type="title"/>
          </p:nvPr>
        </p:nvSpPr>
        <p:spPr/>
        <p:txBody>
          <a:bodyPr/>
          <a:lstStyle/>
          <a:p>
            <a:pPr algn="ctr"/>
            <a:r>
              <a:rPr lang="en-US" b="1" dirty="0" err="1"/>
              <a:t>Maďarský</a:t>
            </a:r>
            <a:r>
              <a:rPr lang="en-US" b="1" dirty="0"/>
              <a:t> </a:t>
            </a:r>
            <a:r>
              <a:rPr lang="en-US" b="1" dirty="0" err="1"/>
              <a:t>gulášový</a:t>
            </a:r>
            <a:r>
              <a:rPr lang="en-US" b="1" dirty="0"/>
              <a:t> </a:t>
            </a:r>
            <a:r>
              <a:rPr lang="en-US" b="1" dirty="0" err="1"/>
              <a:t>komunizmus</a:t>
            </a:r>
            <a:endParaRPr lang="en-US" b="1" dirty="0"/>
          </a:p>
        </p:txBody>
      </p:sp>
      <p:sp>
        <p:nvSpPr>
          <p:cNvPr id="3" name="Content Placeholder 2">
            <a:extLst>
              <a:ext uri="{FF2B5EF4-FFF2-40B4-BE49-F238E27FC236}">
                <a16:creationId xmlns:a16="http://schemas.microsoft.com/office/drawing/2014/main" id="{4C7A197F-6756-E540-8DC6-5380D647A258}"/>
              </a:ext>
            </a:extLst>
          </p:cNvPr>
          <p:cNvSpPr>
            <a:spLocks noGrp="1"/>
          </p:cNvSpPr>
          <p:nvPr>
            <p:ph idx="1"/>
          </p:nvPr>
        </p:nvSpPr>
        <p:spPr>
          <a:xfrm>
            <a:off x="4618892" y="1825625"/>
            <a:ext cx="6734908" cy="4667250"/>
          </a:xfrm>
        </p:spPr>
        <p:txBody>
          <a:bodyPr>
            <a:normAutofit fontScale="92500"/>
          </a:bodyPr>
          <a:lstStyle/>
          <a:p>
            <a:pPr algn="just"/>
            <a:r>
              <a:rPr lang="sk-SK" dirty="0"/>
              <a:t>od začiatku 60.-tych rokov presadzovalo komunistické vedenie stratégiu spoločenského konsenzu "Kto nie proti nám, je s nami"</a:t>
            </a:r>
            <a:r>
              <a:rPr lang="sk-SK" dirty="0">
                <a:effectLst/>
              </a:rPr>
              <a:t> </a:t>
            </a:r>
          </a:p>
          <a:p>
            <a:pPr algn="just"/>
            <a:r>
              <a:rPr lang="sk-SK" dirty="0"/>
              <a:t>uspokojovanie materiálnych potrieb obyvateľstva</a:t>
            </a:r>
          </a:p>
          <a:p>
            <a:pPr algn="just"/>
            <a:r>
              <a:rPr lang="sk-SK" dirty="0"/>
              <a:t>rozvíjanie obmedzených hospodárskych vzťahov so západnými trhovými ekonomikami </a:t>
            </a:r>
          </a:p>
          <a:p>
            <a:pPr algn="just"/>
            <a:r>
              <a:rPr lang="sk-SK" dirty="0"/>
              <a:t>a čiastková liberalizácia hospodárstva (obmedzené súkromné vlastníctvo a súkromné hospodárenie)</a:t>
            </a:r>
          </a:p>
          <a:p>
            <a:pPr algn="just"/>
            <a:r>
              <a:rPr lang="sk-SK" dirty="0"/>
              <a:t>dôsledky pre podobu komunistickej strany?</a:t>
            </a:r>
          </a:p>
          <a:p>
            <a:pPr algn="just"/>
            <a:endParaRPr lang="en-US" dirty="0"/>
          </a:p>
        </p:txBody>
      </p:sp>
      <p:pic>
        <p:nvPicPr>
          <p:cNvPr id="4" name="Obrázek 3">
            <a:extLst>
              <a:ext uri="{FF2B5EF4-FFF2-40B4-BE49-F238E27FC236}">
                <a16:creationId xmlns:a16="http://schemas.microsoft.com/office/drawing/2014/main" id="{11C99912-7D20-4901-93DC-21F88C14FDBC}"/>
              </a:ext>
            </a:extLst>
          </p:cNvPr>
          <p:cNvPicPr>
            <a:picLocks noChangeAspect="1"/>
          </p:cNvPicPr>
          <p:nvPr/>
        </p:nvPicPr>
        <p:blipFill>
          <a:blip r:embed="rId4"/>
          <a:stretch>
            <a:fillRect/>
          </a:stretch>
        </p:blipFill>
        <p:spPr>
          <a:xfrm>
            <a:off x="948782" y="1953846"/>
            <a:ext cx="2951095" cy="4135827"/>
          </a:xfrm>
          <a:prstGeom prst="rect">
            <a:avLst/>
          </a:prstGeom>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6519227"/>
      </p:ext>
    </p:extLst>
  </p:cSld>
  <p:clrMapOvr>
    <a:masterClrMapping/>
  </p:clrMapOvr>
  <mc:AlternateContent xmlns:mc="http://schemas.openxmlformats.org/markup-compatibility/2006">
    <mc:Choice xmlns:p14="http://schemas.microsoft.com/office/powerpoint/2010/main" Requires="p14">
      <p:transition spd="slow" p14:dur="2000" advTm="140437"/>
    </mc:Choice>
    <mc:Fallback>
      <p:transition spd="slow" advTm="14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1349</Words>
  <Application>Microsoft Office PowerPoint</Application>
  <PresentationFormat>Širokouhlá</PresentationFormat>
  <Paragraphs>100</Paragraphs>
  <Slides>20</Slides>
  <Notes>0</Notes>
  <HiddenSlides>0</HiddenSlides>
  <MMClips>20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20</vt:i4>
      </vt:variant>
    </vt:vector>
  </HeadingPairs>
  <TitlesOfParts>
    <vt:vector size="25" baseType="lpstr">
      <vt:lpstr>Arial</vt:lpstr>
      <vt:lpstr>Calibri</vt:lpstr>
      <vt:lpstr>Calibri Light</vt:lpstr>
      <vt:lpstr>Wingdings</vt:lpstr>
      <vt:lpstr>Office Theme</vt:lpstr>
      <vt:lpstr>Zmena režimu: Maďarsko</vt:lpstr>
      <vt:lpstr>Slabé postavenie komunistov v Maďarsku</vt:lpstr>
      <vt:lpstr>Nejasná budúcnosť po roku 1945</vt:lpstr>
      <vt:lpstr>Parlamentné voľby 1945</vt:lpstr>
      <vt:lpstr>Parlamentné voľby 1947 a 1949</vt:lpstr>
      <vt:lpstr>Cesta k roku 1956</vt:lpstr>
      <vt:lpstr>Cesta k roku 1956</vt:lpstr>
      <vt:lpstr>Potlačenie povstania a následný vývoj</vt:lpstr>
      <vt:lpstr>Maďarský gulášový komunizmus</vt:lpstr>
      <vt:lpstr>Politická liberalizácia </vt:lpstr>
      <vt:lpstr>Vnútorná rôznorodosť komunistickej strany</vt:lpstr>
      <vt:lpstr> Charakter opozície </vt:lpstr>
      <vt:lpstr>Rokovania za okrúhlym stolom</vt:lpstr>
      <vt:lpstr>Prezentácia programu PowerPoint</vt:lpstr>
      <vt:lpstr>Rokovania za okrúhlym stolom</vt:lpstr>
      <vt:lpstr>Rokovania za okrúhlym stolom</vt:lpstr>
      <vt:lpstr>Výsledky okrúhleho stola</vt:lpstr>
      <vt:lpstr>Dohra okrúhleho stola</vt:lpstr>
      <vt:lpstr> Výsledky prvých volieb marec-apríl 1990</vt:lpstr>
      <vt:lpstr>Zhrnutie: maďarská tranzícia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Zmena režimu: Maďarsko</dc:title>
  <dc:creator>Marek Rybar</dc:creator>
  <cp:lastModifiedBy>Jana Rybarova</cp:lastModifiedBy>
  <cp:revision>61</cp:revision>
  <dcterms:created xsi:type="dcterms:W3CDTF">2019-10-10T06:58:24Z</dcterms:created>
  <dcterms:modified xsi:type="dcterms:W3CDTF">2020-10-27T14:32:17Z</dcterms:modified>
</cp:coreProperties>
</file>