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6" r:id="rId11"/>
    <p:sldId id="267" r:id="rId12"/>
    <p:sldId id="269" r:id="rId13"/>
    <p:sldId id="277" r:id="rId14"/>
    <p:sldId id="265" r:id="rId15"/>
    <p:sldId id="270" r:id="rId16"/>
    <p:sldId id="271" r:id="rId17"/>
    <p:sldId id="273" r:id="rId18"/>
    <p:sldId id="272" r:id="rId1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BE06E-BCFA-4633-8A90-BB2363269EF2}" type="datetimeFigureOut">
              <a:rPr lang="sk-SK" smtClean="0"/>
              <a:t>9.12.2020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41E79-5211-4188-B884-CEBB0FA43D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1063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5B5B09-5C94-4740-BBB8-786B1BA7E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552E957-EAD0-4D74-96A5-7CB0CEE2C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F925279-BC37-43AB-B9FC-164B7964E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9.12.2020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35C34D7-5D8B-420D-8D8F-AFB760624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5149EAA-D692-4294-A6A1-0CE3FEFEF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014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341C31-C769-4DD4-8B10-E92F2C1EC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ECC62122-BE86-4E6F-AACE-547A961E3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AAB3D20-50AC-4575-A330-CDE02EDC7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9.12.2020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A6C61A2-A992-4942-8945-386E38835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81DD51F-6B61-484F-A510-74C32AB37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12237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497F9BC6-5FD5-41C1-B2E9-065D43EE1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E923403B-4793-4A94-ACA7-BEDAB4963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C5FD0E3-306E-45A2-ACBA-9FCDAC5D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9.12.2020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A967787-FC1D-4D6E-A890-0BC560145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80BDABF-70BC-4701-A070-5CDB5A13D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291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90FC83-D313-471F-9BFE-0F1EA1235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40FC9F4-4944-4612-881D-93278BD6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0A5C3B4-C8F1-4FFD-89BC-3C053BCA6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9.12.2020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8DD5D31-0F31-4055-89EB-8748331E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D1B9749-C045-43A5-8CFD-5AEC4C8EE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80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7DBB2-3576-40C0-B85D-6E849729D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41A32C-D704-4CB1-900D-39BE558A1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7724973-5B92-4F11-BAB5-9CED97F8B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9.12.2020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36D039D-7DA2-4CDD-8B62-7E41F9F70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FFB3A80-8A47-449D-85FB-B540B5A81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6803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33A903-413F-4624-83FF-2C18995D8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5275553-69D6-448A-90CB-82166660F5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D557FFF-40E8-4293-8389-84142FAAA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F9B7605-66E9-46C3-A666-96553858C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9.12.2020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650B03D-A7C1-48F5-AF3D-CF4E59BF9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04D07AE-E743-4496-A67B-D66AF10A9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82375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C34A62-184A-43FB-86B4-9E58F3157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F3BE1A-9A16-4B1C-ACFE-C3A7E0E27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0EA32792-E347-4B2A-B891-B584E70145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4503A27-7E22-4037-9258-277EEAFAA4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93CA0402-F2D4-4926-B64C-6EFB07F1AE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262FB13A-BA49-4686-AEA8-04953DC24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9.12.2020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0E0BA3D1-12D9-4A48-9B43-275CAE865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5C85AF0D-B83A-41F9-9EA5-18A2044D1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493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79456-B888-4729-84D1-DDAC5A6E1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9E711185-0D4B-4D8E-B6D3-7FD91A2D5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9.12.2020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F4CA6A9D-1AA8-499F-A0AD-7B4CBD18F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631FE930-EF9B-4370-B2C0-6DD8BA65B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1380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869A36AE-859E-416E-97EC-F57353245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9.12.2020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D05B2A86-0CB8-4B56-83E1-36DD4D5AC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2E4F01BD-C0E5-4BE7-A1F0-82DDB833C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226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FEDCDD-C761-41C8-B03C-EAC8003D1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95831C1-8A84-4705-B25D-5046D6697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51A101-6683-416C-9CB4-2FEB74722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4F8363B-96AD-4D36-8594-81B101CFB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9.12.2020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246B85A-8C80-4D7D-A9A5-CC663C406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2D42A3BD-91D8-417B-AECB-674BF6A0D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5723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2D61AD-43BF-48E6-8CFB-43FB4D731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28028DA7-C4E4-490E-ACE9-DDDC63A06D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11AE9FB-480B-4C9A-96BB-E787E0B08B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41DD55D-84BC-4D1F-B9F2-076739A14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9.12.2020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64EB2920-8960-44D7-8DC8-F618CE26A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9334B8B-D673-43FA-8DEF-F40587CEF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177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942F7047-7E6F-4CA1-A2C6-D50C70A5B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529776-AC2B-4E2D-A61C-AADF43434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9853BBF-E309-44B8-8F77-46A4F939BB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59F3A-649B-45E4-A211-37EF1FB17C1C}" type="datetimeFigureOut">
              <a:rPr lang="sk-SK" smtClean="0"/>
              <a:t>9.12.2020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80885AB-0662-4C54-962C-921D735B1C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6D90099-65A8-4B68-93A0-E69BDEB9A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2611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95E848-A389-436F-B747-A48C2C9F32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/>
              <a:t>Korelace</a:t>
            </a:r>
            <a:endParaRPr lang="sk-SK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A84336A-49B2-41D2-BB98-C461D4C8D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2238"/>
            <a:ext cx="9144000" cy="1655762"/>
          </a:xfrm>
        </p:spPr>
        <p:txBody>
          <a:bodyPr/>
          <a:lstStyle/>
          <a:p>
            <a:r>
              <a:rPr lang="cs-CZ" dirty="0" err="1"/>
              <a:t>POLb</a:t>
            </a:r>
            <a:r>
              <a:rPr lang="cs-CZ" dirty="0"/>
              <a:t> 1139</a:t>
            </a:r>
          </a:p>
          <a:p>
            <a:r>
              <a:rPr lang="cs-CZ" dirty="0"/>
              <a:t>Peter Spáč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43419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3A7A07-0933-4EA7-AFB7-F2BAF4286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076ADAB-D0F6-49A4-8172-74CF488F3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Zhodnocení a kontrola dat</a:t>
            </a:r>
          </a:p>
          <a:p>
            <a:pPr lvl="1"/>
            <a:r>
              <a:rPr lang="cs-CZ" dirty="0"/>
              <a:t>Podmínky pro jednotlivé koeficienty</a:t>
            </a:r>
          </a:p>
          <a:p>
            <a:pPr lvl="1"/>
            <a:r>
              <a:rPr lang="cs-CZ" dirty="0"/>
              <a:t>Vizualizace dat</a:t>
            </a:r>
          </a:p>
          <a:p>
            <a:endParaRPr lang="cs-CZ" dirty="0"/>
          </a:p>
          <a:p>
            <a:r>
              <a:rPr lang="cs-CZ" dirty="0"/>
              <a:t>2. Výběr vhodného korelačního koeficientu</a:t>
            </a:r>
          </a:p>
          <a:p>
            <a:endParaRPr lang="cs-CZ" dirty="0"/>
          </a:p>
          <a:p>
            <a:r>
              <a:rPr lang="cs-CZ" dirty="0"/>
              <a:t>3. Spočítání výsledků a jejich (především věcná) interpretace</a:t>
            </a:r>
          </a:p>
          <a:p>
            <a:pPr lvl="1"/>
            <a:r>
              <a:rPr lang="cs-CZ" dirty="0"/>
              <a:t>Existence vztahu, směr, síla</a:t>
            </a:r>
          </a:p>
          <a:p>
            <a:pPr lvl="1"/>
            <a:r>
              <a:rPr lang="cs-CZ" dirty="0"/>
              <a:t>Možnost zobecnění na populaci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8793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>
            <a:extLst>
              <a:ext uri="{FF2B5EF4-FFF2-40B4-BE49-F238E27FC236}">
                <a16:creationId xmlns:a16="http://schemas.microsoft.com/office/drawing/2014/main" id="{A0748080-13EA-459B-AEB5-BC27D8F28D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632" y="210300"/>
            <a:ext cx="7174736" cy="643739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83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ľka 6">
            <a:extLst>
              <a:ext uri="{FF2B5EF4-FFF2-40B4-BE49-F238E27FC236}">
                <a16:creationId xmlns:a16="http://schemas.microsoft.com/office/drawing/2014/main" id="{7D477C1B-45D3-496D-B152-02BE26D5CA22}"/>
              </a:ext>
            </a:extLst>
          </p:cNvPr>
          <p:cNvGraphicFramePr>
            <a:graphicFrameLocks noGrp="1"/>
          </p:cNvGraphicFramePr>
          <p:nvPr/>
        </p:nvGraphicFramePr>
        <p:xfrm>
          <a:off x="3237230" y="681038"/>
          <a:ext cx="571754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9385">
                  <a:extLst>
                    <a:ext uri="{9D8B030D-6E8A-4147-A177-3AD203B41FA5}">
                      <a16:colId xmlns:a16="http://schemas.microsoft.com/office/drawing/2014/main" val="416492776"/>
                    </a:ext>
                  </a:extLst>
                </a:gridCol>
                <a:gridCol w="1429385">
                  <a:extLst>
                    <a:ext uri="{9D8B030D-6E8A-4147-A177-3AD203B41FA5}">
                      <a16:colId xmlns:a16="http://schemas.microsoft.com/office/drawing/2014/main" val="3625484706"/>
                    </a:ext>
                  </a:extLst>
                </a:gridCol>
                <a:gridCol w="1429385">
                  <a:extLst>
                    <a:ext uri="{9D8B030D-6E8A-4147-A177-3AD203B41FA5}">
                      <a16:colId xmlns:a16="http://schemas.microsoft.com/office/drawing/2014/main" val="1654835689"/>
                    </a:ext>
                  </a:extLst>
                </a:gridCol>
                <a:gridCol w="1429385">
                  <a:extLst>
                    <a:ext uri="{9D8B030D-6E8A-4147-A177-3AD203B41FA5}">
                      <a16:colId xmlns:a16="http://schemas.microsoft.com/office/drawing/2014/main" val="1721182822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b="0" noProof="0" dirty="0">
                          <a:solidFill>
                            <a:schemeClr val="tx1"/>
                          </a:solidFill>
                        </a:rPr>
                        <a:t>Pearson's Correlations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1206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noProof="0" dirty="0">
                          <a:solidFill>
                            <a:schemeClr val="tx1"/>
                          </a:solidFill>
                        </a:rPr>
                        <a:t>Variable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noProof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noProof="0" dirty="0">
                          <a:solidFill>
                            <a:schemeClr val="tx1"/>
                          </a:solidFill>
                        </a:rPr>
                        <a:t>sales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noProof="0" dirty="0">
                          <a:solidFill>
                            <a:schemeClr val="tx1"/>
                          </a:solidFill>
                        </a:rPr>
                        <a:t>airplay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1938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1. sales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noProof="0" dirty="0">
                          <a:effectLst/>
                        </a:rPr>
                        <a:t>Pearson's r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dirty="0">
                          <a:effectLst/>
                        </a:rPr>
                        <a:t>—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sk-SK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430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noProof="0" dirty="0">
                          <a:effectLst/>
                        </a:rPr>
                        <a:t>p-value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dirty="0">
                          <a:effectLst/>
                        </a:rPr>
                        <a:t>—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dirty="0">
                          <a:effectLst/>
                        </a:rPr>
                        <a:t> 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282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2. </a:t>
                      </a:r>
                      <a:r>
                        <a:rPr lang="en-US" b="0" noProof="0" dirty="0">
                          <a:solidFill>
                            <a:schemeClr val="tx1"/>
                          </a:solidFill>
                        </a:rPr>
                        <a:t>airplay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noProof="0" dirty="0">
                          <a:effectLst/>
                        </a:rPr>
                        <a:t>Pearson's r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dirty="0">
                          <a:effectLst/>
                        </a:rPr>
                        <a:t>0.599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dirty="0">
                          <a:effectLst/>
                        </a:rPr>
                        <a:t>—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4901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noProof="0" dirty="0">
                          <a:effectLst/>
                        </a:rPr>
                        <a:t>p-value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dirty="0">
                          <a:effectLst/>
                        </a:rPr>
                        <a:t>&lt; .001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dirty="0">
                          <a:effectLst/>
                        </a:rPr>
                        <a:t>—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1777998"/>
                  </a:ext>
                </a:extLst>
              </a:tr>
            </a:tbl>
          </a:graphicData>
        </a:graphic>
      </p:graphicFrame>
      <p:graphicFrame>
        <p:nvGraphicFramePr>
          <p:cNvPr id="9" name="Tabuľka 6">
            <a:extLst>
              <a:ext uri="{FF2B5EF4-FFF2-40B4-BE49-F238E27FC236}">
                <a16:creationId xmlns:a16="http://schemas.microsoft.com/office/drawing/2014/main" id="{3FF80397-0A01-4D6D-B62B-8D72172C54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39726"/>
              </p:ext>
            </p:extLst>
          </p:nvPr>
        </p:nvGraphicFramePr>
        <p:xfrm>
          <a:off x="3237230" y="3951922"/>
          <a:ext cx="571754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508">
                  <a:extLst>
                    <a:ext uri="{9D8B030D-6E8A-4147-A177-3AD203B41FA5}">
                      <a16:colId xmlns:a16="http://schemas.microsoft.com/office/drawing/2014/main" val="416492776"/>
                    </a:ext>
                  </a:extLst>
                </a:gridCol>
                <a:gridCol w="1143508">
                  <a:extLst>
                    <a:ext uri="{9D8B030D-6E8A-4147-A177-3AD203B41FA5}">
                      <a16:colId xmlns:a16="http://schemas.microsoft.com/office/drawing/2014/main" val="3625484706"/>
                    </a:ext>
                  </a:extLst>
                </a:gridCol>
                <a:gridCol w="1143508">
                  <a:extLst>
                    <a:ext uri="{9D8B030D-6E8A-4147-A177-3AD203B41FA5}">
                      <a16:colId xmlns:a16="http://schemas.microsoft.com/office/drawing/2014/main" val="1654835689"/>
                    </a:ext>
                  </a:extLst>
                </a:gridCol>
                <a:gridCol w="1143508">
                  <a:extLst>
                    <a:ext uri="{9D8B030D-6E8A-4147-A177-3AD203B41FA5}">
                      <a16:colId xmlns:a16="http://schemas.microsoft.com/office/drawing/2014/main" val="1721182822"/>
                    </a:ext>
                  </a:extLst>
                </a:gridCol>
                <a:gridCol w="1143508">
                  <a:extLst>
                    <a:ext uri="{9D8B030D-6E8A-4147-A177-3AD203B41FA5}">
                      <a16:colId xmlns:a16="http://schemas.microsoft.com/office/drawing/2014/main" val="1138188108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b="0" noProof="0" dirty="0">
                          <a:solidFill>
                            <a:schemeClr val="tx1"/>
                          </a:solidFill>
                        </a:rPr>
                        <a:t>Pearson's Correlations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1206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noProof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noProof="0" dirty="0">
                          <a:effectLst/>
                        </a:rPr>
                        <a:t>Pearson</a:t>
                      </a:r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1938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noProof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noProof="0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noProof="0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009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sales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>
                          <a:effectLst/>
                        </a:rPr>
                        <a:t>-</a:t>
                      </a:r>
                      <a:endParaRPr lang="en-US" noProof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dirty="0" err="1">
                          <a:effectLst/>
                        </a:rPr>
                        <a:t>airplay</a:t>
                      </a:r>
                      <a:endParaRPr lang="sk-SK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effectLst/>
                        </a:rPr>
                        <a:t>0.599***</a:t>
                      </a:r>
                      <a:endParaRPr lang="sk-SK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dirty="0">
                          <a:effectLst/>
                        </a:rPr>
                        <a:t>&lt;</a:t>
                      </a:r>
                      <a:r>
                        <a:rPr lang="en-US" dirty="0">
                          <a:effectLst/>
                        </a:rPr>
                        <a:t> .001</a:t>
                      </a:r>
                      <a:endParaRPr lang="sk-SK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430718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* p &lt; 0.5, ** p &lt; 0.01, *** p &lt; 0.001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noProof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sk-SK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sk-SK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1777998"/>
                  </a:ext>
                </a:extLst>
              </a:tr>
            </a:tbl>
          </a:graphicData>
        </a:graphic>
      </p:graphicFrame>
      <p:sp>
        <p:nvSpPr>
          <p:cNvPr id="2" name="Ovál 1">
            <a:extLst>
              <a:ext uri="{FF2B5EF4-FFF2-40B4-BE49-F238E27FC236}">
                <a16:creationId xmlns:a16="http://schemas.microsoft.com/office/drawing/2014/main" id="{4F390AB1-3733-488F-A42B-5348287864F2}"/>
              </a:ext>
            </a:extLst>
          </p:cNvPr>
          <p:cNvSpPr/>
          <p:nvPr/>
        </p:nvSpPr>
        <p:spPr>
          <a:xfrm>
            <a:off x="6756400" y="2133600"/>
            <a:ext cx="873760" cy="447040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8438C45E-F3C5-4E78-BB93-F2337220771C}"/>
              </a:ext>
            </a:extLst>
          </p:cNvPr>
          <p:cNvSpPr/>
          <p:nvPr/>
        </p:nvSpPr>
        <p:spPr>
          <a:xfrm>
            <a:off x="6623063" y="5000287"/>
            <a:ext cx="873760" cy="447040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B9C1AF95-26D0-4C1E-A4E5-3A32A544269D}"/>
              </a:ext>
            </a:extLst>
          </p:cNvPr>
          <p:cNvSpPr/>
          <p:nvPr/>
        </p:nvSpPr>
        <p:spPr>
          <a:xfrm>
            <a:off x="6756400" y="2519839"/>
            <a:ext cx="873760" cy="447040"/>
          </a:xfrm>
          <a:prstGeom prst="ellipse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81D301F3-D469-4844-AAA7-0811E1D81806}"/>
              </a:ext>
            </a:extLst>
          </p:cNvPr>
          <p:cNvSpPr/>
          <p:nvPr/>
        </p:nvSpPr>
        <p:spPr>
          <a:xfrm>
            <a:off x="7337107" y="5000287"/>
            <a:ext cx="586105" cy="447040"/>
          </a:xfrm>
          <a:prstGeom prst="ellipse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0D0F4B4D-62A3-4781-85BE-D58A39A86090}"/>
              </a:ext>
            </a:extLst>
          </p:cNvPr>
          <p:cNvSpPr/>
          <p:nvPr/>
        </p:nvSpPr>
        <p:spPr>
          <a:xfrm>
            <a:off x="8177856" y="5000287"/>
            <a:ext cx="890730" cy="447040"/>
          </a:xfrm>
          <a:prstGeom prst="ellipse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01720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DD433-7D67-46A6-900A-E1B0F124E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43AF010-2601-4918-8BFE-1F9D66256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ym typeface="Wingdings" pitchFamily="2" charset="2"/>
              </a:rPr>
              <a:t>Po umocnění r získáváme tzv. Index determinace (R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)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 vymezuje, jaký podíl variability jedné proměnné je sdílený s druhou proměnnou 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Pro názornost se 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 násobí číslem 100 a vyjadřuje v procentech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Nadále však daná hodnota neříká nic o kauzalitě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82175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6F6F16-EF51-435A-85D4-FCFC676B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r>
              <a:rPr lang="cs-CZ" dirty="0"/>
              <a:t> a </a:t>
            </a:r>
            <a:r>
              <a:rPr lang="cs-CZ" dirty="0" err="1"/>
              <a:t>Kendallovo</a:t>
            </a:r>
            <a:r>
              <a:rPr lang="cs-CZ" dirty="0"/>
              <a:t> tau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2FF745E-BB07-4577-A551-1C36E4F5C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Neparametrické postupy</a:t>
            </a:r>
          </a:p>
          <a:p>
            <a:endParaRPr lang="cs-CZ" dirty="0"/>
          </a:p>
          <a:p>
            <a:r>
              <a:rPr lang="cs-CZ" dirty="0"/>
              <a:t>Např. nominální a ordinální proměnná, dvě ordinální proměnné</a:t>
            </a:r>
          </a:p>
          <a:p>
            <a:endParaRPr lang="cs-CZ" dirty="0"/>
          </a:p>
          <a:p>
            <a:r>
              <a:rPr lang="cs-CZ" dirty="0"/>
              <a:t>Data nejdřív seřadí a následně toto pořadí využívá pro výpočet korelačního koeficientu</a:t>
            </a:r>
          </a:p>
          <a:p>
            <a:endParaRPr lang="cs-CZ" dirty="0"/>
          </a:p>
          <a:p>
            <a:r>
              <a:rPr lang="cs-CZ" dirty="0"/>
              <a:t>Výsledky a interpretace stejné jako u </a:t>
            </a:r>
            <a:r>
              <a:rPr lang="cs-CZ" dirty="0" err="1"/>
              <a:t>Pearsonova</a:t>
            </a:r>
            <a:r>
              <a:rPr lang="cs-CZ" dirty="0"/>
              <a:t> korelačního koeficientu</a:t>
            </a:r>
          </a:p>
          <a:p>
            <a:endParaRPr lang="cs-CZ" dirty="0"/>
          </a:p>
          <a:p>
            <a:r>
              <a:rPr lang="cs-CZ" dirty="0" err="1"/>
              <a:t>Kendallovo</a:t>
            </a:r>
            <a:r>
              <a:rPr lang="cs-CZ" dirty="0"/>
              <a:t> tau:</a:t>
            </a:r>
          </a:p>
          <a:p>
            <a:pPr lvl="1"/>
            <a:r>
              <a:rPr lang="cs-CZ" dirty="0"/>
              <a:t>Vhodnější při menším počtu dat a opakujících se hodnotách</a:t>
            </a:r>
          </a:p>
          <a:p>
            <a:pPr lvl="1"/>
            <a:r>
              <a:rPr lang="cs-CZ" dirty="0"/>
              <a:t>Výsledné hodnoty o něco nižší než u </a:t>
            </a:r>
            <a:r>
              <a:rPr lang="cs-CZ" dirty="0" err="1"/>
              <a:t>Spearmanova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2920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A0BB3CAB-EC54-4C07-A0E1-E757290F94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1959" y="180522"/>
            <a:ext cx="5601482" cy="3248478"/>
          </a:xfrm>
          <a:ln>
            <a:solidFill>
              <a:schemeClr val="tx1"/>
            </a:solidFill>
          </a:ln>
        </p:spPr>
      </p:pic>
      <p:pic>
        <p:nvPicPr>
          <p:cNvPr id="6" name="Zástupný objekt pre obsah 4">
            <a:extLst>
              <a:ext uri="{FF2B5EF4-FFF2-40B4-BE49-F238E27FC236}">
                <a16:creationId xmlns:a16="http://schemas.microsoft.com/office/drawing/2014/main" id="{D441A488-0768-4F65-955B-C468646653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8561" y="3429000"/>
            <a:ext cx="5468113" cy="320084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79908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A642F2D0-C3D0-485E-ADD5-8BA8FAD87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484" y="114156"/>
            <a:ext cx="7791031" cy="662968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5807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ľka 6">
            <a:extLst>
              <a:ext uri="{FF2B5EF4-FFF2-40B4-BE49-F238E27FC236}">
                <a16:creationId xmlns:a16="http://schemas.microsoft.com/office/drawing/2014/main" id="{7D477C1B-45D3-496D-B152-02BE26D5CA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307962"/>
              </p:ext>
            </p:extLst>
          </p:nvPr>
        </p:nvGraphicFramePr>
        <p:xfrm>
          <a:off x="2603370" y="739531"/>
          <a:ext cx="6985260" cy="2227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6315">
                  <a:extLst>
                    <a:ext uri="{9D8B030D-6E8A-4147-A177-3AD203B41FA5}">
                      <a16:colId xmlns:a16="http://schemas.microsoft.com/office/drawing/2014/main" val="416492776"/>
                    </a:ext>
                  </a:extLst>
                </a:gridCol>
                <a:gridCol w="1746315">
                  <a:extLst>
                    <a:ext uri="{9D8B030D-6E8A-4147-A177-3AD203B41FA5}">
                      <a16:colId xmlns:a16="http://schemas.microsoft.com/office/drawing/2014/main" val="3625484706"/>
                    </a:ext>
                  </a:extLst>
                </a:gridCol>
                <a:gridCol w="1746315">
                  <a:extLst>
                    <a:ext uri="{9D8B030D-6E8A-4147-A177-3AD203B41FA5}">
                      <a16:colId xmlns:a16="http://schemas.microsoft.com/office/drawing/2014/main" val="1654835689"/>
                    </a:ext>
                  </a:extLst>
                </a:gridCol>
                <a:gridCol w="1746315">
                  <a:extLst>
                    <a:ext uri="{9D8B030D-6E8A-4147-A177-3AD203B41FA5}">
                      <a16:colId xmlns:a16="http://schemas.microsoft.com/office/drawing/2014/main" val="1721182822"/>
                    </a:ext>
                  </a:extLst>
                </a:gridCol>
              </a:tblGrid>
              <a:tr h="373148">
                <a:tc gridSpan="4">
                  <a:txBody>
                    <a:bodyPr/>
                    <a:lstStyle/>
                    <a:p>
                      <a:r>
                        <a:rPr lang="en-US" b="0" noProof="0" dirty="0">
                          <a:solidFill>
                            <a:schemeClr val="tx1"/>
                          </a:solidFill>
                        </a:rPr>
                        <a:t>Spearman's Correlations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1206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noProof="0" dirty="0">
                          <a:solidFill>
                            <a:schemeClr val="tx1"/>
                          </a:solidFill>
                        </a:rPr>
                        <a:t>Variable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noProof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noProof="0" dirty="0" err="1">
                          <a:solidFill>
                            <a:schemeClr val="tx1"/>
                          </a:solidFill>
                        </a:rPr>
                        <a:t>Vel_kat</a:t>
                      </a:r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noProof="0" dirty="0" err="1">
                          <a:solidFill>
                            <a:schemeClr val="tx1"/>
                          </a:solidFill>
                        </a:rPr>
                        <a:t>Ucast</a:t>
                      </a:r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1938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1.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Vel_kat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noProof="0" dirty="0">
                          <a:effectLst/>
                        </a:rPr>
                        <a:t>Spearman’s rho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dirty="0">
                          <a:effectLst/>
                        </a:rPr>
                        <a:t>—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sk-SK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430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noProof="0" dirty="0">
                          <a:effectLst/>
                        </a:rPr>
                        <a:t>p-value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dirty="0">
                          <a:effectLst/>
                        </a:rPr>
                        <a:t>—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dirty="0">
                          <a:effectLst/>
                        </a:rPr>
                        <a:t> 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282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2. </a:t>
                      </a:r>
                      <a:r>
                        <a:rPr lang="en-US" b="0" noProof="0" dirty="0" err="1">
                          <a:solidFill>
                            <a:schemeClr val="tx1"/>
                          </a:solidFill>
                        </a:rPr>
                        <a:t>Ucast</a:t>
                      </a:r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>
                          <a:effectLst/>
                        </a:rPr>
                        <a:t>Spearman’s rho 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</a:rPr>
                        <a:t>-</a:t>
                      </a:r>
                      <a:r>
                        <a:rPr lang="sk-SK" dirty="0">
                          <a:effectLst/>
                        </a:rPr>
                        <a:t>0.</a:t>
                      </a:r>
                      <a:r>
                        <a:rPr lang="en-US" dirty="0">
                          <a:effectLst/>
                        </a:rPr>
                        <a:t>445</a:t>
                      </a:r>
                      <a:r>
                        <a:rPr lang="sk-SK" dirty="0">
                          <a:effectLst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dirty="0">
                          <a:effectLst/>
                        </a:rPr>
                        <a:t>—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4901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noProof="0" dirty="0">
                          <a:effectLst/>
                        </a:rPr>
                        <a:t>p-value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dirty="0">
                          <a:effectLst/>
                        </a:rPr>
                        <a:t>&lt; .001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dirty="0">
                          <a:effectLst/>
                        </a:rPr>
                        <a:t>—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1777998"/>
                  </a:ext>
                </a:extLst>
              </a:tr>
            </a:tbl>
          </a:graphicData>
        </a:graphic>
      </p:graphicFrame>
      <p:sp>
        <p:nvSpPr>
          <p:cNvPr id="2" name="Ovál 1">
            <a:extLst>
              <a:ext uri="{FF2B5EF4-FFF2-40B4-BE49-F238E27FC236}">
                <a16:creationId xmlns:a16="http://schemas.microsoft.com/office/drawing/2014/main" id="{4F390AB1-3733-488F-A42B-5348287864F2}"/>
              </a:ext>
            </a:extLst>
          </p:cNvPr>
          <p:cNvSpPr/>
          <p:nvPr/>
        </p:nvSpPr>
        <p:spPr>
          <a:xfrm>
            <a:off x="7029778" y="2164239"/>
            <a:ext cx="873760" cy="447040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8438C45E-F3C5-4E78-BB93-F2337220771C}"/>
              </a:ext>
            </a:extLst>
          </p:cNvPr>
          <p:cNvSpPr/>
          <p:nvPr/>
        </p:nvSpPr>
        <p:spPr>
          <a:xfrm>
            <a:off x="6930584" y="5102784"/>
            <a:ext cx="873760" cy="447040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B9C1AF95-26D0-4C1E-A4E5-3A32A544269D}"/>
              </a:ext>
            </a:extLst>
          </p:cNvPr>
          <p:cNvSpPr/>
          <p:nvPr/>
        </p:nvSpPr>
        <p:spPr>
          <a:xfrm>
            <a:off x="7029778" y="2611279"/>
            <a:ext cx="873760" cy="447040"/>
          </a:xfrm>
          <a:prstGeom prst="ellipse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81D301F3-D469-4844-AAA7-0811E1D81806}"/>
              </a:ext>
            </a:extLst>
          </p:cNvPr>
          <p:cNvSpPr/>
          <p:nvPr/>
        </p:nvSpPr>
        <p:spPr>
          <a:xfrm>
            <a:off x="7610485" y="5102784"/>
            <a:ext cx="586105" cy="447040"/>
          </a:xfrm>
          <a:prstGeom prst="ellipse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0" name="Tabuľka 6">
            <a:extLst>
              <a:ext uri="{FF2B5EF4-FFF2-40B4-BE49-F238E27FC236}">
                <a16:creationId xmlns:a16="http://schemas.microsoft.com/office/drawing/2014/main" id="{074CDB6C-829A-462E-AA52-12E54939B5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818763"/>
              </p:ext>
            </p:extLst>
          </p:nvPr>
        </p:nvGraphicFramePr>
        <p:xfrm>
          <a:off x="2603370" y="4018439"/>
          <a:ext cx="698526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7052">
                  <a:extLst>
                    <a:ext uri="{9D8B030D-6E8A-4147-A177-3AD203B41FA5}">
                      <a16:colId xmlns:a16="http://schemas.microsoft.com/office/drawing/2014/main" val="416492776"/>
                    </a:ext>
                  </a:extLst>
                </a:gridCol>
                <a:gridCol w="1397052">
                  <a:extLst>
                    <a:ext uri="{9D8B030D-6E8A-4147-A177-3AD203B41FA5}">
                      <a16:colId xmlns:a16="http://schemas.microsoft.com/office/drawing/2014/main" val="3625484706"/>
                    </a:ext>
                  </a:extLst>
                </a:gridCol>
                <a:gridCol w="1397052">
                  <a:extLst>
                    <a:ext uri="{9D8B030D-6E8A-4147-A177-3AD203B41FA5}">
                      <a16:colId xmlns:a16="http://schemas.microsoft.com/office/drawing/2014/main" val="1654835689"/>
                    </a:ext>
                  </a:extLst>
                </a:gridCol>
                <a:gridCol w="1397052">
                  <a:extLst>
                    <a:ext uri="{9D8B030D-6E8A-4147-A177-3AD203B41FA5}">
                      <a16:colId xmlns:a16="http://schemas.microsoft.com/office/drawing/2014/main" val="1721182822"/>
                    </a:ext>
                  </a:extLst>
                </a:gridCol>
                <a:gridCol w="1397052">
                  <a:extLst>
                    <a:ext uri="{9D8B030D-6E8A-4147-A177-3AD203B41FA5}">
                      <a16:colId xmlns:a16="http://schemas.microsoft.com/office/drawing/2014/main" val="1138188108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b="0" noProof="0" dirty="0">
                          <a:solidFill>
                            <a:schemeClr val="tx1"/>
                          </a:solidFill>
                        </a:rPr>
                        <a:t>Spearman's Correlations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1206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noProof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noProof="0" dirty="0">
                          <a:solidFill>
                            <a:schemeClr val="tx1"/>
                          </a:solidFill>
                        </a:rPr>
                        <a:t>Spearman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1938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noProof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noProof="0" dirty="0">
                          <a:solidFill>
                            <a:schemeClr val="tx1"/>
                          </a:solidFill>
                        </a:rPr>
                        <a:t>rho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noProof="0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009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Vel_kat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>
                          <a:effectLst/>
                        </a:rPr>
                        <a:t>-</a:t>
                      </a:r>
                      <a:endParaRPr lang="en-US" noProof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err="1">
                          <a:effectLst/>
                        </a:rPr>
                        <a:t>Ucast</a:t>
                      </a:r>
                      <a:endParaRPr lang="sk-SK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</a:rPr>
                        <a:t>-</a:t>
                      </a:r>
                      <a:r>
                        <a:rPr lang="cs-CZ" dirty="0">
                          <a:effectLst/>
                        </a:rPr>
                        <a:t>0.</a:t>
                      </a:r>
                      <a:r>
                        <a:rPr lang="en-US" dirty="0">
                          <a:effectLst/>
                        </a:rPr>
                        <a:t>445</a:t>
                      </a:r>
                      <a:r>
                        <a:rPr lang="cs-CZ" dirty="0">
                          <a:effectLst/>
                        </a:rPr>
                        <a:t>***</a:t>
                      </a:r>
                      <a:endParaRPr lang="sk-SK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dirty="0">
                          <a:effectLst/>
                        </a:rPr>
                        <a:t>&lt;</a:t>
                      </a:r>
                      <a:r>
                        <a:rPr lang="en-US" dirty="0">
                          <a:effectLst/>
                        </a:rPr>
                        <a:t> .001</a:t>
                      </a:r>
                      <a:endParaRPr lang="sk-SK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430718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* p &lt; 0.5, ** p &lt; 0.01, *** p &lt; 0.001</a:t>
                      </a:r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noProof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sk-SK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sk-SK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1777998"/>
                  </a:ext>
                </a:extLst>
              </a:tr>
            </a:tbl>
          </a:graphicData>
        </a:graphic>
      </p:graphicFrame>
      <p:sp>
        <p:nvSpPr>
          <p:cNvPr id="11" name="Ovál 10">
            <a:extLst>
              <a:ext uri="{FF2B5EF4-FFF2-40B4-BE49-F238E27FC236}">
                <a16:creationId xmlns:a16="http://schemas.microsoft.com/office/drawing/2014/main" id="{1B732393-7117-46C5-9C73-1BAF92341458}"/>
              </a:ext>
            </a:extLst>
          </p:cNvPr>
          <p:cNvSpPr/>
          <p:nvPr/>
        </p:nvSpPr>
        <p:spPr>
          <a:xfrm>
            <a:off x="8874848" y="5102784"/>
            <a:ext cx="804012" cy="447040"/>
          </a:xfrm>
          <a:prstGeom prst="ellipse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Zástupný objekt pre obsah 2">
            <a:extLst>
              <a:ext uri="{FF2B5EF4-FFF2-40B4-BE49-F238E27FC236}">
                <a16:creationId xmlns:a16="http://schemas.microsoft.com/office/drawing/2014/main" id="{2089CC45-4DF2-45C4-A321-1E39649C7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6603" y="3046492"/>
            <a:ext cx="604101" cy="12326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9600" b="1" dirty="0">
                <a:latin typeface="Cambria" panose="02040503050406030204" pitchFamily="18" charset="0"/>
                <a:ea typeface="Cambria" panose="02040503050406030204" pitchFamily="18" charset="0"/>
              </a:rPr>
              <a:t>!</a:t>
            </a:r>
          </a:p>
        </p:txBody>
      </p:sp>
      <p:sp>
        <p:nvSpPr>
          <p:cNvPr id="15" name="Zástupný objekt pre obsah 2">
            <a:extLst>
              <a:ext uri="{FF2B5EF4-FFF2-40B4-BE49-F238E27FC236}">
                <a16:creationId xmlns:a16="http://schemas.microsoft.com/office/drawing/2014/main" id="{C15FB1B7-D4AE-4609-8021-9A0820CBEEE5}"/>
              </a:ext>
            </a:extLst>
          </p:cNvPr>
          <p:cNvSpPr txBox="1">
            <a:spLocks/>
          </p:cNvSpPr>
          <p:nvPr/>
        </p:nvSpPr>
        <p:spPr>
          <a:xfrm>
            <a:off x="7658280" y="5654903"/>
            <a:ext cx="604101" cy="123269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9600" b="1" dirty="0">
                <a:latin typeface="Cambria" panose="02040503050406030204" pitchFamily="18" charset="0"/>
                <a:ea typeface="Cambria" panose="02040503050406030204" pitchFamily="18" charset="0"/>
              </a:rPr>
              <a:t>!</a:t>
            </a:r>
          </a:p>
        </p:txBody>
      </p:sp>
      <p:sp>
        <p:nvSpPr>
          <p:cNvPr id="16" name="Zástupný objekt pre obsah 2">
            <a:extLst>
              <a:ext uri="{FF2B5EF4-FFF2-40B4-BE49-F238E27FC236}">
                <a16:creationId xmlns:a16="http://schemas.microsoft.com/office/drawing/2014/main" id="{35BA05E9-35DE-43A9-A398-5AD80779D694}"/>
              </a:ext>
            </a:extLst>
          </p:cNvPr>
          <p:cNvSpPr txBox="1">
            <a:spLocks/>
          </p:cNvSpPr>
          <p:nvPr/>
        </p:nvSpPr>
        <p:spPr>
          <a:xfrm>
            <a:off x="9588630" y="5312869"/>
            <a:ext cx="604101" cy="123269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9600" b="1">
                <a:latin typeface="Cambria" panose="02040503050406030204" pitchFamily="18" charset="0"/>
                <a:ea typeface="Cambria" panose="02040503050406030204" pitchFamily="18" charset="0"/>
              </a:rPr>
              <a:t>!</a:t>
            </a:r>
            <a:endParaRPr lang="cs-CZ" sz="9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558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36AF72-633E-4840-A1B0-4C2BD335A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67A2B6F-142E-4987-9136-BC76FC37F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41610" cy="4820272"/>
          </a:xfrm>
        </p:spPr>
        <p:txBody>
          <a:bodyPr>
            <a:normAutofit fontScale="62500" lnSpcReduction="20000"/>
          </a:bodyPr>
          <a:lstStyle/>
          <a:p>
            <a:r>
              <a:rPr lang="cs-CZ" sz="3800" dirty="0"/>
              <a:t>Základní pravidlo – </a:t>
            </a:r>
            <a:r>
              <a:rPr lang="cs-CZ" sz="3800" b="1" dirty="0"/>
              <a:t>korelace ≠ kauzalita</a:t>
            </a:r>
          </a:p>
          <a:p>
            <a:endParaRPr lang="cs-CZ" sz="3800" dirty="0"/>
          </a:p>
          <a:p>
            <a:r>
              <a:rPr lang="cs-CZ" sz="3800" dirty="0"/>
              <a:t>Korelace vyjadřuje pouze souvislost mezi proměnnými, ne příčinu a následek</a:t>
            </a:r>
          </a:p>
          <a:p>
            <a:pPr lvl="1"/>
            <a:r>
              <a:rPr lang="cs-CZ" sz="3200" dirty="0"/>
              <a:t>Vliv třetích proměnných</a:t>
            </a:r>
          </a:p>
          <a:p>
            <a:pPr lvl="1"/>
            <a:r>
              <a:rPr lang="cs-CZ" sz="3200" dirty="0"/>
              <a:t>Korelace neuvádí směr působení proměnných</a:t>
            </a:r>
          </a:p>
          <a:p>
            <a:endParaRPr lang="cs-CZ" sz="3800" dirty="0"/>
          </a:p>
          <a:p>
            <a:r>
              <a:rPr lang="cs-CZ" sz="3800" dirty="0"/>
              <a:t>Nemožnost konstatovat kauzalitu trvá i pokud se příčinný vztah jeví jako „logický“</a:t>
            </a:r>
          </a:p>
          <a:p>
            <a:endParaRPr lang="cs-CZ" sz="3800" dirty="0"/>
          </a:p>
          <a:p>
            <a:r>
              <a:rPr lang="cs-CZ" sz="3800" dirty="0"/>
              <a:t>Statistické zjištění nemá automaticky věcný význam</a:t>
            </a:r>
          </a:p>
          <a:p>
            <a:endParaRPr lang="cs-CZ" sz="3800" dirty="0"/>
          </a:p>
          <a:p>
            <a:r>
              <a:rPr lang="cs-CZ" sz="3800" dirty="0"/>
              <a:t>Uživatelský limit – pozor na kódování kategorických proměnných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75598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145E21-DDC3-46B8-A0F6-279E346AB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Korelace - základy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1CAC180-B3A1-47AA-8576-E793E76E0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Vzájemná souvislost mezi proměnnými	</a:t>
            </a:r>
          </a:p>
          <a:p>
            <a:endParaRPr lang="cs-CZ" dirty="0"/>
          </a:p>
          <a:p>
            <a:r>
              <a:rPr lang="cs-CZ" dirty="0"/>
              <a:t>Nárůst hodnot jedné proměnné je spojený s nárůstem (anebo poklesem) hodnot druhé proměnné</a:t>
            </a:r>
          </a:p>
          <a:p>
            <a:endParaRPr lang="cs-CZ" dirty="0"/>
          </a:p>
          <a:p>
            <a:r>
              <a:rPr lang="cs-CZ" dirty="0"/>
              <a:t>Korelace neimplikuje kauzalitu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7074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9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4E72F8C8-4B5C-4A53-8345-C5D2DB606E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-1" b="11343"/>
          <a:stretch/>
        </p:blipFill>
        <p:spPr>
          <a:xfrm>
            <a:off x="-28615" y="651753"/>
            <a:ext cx="12160337" cy="514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017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145E21-DDC3-46B8-A0F6-279E346AB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Korelace - druhy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1CAC180-B3A1-47AA-8576-E793E76E0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Bivariační</a:t>
            </a:r>
            <a:r>
              <a:rPr lang="cs-CZ" dirty="0"/>
              <a:t> – souvislost mezi dvěma proměnnými</a:t>
            </a:r>
          </a:p>
          <a:p>
            <a:endParaRPr lang="cs-CZ" dirty="0"/>
          </a:p>
          <a:p>
            <a:r>
              <a:rPr lang="cs-CZ" dirty="0"/>
              <a:t>Parciální (</a:t>
            </a:r>
            <a:r>
              <a:rPr lang="cs-CZ" dirty="0" err="1"/>
              <a:t>partial</a:t>
            </a:r>
            <a:r>
              <a:rPr lang="cs-CZ" dirty="0"/>
              <a:t>) – souvislost mezi dvěma proměnnými za určité kontroly vlivu jiných proměnných</a:t>
            </a:r>
          </a:p>
          <a:p>
            <a:endParaRPr lang="cs-CZ" dirty="0"/>
          </a:p>
          <a:p>
            <a:r>
              <a:rPr lang="cs-CZ" dirty="0"/>
              <a:t>JASP umožňuje pouze </a:t>
            </a:r>
            <a:r>
              <a:rPr lang="cs-CZ" dirty="0" err="1"/>
              <a:t>bivariační</a:t>
            </a:r>
            <a:r>
              <a:rPr lang="cs-CZ" dirty="0"/>
              <a:t> korelaci</a:t>
            </a:r>
          </a:p>
          <a:p>
            <a:endParaRPr lang="cs-CZ" dirty="0"/>
          </a:p>
          <a:p>
            <a:r>
              <a:rPr lang="cs-CZ" dirty="0"/>
              <a:t>Pro kontrolu vlivu třetích proměnných typicky využíváme pokročilejší techniky (regrese)</a:t>
            </a:r>
          </a:p>
        </p:txBody>
      </p:sp>
    </p:spTree>
    <p:extLst>
      <p:ext uri="{BB962C8B-B14F-4D97-AF65-F5344CB8AC3E}">
        <p14:creationId xmlns:p14="http://schemas.microsoft.com/office/powerpoint/2010/main" val="3908074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99E45-2F28-4E4F-AD7B-FF541766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Korelace a proměnné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5308E41-FC71-4582-AC01-EF86B3D5B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Podoba analýzy závisí na typu proměnných</a:t>
            </a:r>
          </a:p>
          <a:p>
            <a:endParaRPr lang="cs-CZ" dirty="0"/>
          </a:p>
          <a:p>
            <a:r>
              <a:rPr lang="cs-CZ" dirty="0"/>
              <a:t>Kontingenční tabulky (</a:t>
            </a:r>
            <a:r>
              <a:rPr lang="cs-CZ" dirty="0" err="1"/>
              <a:t>crosstabs</a:t>
            </a:r>
            <a:r>
              <a:rPr lang="cs-CZ" dirty="0"/>
              <a:t>):</a:t>
            </a:r>
          </a:p>
          <a:p>
            <a:pPr lvl="1"/>
            <a:r>
              <a:rPr lang="cs-CZ" dirty="0"/>
              <a:t>Dvě kategorické proměnné – nominální, ordinální</a:t>
            </a:r>
          </a:p>
          <a:p>
            <a:pPr lvl="1"/>
            <a:r>
              <a:rPr lang="cs-CZ" dirty="0"/>
              <a:t>Nižší počet kategorií v proměnných (podmínka jsou minimálně dvě)</a:t>
            </a:r>
          </a:p>
          <a:p>
            <a:endParaRPr lang="cs-CZ" dirty="0"/>
          </a:p>
          <a:p>
            <a:r>
              <a:rPr lang="cs-CZ" dirty="0"/>
              <a:t>Korelace (</a:t>
            </a:r>
            <a:r>
              <a:rPr lang="cs-CZ" dirty="0" err="1"/>
              <a:t>correlation</a:t>
            </a:r>
            <a:r>
              <a:rPr lang="cs-CZ" dirty="0"/>
              <a:t>):</a:t>
            </a:r>
          </a:p>
          <a:p>
            <a:pPr lvl="1"/>
            <a:r>
              <a:rPr lang="cs-CZ" dirty="0"/>
              <a:t>Dvě kardinální proměnné, kardinální a ordinální, dvě ordinální</a:t>
            </a:r>
          </a:p>
          <a:p>
            <a:pPr lvl="1"/>
            <a:r>
              <a:rPr lang="cs-CZ" dirty="0"/>
              <a:t>Specifický případ – kardinální a dichotomická proměnná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28496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71F79D-8D61-492F-84E4-11AAA7776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Bivariační</a:t>
            </a:r>
            <a:r>
              <a:rPr lang="cs-CZ" dirty="0"/>
              <a:t> korelace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AFB739A-64BF-4C98-9198-5FA340171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Posuzuje souvislost mezi dvěma proměnnými bez dalšího</a:t>
            </a:r>
          </a:p>
          <a:p>
            <a:endParaRPr lang="cs-CZ" dirty="0"/>
          </a:p>
          <a:p>
            <a:r>
              <a:rPr lang="cs-CZ" dirty="0"/>
              <a:t>Tři základní postupy:</a:t>
            </a:r>
          </a:p>
          <a:p>
            <a:pPr lvl="1"/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  <a:p>
            <a:pPr lvl="1"/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cs-CZ" dirty="0"/>
          </a:p>
          <a:p>
            <a:pPr lvl="1"/>
            <a:r>
              <a:rPr lang="cs-CZ" dirty="0" err="1"/>
              <a:t>Kendallovo</a:t>
            </a:r>
            <a:r>
              <a:rPr lang="cs-CZ" dirty="0"/>
              <a:t> tau</a:t>
            </a:r>
          </a:p>
          <a:p>
            <a:endParaRPr lang="cs-CZ" dirty="0"/>
          </a:p>
          <a:p>
            <a:r>
              <a:rPr lang="cs-CZ" dirty="0"/>
              <a:t>Odlišné podmínky a předpoklady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02665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6F6F16-EF51-435A-85D4-FCFC676B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2FF745E-BB07-4577-A551-1C36E4F5C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Parametrický postup</a:t>
            </a:r>
          </a:p>
          <a:p>
            <a:endParaRPr lang="cs-CZ" dirty="0"/>
          </a:p>
          <a:p>
            <a:r>
              <a:rPr lang="cs-CZ" dirty="0"/>
              <a:t>Předpoklady:</a:t>
            </a:r>
          </a:p>
          <a:p>
            <a:pPr lvl="1"/>
            <a:r>
              <a:rPr lang="cs-CZ" dirty="0"/>
              <a:t>Kardinální data (možná výjimka – kardinální a binární proměnná)</a:t>
            </a:r>
          </a:p>
          <a:p>
            <a:pPr lvl="1"/>
            <a:r>
              <a:rPr lang="cs-CZ" dirty="0"/>
              <a:t>Pokud zjišťujeme i statistickou signifikanci, tak i normální rozložení (nebo dostatečná velikost vzorku)</a:t>
            </a:r>
          </a:p>
          <a:p>
            <a:endParaRPr lang="sk-SK" dirty="0"/>
          </a:p>
          <a:p>
            <a:r>
              <a:rPr lang="cs-CZ" dirty="0"/>
              <a:t>Citlivost na odlehlé případy</a:t>
            </a:r>
            <a:r>
              <a:rPr lang="sk-SK" dirty="0"/>
              <a:t> (</a:t>
            </a:r>
            <a:r>
              <a:rPr lang="sk-SK" dirty="0" err="1"/>
              <a:t>outliers</a:t>
            </a:r>
            <a:r>
              <a:rPr lang="sk-SK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8692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6F6F16-EF51-435A-85D4-FCFC676B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2FF745E-BB07-4577-A551-1C36E4F5C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Vychází z výpočtu rozptylu, pro srovnatelnost se standardizuje</a:t>
            </a:r>
          </a:p>
          <a:p>
            <a:endParaRPr lang="cs-CZ" dirty="0"/>
          </a:p>
          <a:p>
            <a:r>
              <a:rPr lang="cs-CZ" dirty="0"/>
              <a:t>Hodnoty koeficientu:</a:t>
            </a:r>
          </a:p>
          <a:p>
            <a:pPr lvl="1"/>
            <a:r>
              <a:rPr lang="cs-CZ" dirty="0"/>
              <a:t>Rozsah od -1 po 1</a:t>
            </a:r>
          </a:p>
          <a:p>
            <a:pPr lvl="1"/>
            <a:r>
              <a:rPr lang="cs-CZ" dirty="0"/>
              <a:t>+1 = perfektní kladná souvislost</a:t>
            </a:r>
          </a:p>
          <a:p>
            <a:pPr lvl="1"/>
            <a:r>
              <a:rPr lang="cs-CZ" dirty="0"/>
              <a:t>-1  = perfektní záporná souvislost</a:t>
            </a:r>
          </a:p>
          <a:p>
            <a:pPr lvl="1"/>
            <a:r>
              <a:rPr lang="cs-CZ" dirty="0"/>
              <a:t>0 = žádná souvislost</a:t>
            </a:r>
          </a:p>
          <a:p>
            <a:endParaRPr lang="cs-CZ" dirty="0"/>
          </a:p>
          <a:p>
            <a:r>
              <a:rPr lang="cs-CZ" dirty="0"/>
              <a:t>Čím více je hodnota vzdálena od nuly, tím je souvislost silnější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5235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6F6F16-EF51-435A-85D4-FCFC676B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2FF745E-BB07-4577-A551-1C36E4F5C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Vychází z výpočtu rozptylu, pro srovnatelnost se standardizuje</a:t>
            </a:r>
          </a:p>
          <a:p>
            <a:endParaRPr lang="cs-CZ" dirty="0"/>
          </a:p>
          <a:p>
            <a:r>
              <a:rPr lang="cs-CZ" dirty="0"/>
              <a:t>Síla vztahu:</a:t>
            </a:r>
          </a:p>
          <a:p>
            <a:pPr lvl="1"/>
            <a:r>
              <a:rPr lang="cs-CZ" dirty="0"/>
              <a:t>± 0,1 – slabý</a:t>
            </a:r>
          </a:p>
          <a:p>
            <a:pPr lvl="1"/>
            <a:r>
              <a:rPr lang="cs-CZ" dirty="0"/>
              <a:t>± 0,3 – střední</a:t>
            </a:r>
          </a:p>
          <a:p>
            <a:pPr lvl="1"/>
            <a:r>
              <a:rPr lang="cs-CZ" dirty="0"/>
              <a:t>± 0,5 – silný</a:t>
            </a:r>
          </a:p>
          <a:p>
            <a:endParaRPr lang="cs-CZ" dirty="0"/>
          </a:p>
          <a:p>
            <a:r>
              <a:rPr lang="cs-CZ" dirty="0"/>
              <a:t>Spíše orientační, podstatnější je věcný význam zjištění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08336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594</Words>
  <Application>Microsoft Office PowerPoint</Application>
  <PresentationFormat>Širokouhlá</PresentationFormat>
  <Paragraphs>162</Paragraphs>
  <Slides>18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</vt:lpstr>
      <vt:lpstr>Motív Office</vt:lpstr>
      <vt:lpstr>Korelace</vt:lpstr>
      <vt:lpstr>Korelace - základy</vt:lpstr>
      <vt:lpstr>Prezentácia programu PowerPoint</vt:lpstr>
      <vt:lpstr>Korelace - druhy</vt:lpstr>
      <vt:lpstr>Korelace a proměnné</vt:lpstr>
      <vt:lpstr>Bivariační korelace</vt:lpstr>
      <vt:lpstr>Pearsonův korelační koeficient</vt:lpstr>
      <vt:lpstr>Pearsonův korelační koeficient</vt:lpstr>
      <vt:lpstr>Pearsonův korelační koeficient</vt:lpstr>
      <vt:lpstr>Postup</vt:lpstr>
      <vt:lpstr>Prezentácia programu PowerPoint</vt:lpstr>
      <vt:lpstr>Prezentácia programu PowerPoint</vt:lpstr>
      <vt:lpstr>Pearsonův korelační koeficient</vt:lpstr>
      <vt:lpstr>Spearmanovo rho a Kendallovo tau</vt:lpstr>
      <vt:lpstr>Prezentácia programu PowerPoint</vt:lpstr>
      <vt:lpstr>Prezentácia programu PowerPoint</vt:lpstr>
      <vt:lpstr>Prezentácia programu PowerPoint</vt:lpstr>
      <vt:lpstr>Limity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Korelace</dc:title>
  <dc:creator>Peter</dc:creator>
  <cp:lastModifiedBy>Peter</cp:lastModifiedBy>
  <cp:revision>29</cp:revision>
  <dcterms:created xsi:type="dcterms:W3CDTF">2020-11-27T08:29:06Z</dcterms:created>
  <dcterms:modified xsi:type="dcterms:W3CDTF">2020-12-09T12:59:59Z</dcterms:modified>
</cp:coreProperties>
</file>