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1" r:id="rId3"/>
    <p:sldId id="257" r:id="rId4"/>
    <p:sldId id="312" r:id="rId5"/>
    <p:sldId id="313" r:id="rId6"/>
    <p:sldId id="275" r:id="rId7"/>
    <p:sldId id="258" r:id="rId8"/>
    <p:sldId id="317" r:id="rId9"/>
    <p:sldId id="272" r:id="rId10"/>
    <p:sldId id="273" r:id="rId11"/>
    <p:sldId id="274" r:id="rId12"/>
    <p:sldId id="319" r:id="rId13"/>
    <p:sldId id="320" r:id="rId14"/>
    <p:sldId id="318" r:id="rId15"/>
    <p:sldId id="259" r:id="rId16"/>
    <p:sldId id="264" r:id="rId17"/>
    <p:sldId id="327" r:id="rId18"/>
    <p:sldId id="328" r:id="rId19"/>
    <p:sldId id="329" r:id="rId20"/>
    <p:sldId id="324" r:id="rId21"/>
    <p:sldId id="325" r:id="rId22"/>
    <p:sldId id="322" r:id="rId23"/>
    <p:sldId id="323" r:id="rId24"/>
    <p:sldId id="326" r:id="rId25"/>
    <p:sldId id="276" r:id="rId26"/>
    <p:sldId id="260" r:id="rId27"/>
    <p:sldId id="278" r:id="rId28"/>
    <p:sldId id="285" r:id="rId29"/>
    <p:sldId id="330" r:id="rId30"/>
    <p:sldId id="279" r:id="rId31"/>
    <p:sldId id="286" r:id="rId32"/>
    <p:sldId id="261" r:id="rId33"/>
    <p:sldId id="277" r:id="rId34"/>
    <p:sldId id="288" r:id="rId35"/>
    <p:sldId id="287" r:id="rId36"/>
    <p:sldId id="262" r:id="rId37"/>
    <p:sldId id="315" r:id="rId38"/>
    <p:sldId id="281" r:id="rId39"/>
    <p:sldId id="282" r:id="rId40"/>
    <p:sldId id="283" r:id="rId41"/>
    <p:sldId id="292" r:id="rId42"/>
    <p:sldId id="284" r:id="rId43"/>
    <p:sldId id="293" r:id="rId44"/>
    <p:sldId id="294" r:id="rId45"/>
    <p:sldId id="297" r:id="rId46"/>
    <p:sldId id="295" r:id="rId47"/>
    <p:sldId id="299" r:id="rId48"/>
    <p:sldId id="296" r:id="rId49"/>
    <p:sldId id="300" r:id="rId50"/>
    <p:sldId id="298" r:id="rId51"/>
    <p:sldId id="271" r:id="rId52"/>
    <p:sldId id="301" r:id="rId53"/>
    <p:sldId id="304" r:id="rId54"/>
    <p:sldId id="316" r:id="rId55"/>
    <p:sldId id="314" r:id="rId56"/>
    <p:sldId id="302" r:id="rId57"/>
    <p:sldId id="303" r:id="rId58"/>
    <p:sldId id="305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>
      <p:cViewPr varScale="1">
        <p:scale>
          <a:sx n="86" d="100"/>
          <a:sy n="86" d="100"/>
        </p:scale>
        <p:origin x="124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287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50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24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67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18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2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468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02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42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028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41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4E38D-094A-4C56-8584-21F192E3625B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32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Regresní analýza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115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28" y="0"/>
            <a:ext cx="8503202" cy="68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895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62" y="116632"/>
            <a:ext cx="817790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0987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40215"/>
            <a:ext cx="8208912" cy="65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4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12" y="116631"/>
            <a:ext cx="8238344" cy="660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16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54" y="-1"/>
            <a:ext cx="8527918" cy="683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917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regrese dělá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928992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Odhad parametrů přímky při 1 nezávisle proměnné (roviny při 2 </a:t>
            </a:r>
            <a:r>
              <a:rPr lang="cs-CZ" dirty="0" err="1"/>
              <a:t>np</a:t>
            </a:r>
            <a:r>
              <a:rPr lang="cs-CZ" dirty="0"/>
              <a:t> či </a:t>
            </a:r>
            <a:r>
              <a:rPr lang="cs-CZ" dirty="0" err="1"/>
              <a:t>nadroviny</a:t>
            </a:r>
            <a:r>
              <a:rPr lang="cs-CZ" dirty="0"/>
              <a:t> při více </a:t>
            </a:r>
            <a:r>
              <a:rPr lang="cs-CZ" dirty="0" err="1"/>
              <a:t>np</a:t>
            </a:r>
            <a:r>
              <a:rPr lang="cs-CZ" dirty="0"/>
              <a:t>)</a:t>
            </a:r>
          </a:p>
          <a:p>
            <a:r>
              <a:rPr lang="cs-CZ" dirty="0"/>
              <a:t>Parametry: sklon (pro každou proměnnou) a konstanta (jedna pro celý model)</a:t>
            </a:r>
          </a:p>
          <a:p>
            <a:r>
              <a:rPr lang="cs-CZ" dirty="0"/>
              <a:t>Parametry popisují vztah mezi nezávisle a závisle proměnnou</a:t>
            </a:r>
          </a:p>
          <a:p>
            <a:r>
              <a:rPr lang="cs-CZ" dirty="0"/>
              <a:t>Parametry tvoří rovnici přímky</a:t>
            </a:r>
          </a:p>
          <a:p>
            <a:r>
              <a:rPr lang="cs-CZ" dirty="0"/>
              <a:t>Hodnota závisle proměnné = konstanta + sklon*hodnota nezávisle proměnné</a:t>
            </a:r>
          </a:p>
          <a:p>
            <a:r>
              <a:rPr lang="cs-CZ" dirty="0"/>
              <a:t>y = a + b*x             + e</a:t>
            </a:r>
          </a:p>
          <a:p>
            <a:r>
              <a:rPr lang="cs-CZ" dirty="0"/>
              <a:t>y = a + b1*x + b2*x + b3*x +…    + 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379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nám výpočet poskytne?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R-square ( česky index determinace)</a:t>
            </a:r>
          </a:p>
          <a:p>
            <a:pPr lvl="1"/>
            <a:r>
              <a:rPr lang="cs-CZ" dirty="0"/>
              <a:t>Ukazuje jak dobře model sedí na data</a:t>
            </a:r>
          </a:p>
          <a:p>
            <a:r>
              <a:rPr lang="cs-CZ" dirty="0"/>
              <a:t>Parametry</a:t>
            </a:r>
          </a:p>
          <a:p>
            <a:pPr lvl="1"/>
            <a:r>
              <a:rPr lang="cs-CZ" dirty="0" err="1"/>
              <a:t>Unstandardized</a:t>
            </a:r>
            <a:r>
              <a:rPr lang="cs-CZ" dirty="0"/>
              <a:t> beta (nestandardizovaný beta koeficient)</a:t>
            </a:r>
          </a:p>
          <a:p>
            <a:pPr lvl="1"/>
            <a:r>
              <a:rPr lang="cs-CZ" dirty="0" err="1"/>
              <a:t>Constant</a:t>
            </a:r>
            <a:r>
              <a:rPr lang="cs-CZ" dirty="0"/>
              <a:t> (konstanta)</a:t>
            </a:r>
          </a:p>
          <a:p>
            <a:r>
              <a:rPr lang="cs-CZ" dirty="0"/>
              <a:t>Hodnoty signifikance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035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R-square?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Ukazuje, kolik procent rozptylu závisle proměnné je vysvětleno přidáním nezávisle proměnných</a:t>
            </a:r>
          </a:p>
          <a:p>
            <a:r>
              <a:rPr lang="cs-CZ" dirty="0"/>
              <a:t>Původní rozptyl je vypočten jako suma kvadratických odchylek mezi průměrem a jednotlivými hodnotami závisle proměnné</a:t>
            </a:r>
          </a:p>
          <a:p>
            <a:r>
              <a:rPr lang="cs-CZ" dirty="0"/>
              <a:t>„nový“ rozptyl je vypočten jako suma odchylek od regresní přímky/roviny</a:t>
            </a:r>
          </a:p>
          <a:p>
            <a:r>
              <a:rPr lang="cs-CZ" dirty="0"/>
              <a:t>Rozdíl mezi původním a novým rozptylem vydělený původní variabilitou = R-square</a:t>
            </a:r>
          </a:p>
          <a:p>
            <a:r>
              <a:rPr lang="cs-CZ" dirty="0"/>
              <a:t>Čím víc proměnných, tím nižší R-square</a:t>
            </a:r>
          </a:p>
          <a:p>
            <a:pPr lvl="1"/>
            <a:r>
              <a:rPr lang="cs-CZ" dirty="0"/>
              <a:t>Řešeno pomocí </a:t>
            </a:r>
            <a:r>
              <a:rPr lang="cs-CZ" dirty="0" err="1"/>
              <a:t>adjusted</a:t>
            </a:r>
            <a:r>
              <a:rPr lang="cs-CZ" dirty="0"/>
              <a:t> R-</a:t>
            </a:r>
            <a:r>
              <a:rPr lang="cs-CZ" dirty="0" err="1"/>
              <a:t>squre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582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Ilustrace toho co je to R-</a:t>
            </a:r>
            <a:r>
              <a:rPr lang="cs-CZ" dirty="0" err="1"/>
              <a:t>squre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27602"/>
            <a:ext cx="7848872" cy="6873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683568" y="3068960"/>
            <a:ext cx="71287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948264" y="3068960"/>
            <a:ext cx="1600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Průměr závisle </a:t>
            </a:r>
          </a:p>
          <a:p>
            <a:r>
              <a:rPr lang="cs-CZ" dirty="0"/>
              <a:t>proměnné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3707904" y="256490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293168" y="3077344"/>
            <a:ext cx="0" cy="1143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300192" y="2042846"/>
            <a:ext cx="0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907363" y="278092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979712" y="3086962"/>
            <a:ext cx="0" cy="945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139952" y="3086962"/>
            <a:ext cx="0" cy="74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131840" y="3086962"/>
            <a:ext cx="0" cy="916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508104" y="98072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324824" y="2564904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5940152" y="2546902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716016" y="3077344"/>
            <a:ext cx="0" cy="682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52200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3724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4716016" y="1669740"/>
            <a:ext cx="10063" cy="1399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3563888" y="6597352"/>
            <a:ext cx="1512168" cy="992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C4614AE9-E2DD-4B32-A58E-849A3F652433}"/>
              </a:ext>
            </a:extLst>
          </p:cNvPr>
          <p:cNvCxnSpPr>
            <a:cxnSpLocks/>
          </p:cNvCxnSpPr>
          <p:nvPr/>
        </p:nvCxnSpPr>
        <p:spPr>
          <a:xfrm>
            <a:off x="2267744" y="3068960"/>
            <a:ext cx="0" cy="2934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918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683568" y="3068960"/>
            <a:ext cx="71287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948264" y="3068960"/>
            <a:ext cx="1600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Průměr závisle </a:t>
            </a:r>
          </a:p>
          <a:p>
            <a:r>
              <a:rPr lang="cs-CZ" dirty="0"/>
              <a:t>proměnné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3707904" y="256490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293168" y="3077344"/>
            <a:ext cx="0" cy="1143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300192" y="2042846"/>
            <a:ext cx="0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>
            <a:cxnSpLocks/>
          </p:cNvCxnSpPr>
          <p:nvPr/>
        </p:nvCxnSpPr>
        <p:spPr>
          <a:xfrm>
            <a:off x="2915816" y="2816932"/>
            <a:ext cx="0" cy="2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>
            <a:cxnSpLocks/>
          </p:cNvCxnSpPr>
          <p:nvPr/>
        </p:nvCxnSpPr>
        <p:spPr>
          <a:xfrm>
            <a:off x="1979712" y="3460068"/>
            <a:ext cx="0" cy="543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139952" y="3086962"/>
            <a:ext cx="0" cy="74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131840" y="3086962"/>
            <a:ext cx="0" cy="916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508104" y="98072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324824" y="2564904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5940152" y="2369350"/>
            <a:ext cx="0" cy="699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716016" y="3077344"/>
            <a:ext cx="0" cy="682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52200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3724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4716016" y="1669740"/>
            <a:ext cx="10063" cy="1399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508104" y="2492896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1293168" y="3086962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979712" y="3104093"/>
            <a:ext cx="0" cy="355975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4721047" y="2708920"/>
            <a:ext cx="5032" cy="36004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5940152" y="2501280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6300192" y="2428358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33">
            <a:extLst>
              <a:ext uri="{FF2B5EF4-FFF2-40B4-BE49-F238E27FC236}">
                <a16:creationId xmlns:a16="http://schemas.microsoft.com/office/drawing/2014/main" id="{7A1F1A3F-AB13-4E18-937D-76297AB2D327}"/>
              </a:ext>
            </a:extLst>
          </p:cNvPr>
          <p:cNvCxnSpPr>
            <a:cxnSpLocks/>
          </p:cNvCxnSpPr>
          <p:nvPr/>
        </p:nvCxnSpPr>
        <p:spPr>
          <a:xfrm>
            <a:off x="2267744" y="3374994"/>
            <a:ext cx="0" cy="2629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>
            <a:extLst>
              <a:ext uri="{FF2B5EF4-FFF2-40B4-BE49-F238E27FC236}">
                <a16:creationId xmlns:a16="http://schemas.microsoft.com/office/drawing/2014/main" id="{6727FF64-59DA-4E2D-B03A-404BB58496AC}"/>
              </a:ext>
            </a:extLst>
          </p:cNvPr>
          <p:cNvCxnSpPr>
            <a:cxnSpLocks/>
          </p:cNvCxnSpPr>
          <p:nvPr/>
        </p:nvCxnSpPr>
        <p:spPr>
          <a:xfrm>
            <a:off x="2278093" y="3068960"/>
            <a:ext cx="0" cy="291437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8C22E588-0999-4A77-AFD3-6AB573258DC6}"/>
              </a:ext>
            </a:extLst>
          </p:cNvPr>
          <p:cNvCxnSpPr>
            <a:cxnSpLocks/>
          </p:cNvCxnSpPr>
          <p:nvPr/>
        </p:nvCxnSpPr>
        <p:spPr>
          <a:xfrm>
            <a:off x="5220072" y="2564904"/>
            <a:ext cx="0" cy="50405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>
            <a:extLst>
              <a:ext uri="{FF2B5EF4-FFF2-40B4-BE49-F238E27FC236}">
                <a16:creationId xmlns:a16="http://schemas.microsoft.com/office/drawing/2014/main" id="{4D7B5866-1DBC-4C6A-876F-EF98B366E8E5}"/>
              </a:ext>
            </a:extLst>
          </p:cNvPr>
          <p:cNvCxnSpPr>
            <a:cxnSpLocks/>
          </p:cNvCxnSpPr>
          <p:nvPr/>
        </p:nvCxnSpPr>
        <p:spPr>
          <a:xfrm>
            <a:off x="5382831" y="2528900"/>
            <a:ext cx="0" cy="50405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>
            <a:extLst>
              <a:ext uri="{FF2B5EF4-FFF2-40B4-BE49-F238E27FC236}">
                <a16:creationId xmlns:a16="http://schemas.microsoft.com/office/drawing/2014/main" id="{BC0A002F-DD3D-45A6-B90D-369163D55233}"/>
              </a:ext>
            </a:extLst>
          </p:cNvPr>
          <p:cNvCxnSpPr>
            <a:cxnSpLocks/>
          </p:cNvCxnSpPr>
          <p:nvPr/>
        </p:nvCxnSpPr>
        <p:spPr>
          <a:xfrm>
            <a:off x="4139952" y="2870938"/>
            <a:ext cx="0" cy="20640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>
            <a:extLst>
              <a:ext uri="{FF2B5EF4-FFF2-40B4-BE49-F238E27FC236}">
                <a16:creationId xmlns:a16="http://schemas.microsoft.com/office/drawing/2014/main" id="{CC104E26-E782-4F48-8ACB-FBAB5F7694F5}"/>
              </a:ext>
            </a:extLst>
          </p:cNvPr>
          <p:cNvCxnSpPr>
            <a:cxnSpLocks/>
          </p:cNvCxnSpPr>
          <p:nvPr/>
        </p:nvCxnSpPr>
        <p:spPr>
          <a:xfrm flipH="1">
            <a:off x="4716016" y="2716390"/>
            <a:ext cx="7547" cy="32975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201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přednáška</a:t>
            </a:r>
          </a:p>
          <a:p>
            <a:pPr lvl="1"/>
            <a:r>
              <a:rPr lang="cs-CZ" dirty="0"/>
              <a:t>Co je to regresní analýza?</a:t>
            </a:r>
          </a:p>
          <a:p>
            <a:pPr lvl="1"/>
            <a:r>
              <a:rPr lang="cs-CZ" dirty="0"/>
              <a:t>Kdy se používá?</a:t>
            </a:r>
          </a:p>
          <a:p>
            <a:pPr lvl="1"/>
            <a:r>
              <a:rPr lang="cs-CZ" dirty="0"/>
              <a:t>Na jaké otázky může nabídnout odpověď?</a:t>
            </a:r>
          </a:p>
          <a:p>
            <a:pPr lvl="1"/>
            <a:r>
              <a:rPr lang="cs-CZ" dirty="0"/>
              <a:t>Základní principy</a:t>
            </a:r>
          </a:p>
          <a:p>
            <a:r>
              <a:rPr lang="cs-CZ" dirty="0"/>
              <a:t>Praktické procvičení</a:t>
            </a:r>
          </a:p>
          <a:p>
            <a:endParaRPr lang="cs-CZ" dirty="0"/>
          </a:p>
          <a:p>
            <a:r>
              <a:rPr lang="cs-CZ" dirty="0"/>
              <a:t>Pokud něčemu neporozumíte, pak je zde možnost konzultace (po předchozí domluvě, takřka kdykoli)</a:t>
            </a:r>
          </a:p>
        </p:txBody>
      </p:sp>
    </p:spTree>
    <p:extLst>
      <p:ext uri="{BB962C8B-B14F-4D97-AF65-F5344CB8AC3E}">
        <p14:creationId xmlns:p14="http://schemas.microsoft.com/office/powerpoint/2010/main" val="1772835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Konstanta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Jaká je očekávaná hodnota nezávisle proměnné, pokud jsou hodnoty všech nezávisle proměnných 0</a:t>
            </a:r>
          </a:p>
          <a:p>
            <a:r>
              <a:rPr lang="cs-CZ" dirty="0"/>
              <a:t>Pro smysluplnou interpretaci je často potřeba </a:t>
            </a:r>
            <a:r>
              <a:rPr lang="cs-CZ" dirty="0" err="1"/>
              <a:t>rekódovat</a:t>
            </a:r>
            <a:r>
              <a:rPr lang="cs-CZ" dirty="0"/>
              <a:t> proměnné</a:t>
            </a:r>
          </a:p>
          <a:p>
            <a:pPr lvl="1"/>
            <a:r>
              <a:rPr lang="cs-CZ" dirty="0"/>
              <a:t>Každý má nějaký věk, pohlaví, výšku, váhu, …</a:t>
            </a:r>
          </a:p>
        </p:txBody>
      </p:sp>
    </p:spTree>
    <p:extLst>
      <p:ext uri="{BB962C8B-B14F-4D97-AF65-F5344CB8AC3E}">
        <p14:creationId xmlns:p14="http://schemas.microsoft.com/office/powerpoint/2010/main" val="1727002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Přímá spojnice 10"/>
          <p:cNvCxnSpPr/>
          <p:nvPr/>
        </p:nvCxnSpPr>
        <p:spPr>
          <a:xfrm>
            <a:off x="683568" y="2636912"/>
            <a:ext cx="0" cy="75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2"/>
          <p:cNvCxnSpPr/>
          <p:nvPr/>
        </p:nvCxnSpPr>
        <p:spPr>
          <a:xfrm flipV="1">
            <a:off x="107504" y="1772816"/>
            <a:ext cx="7920880" cy="22322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 flipV="1">
            <a:off x="683568" y="3861048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619672" y="4725144"/>
            <a:ext cx="110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konstanta</a:t>
            </a:r>
          </a:p>
        </p:txBody>
      </p:sp>
      <p:sp>
        <p:nvSpPr>
          <p:cNvPr id="7" name="Obdélník 6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07504" y="2294698"/>
            <a:ext cx="288032" cy="1710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0" y="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Y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036768" y="64617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562772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Nestandardizovaný Beta koeficient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„o kolik se změní hodnota závisle proměnné, pokud se hodnota nezávisle proměnné změní o jednotku“</a:t>
            </a:r>
          </a:p>
          <a:p>
            <a:r>
              <a:rPr lang="cs-CZ" dirty="0"/>
              <a:t>Různé proměnné se mohou změnit o různý počet jednotek</a:t>
            </a:r>
          </a:p>
          <a:p>
            <a:pPr lvl="1"/>
            <a:r>
              <a:rPr lang="cs-CZ" dirty="0"/>
              <a:t>Pro srovnání síly proměnných v modelu – standardizovaný koeficient beta ( jakou změnu v počtu směrodatných odchylek závisle proměnné způsobí změna o směrodatnou odchylku nezávisle proměnné)</a:t>
            </a:r>
          </a:p>
        </p:txBody>
      </p:sp>
    </p:spTree>
    <p:extLst>
      <p:ext uri="{BB962C8B-B14F-4D97-AF65-F5344CB8AC3E}">
        <p14:creationId xmlns:p14="http://schemas.microsoft.com/office/powerpoint/2010/main" val="2061184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Přímá spojnice 10"/>
          <p:cNvCxnSpPr/>
          <p:nvPr/>
        </p:nvCxnSpPr>
        <p:spPr>
          <a:xfrm>
            <a:off x="683568" y="2636912"/>
            <a:ext cx="0" cy="75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4901272" y="2636912"/>
            <a:ext cx="0" cy="381642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2339752" y="3392124"/>
            <a:ext cx="0" cy="2917196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683568" y="3392124"/>
            <a:ext cx="165618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683568" y="2636912"/>
            <a:ext cx="421770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7884368" y="63093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X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7504" y="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2121855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013" y="1793875"/>
            <a:ext cx="4689251" cy="331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ovnoramenný trojúhelník 3"/>
          <p:cNvSpPr/>
          <p:nvPr/>
        </p:nvSpPr>
        <p:spPr>
          <a:xfrm flipH="1">
            <a:off x="2627784" y="3717032"/>
            <a:ext cx="2736304" cy="936104"/>
          </a:xfrm>
          <a:prstGeom prst="triangle">
            <a:avLst>
              <a:gd name="adj" fmla="val 0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 flipH="1" flipV="1">
            <a:off x="5364088" y="2348880"/>
            <a:ext cx="1296144" cy="1368152"/>
          </a:xfrm>
          <a:custGeom>
            <a:avLst/>
            <a:gdLst>
              <a:gd name="connsiteX0" fmla="*/ 1729212 w 1729212"/>
              <a:gd name="connsiteY0" fmla="*/ 0 h 715224"/>
              <a:gd name="connsiteX1" fmla="*/ 0 w 1729212"/>
              <a:gd name="connsiteY1" fmla="*/ 289711 h 715224"/>
              <a:gd name="connsiteX2" fmla="*/ 9054 w 1729212"/>
              <a:gd name="connsiteY2" fmla="*/ 715224 h 715224"/>
              <a:gd name="connsiteX3" fmla="*/ 1729212 w 1729212"/>
              <a:gd name="connsiteY3" fmla="*/ 0 h 715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9212" h="715224">
                <a:moveTo>
                  <a:pt x="1729212" y="0"/>
                </a:moveTo>
                <a:lnTo>
                  <a:pt x="0" y="289711"/>
                </a:lnTo>
                <a:lnTo>
                  <a:pt x="9054" y="715224"/>
                </a:lnTo>
                <a:lnTo>
                  <a:pt x="1729212" y="0"/>
                </a:lnTo>
                <a:close/>
              </a:path>
            </a:pathLst>
          </a:custGeom>
          <a:solidFill>
            <a:srgbClr val="FF0000">
              <a:alpha val="2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547664" y="2821930"/>
            <a:ext cx="288032" cy="1710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563888" y="5373216"/>
            <a:ext cx="648072" cy="5109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7538954" y="3356992"/>
            <a:ext cx="648072" cy="5109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5000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Téma: Názory na zasahování státu do ekonomiky</a:t>
            </a:r>
          </a:p>
          <a:p>
            <a:r>
              <a:rPr lang="cs-CZ" dirty="0"/>
              <a:t>Popis problému: </a:t>
            </a:r>
          </a:p>
          <a:p>
            <a:pPr lvl="1"/>
            <a:r>
              <a:rPr lang="cs-CZ" dirty="0"/>
              <a:t>Občané mají různé názory na to, zda a jak by měl stát zasahovat do hospodářství</a:t>
            </a:r>
          </a:p>
          <a:p>
            <a:r>
              <a:rPr lang="cs-CZ" dirty="0"/>
              <a:t>Otázka: Co způsobuje rozdílné názory na zásahy státu do ekonomiky mezi občany?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743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Nadefinování modelu pomocí hypotéz vycházejících z teorie</a:t>
            </a:r>
          </a:p>
          <a:p>
            <a:r>
              <a:rPr lang="cs-CZ" dirty="0"/>
              <a:t>Sestavení </a:t>
            </a:r>
            <a:r>
              <a:rPr lang="cs-CZ" dirty="0" err="1"/>
              <a:t>datasetu</a:t>
            </a:r>
            <a:r>
              <a:rPr lang="cs-CZ" dirty="0"/>
              <a:t> obsahujícího závisle a nezávisle proměnné dle specifikace</a:t>
            </a:r>
          </a:p>
          <a:p>
            <a:r>
              <a:rPr lang="cs-CZ" dirty="0"/>
              <a:t>Zkontrolování normality závisle proměnné</a:t>
            </a:r>
          </a:p>
          <a:p>
            <a:r>
              <a:rPr lang="cs-CZ" dirty="0"/>
              <a:t>Zkontrolování vlastností nezávisle proměnných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5635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6995120" cy="5400600"/>
          </a:xfrm>
        </p:spPr>
        <p:txBody>
          <a:bodyPr>
            <a:normAutofit/>
          </a:bodyPr>
          <a:lstStyle/>
          <a:p>
            <a:r>
              <a:rPr lang="cs-CZ" dirty="0"/>
              <a:t>Politické hodnoty</a:t>
            </a:r>
          </a:p>
          <a:p>
            <a:r>
              <a:rPr lang="cs-CZ" dirty="0"/>
              <a:t>Hodnoty jsou preferovanými stavy věcí (svoboda x sociální spravedlnost)</a:t>
            </a:r>
          </a:p>
          <a:p>
            <a:r>
              <a:rPr lang="cs-CZ" dirty="0"/>
              <a:t>Hodnoty se utváří v průběhu socializace – role věku</a:t>
            </a:r>
          </a:p>
          <a:p>
            <a:r>
              <a:rPr lang="cs-CZ" dirty="0"/>
              <a:t>Hodnoty jsou ovlivněny aktuální situací jedince (adaptace)  - role příjmu </a:t>
            </a:r>
          </a:p>
          <a:p>
            <a:r>
              <a:rPr lang="cs-CZ" dirty="0"/>
              <a:t>Role vzdělání a třídy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2034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H1: starší voliči budou preferovat vyšší míru zasahování státu do ekonomiky</a:t>
            </a:r>
          </a:p>
          <a:p>
            <a:r>
              <a:rPr lang="cs-CZ" dirty="0"/>
              <a:t>H2: s rostoucím příjmem poroste preference vyšší ekonomické svobody.</a:t>
            </a:r>
          </a:p>
          <a:p>
            <a:r>
              <a:rPr lang="cs-CZ" dirty="0"/>
              <a:t>H3: s vyšším vzděláním poroste preference vyšší ekonomické svobody</a:t>
            </a:r>
          </a:p>
          <a:p>
            <a:r>
              <a:rPr lang="cs-CZ" dirty="0"/>
              <a:t>H3X: s vyšším vzděláním poroste preference vyšší míry zasahování státu do ekonomiky</a:t>
            </a:r>
          </a:p>
          <a:p>
            <a:r>
              <a:rPr lang="cs-CZ" dirty="0"/>
              <a:t>H4: lidé se zkušeností s nezaměstnaností budou více preferovat zásahy do ekonomiky než lidé bez takové zkušenosti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H0 proměnná nemá vliv</a:t>
            </a:r>
          </a:p>
        </p:txBody>
      </p:sp>
    </p:spTree>
    <p:extLst>
      <p:ext uri="{BB962C8B-B14F-4D97-AF65-F5344CB8AC3E}">
        <p14:creationId xmlns:p14="http://schemas.microsoft.com/office/powerpoint/2010/main" val="36495042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249F65-DADE-407E-BF5C-C3B92C0C8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6A9F16-361E-480F-B32A-20B13748D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Naše společnost CVVM</a:t>
            </a:r>
          </a:p>
          <a:p>
            <a:pPr lvl="1"/>
            <a:r>
              <a:rPr lang="cs-CZ" dirty="0" err="1"/>
              <a:t>Dataset</a:t>
            </a:r>
            <a:r>
              <a:rPr lang="cs-CZ" dirty="0"/>
              <a:t> s baterií otázek  na ekonomickou levici/pravici</a:t>
            </a:r>
          </a:p>
          <a:p>
            <a:pPr lvl="1"/>
            <a:r>
              <a:rPr lang="cs-CZ" dirty="0"/>
              <a:t> </a:t>
            </a:r>
            <a:r>
              <a:rPr lang="cs-CZ" dirty="0" err="1"/>
              <a:t>dataset</a:t>
            </a:r>
            <a:r>
              <a:rPr lang="cs-CZ" dirty="0"/>
              <a:t> obsahuje i proměnné věk, vzdělání, příjem a zkušenost s nezaměstnaností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01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/>
          </a:bodyPr>
          <a:lstStyle/>
          <a:p>
            <a:r>
              <a:rPr lang="cs-CZ" dirty="0"/>
              <a:t>TESTOVÁNÍ TEORIÍ !!!</a:t>
            </a:r>
          </a:p>
          <a:p>
            <a:endParaRPr lang="cs-CZ" dirty="0"/>
          </a:p>
          <a:p>
            <a:r>
              <a:rPr lang="cs-CZ" dirty="0"/>
              <a:t>Zjištění vlivu nezávisle proměnné na závisle proměnnou</a:t>
            </a:r>
          </a:p>
          <a:p>
            <a:pPr lvl="1"/>
            <a:r>
              <a:rPr lang="cs-CZ" dirty="0"/>
              <a:t>Při kontrole dalších možných faktorů</a:t>
            </a:r>
          </a:p>
          <a:p>
            <a:pPr lvl="1"/>
            <a:r>
              <a:rPr lang="cs-CZ" dirty="0"/>
              <a:t>(predikce: jakou hodnotu bude mít závisle proměnná při určité kombinaci nezávisle proměnných)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7532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14560"/>
            <a:ext cx="8229600" cy="1143000"/>
          </a:xfrm>
        </p:spPr>
        <p:txBody>
          <a:bodyPr/>
          <a:lstStyle/>
          <a:p>
            <a:r>
              <a:rPr lang="cs-CZ" dirty="0"/>
              <a:t>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784976" cy="551723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Závisle proměnná:  Míra zasahování státu do ekonomiky</a:t>
            </a:r>
          </a:p>
          <a:p>
            <a:pPr lvl="1"/>
            <a:r>
              <a:rPr lang="cs-CZ" dirty="0"/>
              <a:t>Vytvořeno jako faktorové skóre na základě proměnných </a:t>
            </a:r>
          </a:p>
          <a:p>
            <a:pPr lvl="1"/>
            <a:r>
              <a:rPr lang="cs-CZ" dirty="0"/>
              <a:t>Hodnoty 0 – 10 (0 – zasahování, 10 – svoboda)</a:t>
            </a:r>
          </a:p>
          <a:p>
            <a:pPr lvl="1"/>
            <a:r>
              <a:rPr lang="cs-CZ" dirty="0"/>
              <a:t>Ke kterému z každé dvojice následujících výroků byste se spíše přiklonil?</a:t>
            </a:r>
          </a:p>
          <a:p>
            <a:pPr lvl="1"/>
            <a:r>
              <a:rPr lang="cs-CZ" dirty="0"/>
              <a:t>Rozvoj hospodářství má být ponechán vlastnímu vývoji/má být usměrňován státem</a:t>
            </a:r>
          </a:p>
          <a:p>
            <a:pPr lvl="1"/>
            <a:r>
              <a:rPr lang="cs-CZ" dirty="0"/>
              <a:t>Stát má zaručit, aby ten, kdo chce pracovat, dostal práci/ Kdo chce pracovat, musí se o získání práce postarat sám</a:t>
            </a:r>
          </a:p>
          <a:p>
            <a:pPr lvl="1"/>
            <a:r>
              <a:rPr lang="cs-CZ" dirty="0"/>
              <a:t>Velkým hospodářským podnikům má stát umožnit co největší samostatnost/ Na velké hospodářské podniky má stát co nejvíce dohlížet</a:t>
            </a:r>
          </a:p>
          <a:p>
            <a:pPr lvl="1"/>
            <a:r>
              <a:rPr lang="cs-CZ" dirty="0"/>
              <a:t>Velikost soukromého vlastnictví by nijak být omezována neměla/by nějakým způsobem být omezována měla.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6140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Nezávisle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Nezávisle / kontrolní proměnné</a:t>
            </a:r>
          </a:p>
          <a:p>
            <a:r>
              <a:rPr lang="cs-CZ" dirty="0"/>
              <a:t>Příjem: čistý příjem domácnosti</a:t>
            </a:r>
          </a:p>
          <a:p>
            <a:r>
              <a:rPr lang="cs-CZ" dirty="0"/>
              <a:t>Subjektivní hodnocení příjmu (dichotomická proměnná)</a:t>
            </a:r>
          </a:p>
          <a:p>
            <a:r>
              <a:rPr lang="cs-CZ" dirty="0"/>
              <a:t>Věk</a:t>
            </a:r>
          </a:p>
          <a:p>
            <a:r>
              <a:rPr lang="cs-CZ" dirty="0"/>
              <a:t>Nespokojenost s vnějšími podmínkami: součet proměnných ptajících se na hodnocení ekonomické a politické situace (od 0 do 10)</a:t>
            </a:r>
          </a:p>
          <a:p>
            <a:r>
              <a:rPr lang="cs-CZ" dirty="0"/>
              <a:t>Vzdělání: kategorická proměnná </a:t>
            </a:r>
            <a:r>
              <a:rPr lang="cs-CZ" dirty="0" err="1"/>
              <a:t>rekódovaná</a:t>
            </a:r>
            <a:r>
              <a:rPr lang="cs-CZ" dirty="0"/>
              <a:t> na </a:t>
            </a:r>
            <a:r>
              <a:rPr lang="cs-CZ" dirty="0" err="1"/>
              <a:t>dummy</a:t>
            </a:r>
            <a:r>
              <a:rPr lang="cs-CZ" dirty="0"/>
              <a:t> proměnné</a:t>
            </a:r>
          </a:p>
          <a:p>
            <a:pPr lvl="1"/>
            <a:r>
              <a:rPr lang="cs-CZ" dirty="0"/>
              <a:t>ZŠ vzdělání referenční kategorií</a:t>
            </a:r>
          </a:p>
          <a:p>
            <a:r>
              <a:rPr lang="cs-CZ" dirty="0"/>
              <a:t>Nezaměstnanost: kategorická proměnná </a:t>
            </a:r>
            <a:r>
              <a:rPr lang="cs-CZ" dirty="0" err="1"/>
              <a:t>rekódovaná</a:t>
            </a:r>
            <a:r>
              <a:rPr lang="cs-CZ" dirty="0"/>
              <a:t> na </a:t>
            </a:r>
            <a:r>
              <a:rPr lang="cs-CZ" dirty="0" err="1"/>
              <a:t>dummy</a:t>
            </a:r>
            <a:r>
              <a:rPr lang="cs-CZ" dirty="0"/>
              <a:t> proměnné</a:t>
            </a:r>
          </a:p>
          <a:p>
            <a:pPr lvl="1"/>
            <a:r>
              <a:rPr lang="cs-CZ" dirty="0"/>
              <a:t>Bez zkušenosti s nezaměstnaností jako referenční kategorie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6993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Normalita závisle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Jinakost rozdělení</a:t>
            </a:r>
          </a:p>
          <a:p>
            <a:pPr lvl="1"/>
            <a:r>
              <a:rPr lang="cs-CZ" dirty="0"/>
              <a:t>ovlivňuje především hodnoty signifikance</a:t>
            </a:r>
          </a:p>
          <a:p>
            <a:pPr lvl="1"/>
            <a:r>
              <a:rPr lang="cs-CZ" dirty="0"/>
              <a:t>Zkresluje odhady parametrů</a:t>
            </a:r>
          </a:p>
          <a:p>
            <a:r>
              <a:rPr lang="cs-CZ" dirty="0"/>
              <a:t>Prvně vizuální zhodnocení pomocí histogramu</a:t>
            </a:r>
          </a:p>
          <a:p>
            <a:r>
              <a:rPr lang="cs-CZ" dirty="0"/>
              <a:t>Testy</a:t>
            </a:r>
          </a:p>
          <a:p>
            <a:pPr lvl="1"/>
            <a:r>
              <a:rPr lang="cs-CZ" dirty="0"/>
              <a:t>K-S a S-W</a:t>
            </a:r>
          </a:p>
          <a:p>
            <a:pPr lvl="1"/>
            <a:r>
              <a:rPr lang="cs-CZ" dirty="0"/>
              <a:t>Ve velkých souborech lze brát s rezervou</a:t>
            </a:r>
          </a:p>
          <a:p>
            <a:pPr lvl="1"/>
            <a:r>
              <a:rPr lang="cs-CZ" dirty="0"/>
              <a:t>Šikmost a strmost není větší než 3x 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7103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63" y="1382041"/>
            <a:ext cx="5328811" cy="4525963"/>
          </a:xfrm>
        </p:spPr>
        <p:txBody>
          <a:bodyPr/>
          <a:lstStyle/>
          <a:p>
            <a:r>
              <a:rPr lang="cs-CZ" dirty="0"/>
              <a:t>Histogram</a:t>
            </a:r>
          </a:p>
          <a:p>
            <a:pPr lvl="1"/>
            <a:r>
              <a:rPr lang="cs-CZ" dirty="0" err="1"/>
              <a:t>Analyze</a:t>
            </a:r>
            <a:r>
              <a:rPr lang="cs-CZ" dirty="0"/>
              <a:t>- </a:t>
            </a:r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stat-frequencies</a:t>
            </a:r>
            <a:r>
              <a:rPr lang="cs-CZ" dirty="0"/>
              <a:t> – </a:t>
            </a:r>
            <a:r>
              <a:rPr lang="cs-CZ" dirty="0" err="1"/>
              <a:t>plots</a:t>
            </a:r>
            <a:r>
              <a:rPr lang="cs-CZ" dirty="0"/>
              <a:t> </a:t>
            </a:r>
          </a:p>
          <a:p>
            <a:r>
              <a:rPr lang="cs-CZ" dirty="0" err="1"/>
              <a:t>Kolmogorův</a:t>
            </a:r>
            <a:r>
              <a:rPr lang="cs-CZ" dirty="0"/>
              <a:t>-Smirnovův test</a:t>
            </a:r>
          </a:p>
          <a:p>
            <a:pPr lvl="1"/>
            <a:r>
              <a:rPr lang="cs-CZ" dirty="0" err="1"/>
              <a:t>Analyze</a:t>
            </a:r>
            <a:r>
              <a:rPr lang="cs-CZ" dirty="0"/>
              <a:t> – </a:t>
            </a:r>
            <a:r>
              <a:rPr lang="cs-CZ" dirty="0" err="1"/>
              <a:t>descriptive</a:t>
            </a:r>
            <a:r>
              <a:rPr lang="cs-CZ" dirty="0"/>
              <a:t> </a:t>
            </a:r>
            <a:r>
              <a:rPr lang="cs-CZ" dirty="0" err="1"/>
              <a:t>stat</a:t>
            </a:r>
            <a:r>
              <a:rPr lang="cs-CZ" dirty="0"/>
              <a:t> – </a:t>
            </a:r>
            <a:r>
              <a:rPr lang="cs-CZ" dirty="0" err="1"/>
              <a:t>explore</a:t>
            </a:r>
            <a:r>
              <a:rPr lang="cs-CZ" dirty="0"/>
              <a:t> – </a:t>
            </a:r>
            <a:r>
              <a:rPr lang="cs-CZ" dirty="0" err="1"/>
              <a:t>plots</a:t>
            </a:r>
            <a:r>
              <a:rPr lang="cs-CZ" dirty="0"/>
              <a:t> – normality </a:t>
            </a:r>
            <a:r>
              <a:rPr lang="cs-CZ" dirty="0" err="1"/>
              <a:t>plots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tests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04656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Test normality závisle proměnné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3861" y="482232"/>
            <a:ext cx="3947214" cy="3162791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949" y="3645023"/>
            <a:ext cx="3937656" cy="3155133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949" y="5298707"/>
            <a:ext cx="5513180" cy="147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0398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24" y="-32879"/>
            <a:ext cx="8568952" cy="6866060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7128284" y="1052736"/>
            <a:ext cx="504056" cy="461665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195736" y="4876609"/>
            <a:ext cx="543256" cy="461665"/>
          </a:xfrm>
          <a:prstGeom prst="ellipse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18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Odebrání </a:t>
            </a:r>
            <a:r>
              <a:rPr lang="cs-CZ" dirty="0" err="1"/>
              <a:t>outlierů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Outliery</a:t>
            </a:r>
            <a:r>
              <a:rPr lang="cs-CZ" dirty="0"/>
              <a:t> je možné z analýzy vynechat</a:t>
            </a:r>
          </a:p>
          <a:p>
            <a:r>
              <a:rPr lang="cs-CZ" dirty="0"/>
              <a:t>Jde o přípustnou manipulaci s daty</a:t>
            </a:r>
          </a:p>
          <a:p>
            <a:r>
              <a:rPr lang="cs-CZ" dirty="0"/>
              <a:t>Nutné reportovat!!!</a:t>
            </a:r>
          </a:p>
          <a:p>
            <a:r>
              <a:rPr lang="cs-CZ" dirty="0"/>
              <a:t>Vhodné také ukázat rozdíl ve výsledcích analýzy před a po odstranění </a:t>
            </a:r>
            <a:r>
              <a:rPr lang="cs-CZ" dirty="0" err="1"/>
              <a:t>outlierů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0784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je závisle proměnná v pořádku</a:t>
            </a:r>
          </a:p>
          <a:p>
            <a:pPr lvl="1"/>
            <a:r>
              <a:rPr lang="cs-CZ" dirty="0" err="1"/>
              <a:t>Rekódování</a:t>
            </a:r>
            <a:r>
              <a:rPr lang="cs-CZ" dirty="0"/>
              <a:t> </a:t>
            </a:r>
            <a:r>
              <a:rPr lang="cs-CZ" dirty="0" err="1"/>
              <a:t>nezavisle</a:t>
            </a:r>
            <a:r>
              <a:rPr lang="cs-CZ" dirty="0"/>
              <a:t> proměnných</a:t>
            </a:r>
          </a:p>
          <a:p>
            <a:pPr lvl="1"/>
            <a:r>
              <a:rPr lang="cs-CZ" dirty="0"/>
              <a:t>Kontrola </a:t>
            </a:r>
            <a:r>
              <a:rPr lang="cs-CZ" dirty="0" err="1"/>
              <a:t>multikolinearity</a:t>
            </a:r>
            <a:r>
              <a:rPr lang="cs-CZ" dirty="0"/>
              <a:t> nezávisle proměnných</a:t>
            </a:r>
          </a:p>
          <a:p>
            <a:pPr lvl="2"/>
            <a:r>
              <a:rPr lang="cs-CZ" dirty="0"/>
              <a:t>Nezávisle proměnné by mezi sebou neměly příliš souviset</a:t>
            </a:r>
          </a:p>
          <a:p>
            <a:pPr lvl="2"/>
            <a:r>
              <a:rPr lang="cs-CZ" dirty="0"/>
              <a:t>První kontrola pomocí korelačního koeficientu</a:t>
            </a:r>
          </a:p>
          <a:p>
            <a:pPr lvl="2"/>
            <a:r>
              <a:rPr lang="cs-CZ" dirty="0"/>
              <a:t>Další kontrola přímo v modelu</a:t>
            </a:r>
          </a:p>
          <a:p>
            <a:pPr lvl="1"/>
            <a:r>
              <a:rPr lang="cs-CZ" dirty="0"/>
              <a:t>Výpočet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6192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Průzkum souvislosti mezi proměnnými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Crostab</a:t>
            </a:r>
            <a:endParaRPr lang="cs-CZ" dirty="0"/>
          </a:p>
          <a:p>
            <a:r>
              <a:rPr lang="cs-CZ" dirty="0"/>
              <a:t>Existuje poměrně silný vztah mezi subjektivní chudobou a zkušeností s nezaměstnaností</a:t>
            </a:r>
          </a:p>
          <a:p>
            <a:r>
              <a:rPr lang="cs-CZ" dirty="0" err="1"/>
              <a:t>Rekódování</a:t>
            </a:r>
            <a:r>
              <a:rPr lang="cs-CZ" dirty="0"/>
              <a:t> kombinace proměnných</a:t>
            </a:r>
          </a:p>
        </p:txBody>
      </p:sp>
    </p:spTree>
    <p:extLst>
      <p:ext uri="{BB962C8B-B14F-4D97-AF65-F5344CB8AC3E}">
        <p14:creationId xmlns:p14="http://schemas.microsoft.com/office/powerpoint/2010/main" val="42299306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Kontrola </a:t>
            </a:r>
            <a:r>
              <a:rPr lang="cs-CZ" dirty="0" err="1"/>
              <a:t>multikolinearity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661" y="1151627"/>
            <a:ext cx="8229600" cy="4525963"/>
          </a:xfrm>
        </p:spPr>
        <p:txBody>
          <a:bodyPr/>
          <a:lstStyle/>
          <a:p>
            <a:r>
              <a:rPr lang="cs-CZ" dirty="0" err="1"/>
              <a:t>Analyze</a:t>
            </a:r>
            <a:r>
              <a:rPr lang="cs-CZ" dirty="0"/>
              <a:t> – </a:t>
            </a:r>
            <a:r>
              <a:rPr lang="cs-CZ" dirty="0" err="1"/>
              <a:t>correlate</a:t>
            </a:r>
            <a:r>
              <a:rPr lang="cs-CZ" dirty="0"/>
              <a:t> - </a:t>
            </a:r>
            <a:r>
              <a:rPr lang="cs-CZ" dirty="0" err="1"/>
              <a:t>bivariate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74" y="2053589"/>
            <a:ext cx="8010242" cy="4597293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7524328" y="3933056"/>
            <a:ext cx="792088" cy="720080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7910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Naklikání</a:t>
            </a:r>
            <a:r>
              <a:rPr lang="cs-CZ" dirty="0"/>
              <a:t> modelu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/>
              <a:t>Analyze</a:t>
            </a:r>
            <a:r>
              <a:rPr lang="cs-CZ" dirty="0"/>
              <a:t> – </a:t>
            </a:r>
            <a:r>
              <a:rPr lang="cs-CZ" dirty="0" err="1"/>
              <a:t>regression</a:t>
            </a:r>
            <a:r>
              <a:rPr lang="cs-CZ" dirty="0"/>
              <a:t> – </a:t>
            </a:r>
            <a:r>
              <a:rPr lang="cs-CZ" dirty="0" err="1"/>
              <a:t>linear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Dependent</a:t>
            </a:r>
            <a:r>
              <a:rPr lang="cs-CZ" dirty="0"/>
              <a:t>: </a:t>
            </a:r>
            <a:r>
              <a:rPr lang="cs-CZ" dirty="0" err="1"/>
              <a:t>lp_ekonom</a:t>
            </a:r>
            <a:endParaRPr lang="cs-CZ" dirty="0"/>
          </a:p>
          <a:p>
            <a:r>
              <a:rPr lang="cs-CZ" dirty="0"/>
              <a:t>Independent: vek, nespokojenost, </a:t>
            </a:r>
            <a:r>
              <a:rPr lang="cs-CZ" dirty="0" err="1"/>
              <a:t>prijem</a:t>
            </a:r>
            <a:r>
              <a:rPr lang="cs-CZ" dirty="0"/>
              <a:t>, </a:t>
            </a:r>
            <a:r>
              <a:rPr lang="cs-CZ" dirty="0" err="1"/>
              <a:t>chudi_subj</a:t>
            </a:r>
            <a:r>
              <a:rPr lang="cs-CZ" dirty="0"/>
              <a:t>, učeň, </a:t>
            </a:r>
            <a:r>
              <a:rPr lang="cs-CZ" dirty="0" err="1"/>
              <a:t>sš</a:t>
            </a:r>
            <a:r>
              <a:rPr lang="cs-CZ" dirty="0"/>
              <a:t>, </a:t>
            </a:r>
            <a:r>
              <a:rPr lang="cs-CZ" dirty="0" err="1"/>
              <a:t>vš</a:t>
            </a:r>
            <a:r>
              <a:rPr lang="cs-CZ" dirty="0"/>
              <a:t>, </a:t>
            </a:r>
            <a:r>
              <a:rPr lang="cs-CZ" dirty="0" err="1"/>
              <a:t>zkus_nezam</a:t>
            </a:r>
            <a:r>
              <a:rPr lang="cs-CZ" dirty="0"/>
              <a:t>, </a:t>
            </a:r>
            <a:r>
              <a:rPr lang="cs-CZ" dirty="0" err="1"/>
              <a:t>zajem</a:t>
            </a:r>
            <a:r>
              <a:rPr lang="cs-CZ" dirty="0"/>
              <a:t>, muž, </a:t>
            </a:r>
            <a:r>
              <a:rPr lang="cs-CZ" dirty="0" err="1"/>
              <a:t>mesto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Statistics</a:t>
            </a:r>
            <a:r>
              <a:rPr lang="cs-CZ" dirty="0"/>
              <a:t>: </a:t>
            </a:r>
            <a:r>
              <a:rPr lang="cs-CZ" dirty="0" err="1"/>
              <a:t>colinearity</a:t>
            </a:r>
            <a:r>
              <a:rPr lang="cs-CZ" dirty="0"/>
              <a:t> </a:t>
            </a:r>
            <a:r>
              <a:rPr lang="cs-CZ" dirty="0" err="1"/>
              <a:t>dignostics</a:t>
            </a:r>
            <a:r>
              <a:rPr lang="cs-CZ" dirty="0"/>
              <a:t>, </a:t>
            </a:r>
            <a:r>
              <a:rPr lang="cs-CZ" dirty="0" err="1"/>
              <a:t>casewise</a:t>
            </a:r>
            <a:r>
              <a:rPr lang="cs-CZ" dirty="0"/>
              <a:t> </a:t>
            </a:r>
            <a:r>
              <a:rPr lang="cs-CZ" dirty="0" err="1"/>
              <a:t>diagnistocs</a:t>
            </a:r>
            <a:r>
              <a:rPr lang="cs-CZ" dirty="0"/>
              <a:t> &gt;2,5</a:t>
            </a:r>
          </a:p>
          <a:p>
            <a:endParaRPr lang="cs-CZ" dirty="0"/>
          </a:p>
          <a:p>
            <a:r>
              <a:rPr lang="cs-CZ" dirty="0" err="1"/>
              <a:t>Plots</a:t>
            </a:r>
            <a:r>
              <a:rPr lang="cs-CZ" dirty="0"/>
              <a:t>: Y:*ZRESID, X:*ZPRED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1593923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otázek ze závěrečných prací v </a:t>
            </a:r>
            <a:r>
              <a:rPr lang="cs-CZ" dirty="0" err="1"/>
              <a:t>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Jak závisí naděje na zvídavosti a přemítání? </a:t>
            </a:r>
          </a:p>
          <a:p>
            <a:pPr lvl="1"/>
            <a:r>
              <a:rPr lang="cs-CZ" dirty="0"/>
              <a:t>H1: Respondenti dosahující vyšší míry zvídavosti vykazují vyšší míru naděje. </a:t>
            </a:r>
          </a:p>
          <a:p>
            <a:pPr lvl="1"/>
            <a:r>
              <a:rPr lang="cs-CZ" dirty="0"/>
              <a:t>H2: Respondenti dosahující vyšší míry přemítání vykazují nižší míru naděje</a:t>
            </a:r>
          </a:p>
          <a:p>
            <a:r>
              <a:rPr lang="cs-CZ" dirty="0"/>
              <a:t>Jak závisí stupeň glomerulární filtrace na biochemických, demografických a antropometrických údajích pacientů?</a:t>
            </a:r>
          </a:p>
          <a:p>
            <a:pPr lvl="1"/>
            <a:r>
              <a:rPr lang="cs-CZ" dirty="0"/>
              <a:t>Mezi nezávislé faktory asociované s nižší glomerulární filtrací patří vyšší hladina sérového kreatininu, vyšší věk, ženské pohlaví, jiný než Afroamerický etnický původ, vyšší koncentrace sérové urey a nižší koncentrace sérového albuminu</a:t>
            </a:r>
          </a:p>
          <a:p>
            <a:r>
              <a:rPr lang="cs-CZ" dirty="0"/>
              <a:t>Jak závisí rychlost plavání na stylu?</a:t>
            </a:r>
          </a:p>
        </p:txBody>
      </p:sp>
    </p:spTree>
    <p:extLst>
      <p:ext uri="{BB962C8B-B14F-4D97-AF65-F5344CB8AC3E}">
        <p14:creationId xmlns:p14="http://schemas.microsoft.com/office/powerpoint/2010/main" val="17265233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302978"/>
            <a:ext cx="8229600" cy="1143000"/>
          </a:xfrm>
        </p:spPr>
        <p:txBody>
          <a:bodyPr/>
          <a:lstStyle/>
          <a:p>
            <a:r>
              <a:rPr lang="cs-CZ" dirty="0"/>
              <a:t>Interpretace R</a:t>
            </a:r>
            <a:r>
              <a:rPr lang="cs-CZ" baseline="30000" dirty="0"/>
              <a:t>2</a:t>
            </a:r>
            <a:r>
              <a:rPr lang="cs-CZ" dirty="0"/>
              <a:t> a </a:t>
            </a:r>
            <a:r>
              <a:rPr lang="cs-CZ" dirty="0" err="1"/>
              <a:t>adj</a:t>
            </a:r>
            <a:r>
              <a:rPr lang="cs-CZ" dirty="0"/>
              <a:t>. R</a:t>
            </a:r>
            <a:r>
              <a:rPr lang="cs-CZ" baseline="30000" dirty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50120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Model vysvětluje 9,4 % variability závisle proměnné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Model je statisticky významný (tj. můžeme jeho výstupy zobecnit na populaci)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79" y="3293042"/>
            <a:ext cx="7609697" cy="251222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7" y="620688"/>
            <a:ext cx="7888149" cy="2160240"/>
          </a:xfrm>
          <a:prstGeom prst="rect">
            <a:avLst/>
          </a:prstGeom>
        </p:spPr>
      </p:pic>
      <p:sp>
        <p:nvSpPr>
          <p:cNvPr id="8" name="Ovál 7"/>
          <p:cNvSpPr/>
          <p:nvPr/>
        </p:nvSpPr>
        <p:spPr>
          <a:xfrm>
            <a:off x="2267744" y="980728"/>
            <a:ext cx="1260140" cy="1224136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7092280" y="3573016"/>
            <a:ext cx="1260140" cy="1224136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5376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R</a:t>
            </a:r>
            <a:r>
              <a:rPr lang="cs-CZ" baseline="30000" dirty="0"/>
              <a:t>2</a:t>
            </a:r>
            <a:r>
              <a:rPr lang="cs-CZ" dirty="0"/>
              <a:t> a </a:t>
            </a:r>
            <a:r>
              <a:rPr lang="cs-CZ" dirty="0" err="1"/>
              <a:t>adj</a:t>
            </a:r>
            <a:r>
              <a:rPr lang="cs-CZ" dirty="0"/>
              <a:t>. R</a:t>
            </a:r>
            <a:r>
              <a:rPr lang="cs-CZ" baseline="30000" dirty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neukazuje,</a:t>
            </a:r>
            <a:r>
              <a:rPr lang="cs-CZ" dirty="0"/>
              <a:t> nakolik jsou výsledky platné v celém souboru,</a:t>
            </a:r>
          </a:p>
          <a:p>
            <a:r>
              <a:rPr lang="cs-CZ" b="1" dirty="0"/>
              <a:t>neukazuje</a:t>
            </a:r>
            <a:r>
              <a:rPr lang="cs-CZ" dirty="0"/>
              <a:t>, pro jaké procento voličů vztah platí</a:t>
            </a:r>
          </a:p>
          <a:p>
            <a:r>
              <a:rPr lang="cs-CZ" dirty="0"/>
              <a:t>ukazuje jak moc model vysvětluje rozptyl v závisle proměnné.</a:t>
            </a:r>
          </a:p>
          <a:p>
            <a:r>
              <a:rPr lang="cs-CZ" dirty="0"/>
              <a:t>Jak dobře model popisuje realitu (zaznamenanou v datech)</a:t>
            </a:r>
          </a:p>
          <a:p>
            <a:r>
              <a:rPr lang="cs-CZ" dirty="0"/>
              <a:t>Když je model nesignifikantní (tj. žádná z proměnných nepřispívá k vysvětlení rozptylu), tak použité proměnné nejsou vhodné, </a:t>
            </a:r>
          </a:p>
          <a:p>
            <a:pPr lvl="1"/>
            <a:r>
              <a:rPr lang="cs-CZ" dirty="0"/>
              <a:t>nikoli, že k analýze proměnné není regrese použitelná</a:t>
            </a:r>
          </a:p>
          <a:p>
            <a:pPr lvl="2"/>
            <a:r>
              <a:rPr lang="cs-CZ" dirty="0"/>
              <a:t>To závisí na naplnění předpokladů</a:t>
            </a:r>
          </a:p>
        </p:txBody>
      </p:sp>
    </p:spTree>
    <p:extLst>
      <p:ext uri="{BB962C8B-B14F-4D97-AF65-F5344CB8AC3E}">
        <p14:creationId xmlns:p14="http://schemas.microsoft.com/office/powerpoint/2010/main" val="31098621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konstanty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Nesmyslná, protože nikdo ve vzorku nemá věk 0</a:t>
            </a:r>
          </a:p>
          <a:p>
            <a:r>
              <a:rPr lang="cs-CZ" dirty="0"/>
              <a:t>Proto proměnnou věk </a:t>
            </a:r>
            <a:r>
              <a:rPr lang="cs-CZ" dirty="0" err="1"/>
              <a:t>rekódujeme</a:t>
            </a:r>
            <a:endParaRPr lang="cs-CZ" dirty="0"/>
          </a:p>
          <a:p>
            <a:pPr lvl="1"/>
            <a:r>
              <a:rPr lang="cs-CZ" dirty="0"/>
              <a:t>Odečteme 15</a:t>
            </a:r>
          </a:p>
          <a:p>
            <a:r>
              <a:rPr lang="cs-CZ" dirty="0"/>
              <a:t>V novém modelu je konstantu možné interpretovat:</a:t>
            </a:r>
          </a:p>
          <a:p>
            <a:r>
              <a:rPr lang="cs-CZ" dirty="0"/>
              <a:t> hodnota závisle proměnné očekávaná  pro nejmladší občanky, spokojené s podmínkami, bez příjmu, ale subjektivně bohaté,  se </a:t>
            </a:r>
            <a:r>
              <a:rPr lang="cs-CZ" dirty="0" err="1"/>
              <a:t>zš</a:t>
            </a:r>
            <a:r>
              <a:rPr lang="cs-CZ" dirty="0"/>
              <a:t> vzděláním, bez zájmu o politiku, a zkušenosti s nezaměstnaností žijící ve vsi (= 5,1)</a:t>
            </a:r>
          </a:p>
        </p:txBody>
      </p:sp>
    </p:spTree>
    <p:extLst>
      <p:ext uri="{BB962C8B-B14F-4D97-AF65-F5344CB8AC3E}">
        <p14:creationId xmlns:p14="http://schemas.microsoft.com/office/powerpoint/2010/main" val="1192902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3836"/>
            <a:ext cx="10987440" cy="594189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03040" y="1988840"/>
            <a:ext cx="864096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249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Interpretace nestandardizovaného beta koeficientu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2 situace</a:t>
            </a:r>
          </a:p>
          <a:p>
            <a:r>
              <a:rPr lang="cs-CZ" dirty="0" err="1"/>
              <a:t>Dummy</a:t>
            </a:r>
            <a:r>
              <a:rPr lang="cs-CZ" dirty="0"/>
              <a:t> proměnné x kardinální proměnné</a:t>
            </a:r>
          </a:p>
          <a:p>
            <a:endParaRPr lang="cs-CZ" dirty="0"/>
          </a:p>
          <a:p>
            <a:r>
              <a:rPr lang="cs-CZ" dirty="0"/>
              <a:t>Interpretace  efektu </a:t>
            </a:r>
            <a:r>
              <a:rPr lang="cs-CZ" dirty="0" err="1"/>
              <a:t>dummy</a:t>
            </a:r>
            <a:r>
              <a:rPr lang="cs-CZ" dirty="0"/>
              <a:t> proměnné:</a:t>
            </a:r>
          </a:p>
          <a:p>
            <a:pPr lvl="1"/>
            <a:r>
              <a:rPr lang="cs-CZ" dirty="0"/>
              <a:t>nestandardizovaný koeficient ukazuje rozdíl dané kategorie oproti referenční kategorii</a:t>
            </a:r>
          </a:p>
          <a:p>
            <a:r>
              <a:rPr lang="cs-CZ" dirty="0"/>
              <a:t>Interpretace efektu kardinální proměnné</a:t>
            </a:r>
          </a:p>
          <a:p>
            <a:pPr lvl="1"/>
            <a:r>
              <a:rPr lang="cs-CZ" dirty="0"/>
              <a:t>Při změně nezávisle proměnné o jednotku se hodnota závisle proměnné změní o hodnotu nestandardizovaného koeficient </a:t>
            </a:r>
          </a:p>
        </p:txBody>
      </p:sp>
    </p:spTree>
    <p:extLst>
      <p:ext uri="{BB962C8B-B14F-4D97-AF65-F5344CB8AC3E}">
        <p14:creationId xmlns:p14="http://schemas.microsoft.com/office/powerpoint/2010/main" val="10604105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552"/>
            <a:ext cx="10987440" cy="59418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Interpretace efektu </a:t>
            </a:r>
            <a:r>
              <a:rPr lang="cs-CZ" dirty="0" err="1"/>
              <a:t>dummy</a:t>
            </a:r>
            <a:r>
              <a:rPr lang="cs-CZ" dirty="0"/>
              <a:t>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504" y="3284984"/>
            <a:ext cx="8856984" cy="5737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4785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Interpretace efektu </a:t>
            </a:r>
            <a:r>
              <a:rPr lang="cs-CZ" dirty="0" err="1"/>
              <a:t>dummy</a:t>
            </a:r>
            <a:r>
              <a:rPr lang="cs-CZ" dirty="0"/>
              <a:t>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Subjektivně chudý občan preferuje zásahy do ekonomiky více než subjektivně bohatý občan volič (pokud jsou ostatní sledované charakteristiky stejné) a to o 0,36 bodu </a:t>
            </a:r>
          </a:p>
          <a:p>
            <a:r>
              <a:rPr lang="cs-CZ" dirty="0"/>
              <a:t>Nebo též</a:t>
            </a:r>
          </a:p>
          <a:p>
            <a:r>
              <a:rPr lang="cs-CZ" dirty="0"/>
              <a:t>Pokud je vše ostatní shodné, pak rozdíl na škále ekonomických hodnot mezi bohatým a chudým občanem je 0,36 bodu . Chudý občan více preferuje zásahy do ekonomiky 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2559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Interpretace efektu kardinální proměnné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552"/>
            <a:ext cx="10987440" cy="594189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3528" y="3068960"/>
            <a:ext cx="864096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8690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Interpretace efektu kardinální proměnné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Pokud má občan A o 1 000  </a:t>
            </a:r>
            <a:r>
              <a:rPr lang="cs-CZ" dirty="0" err="1"/>
              <a:t>kč</a:t>
            </a:r>
            <a:r>
              <a:rPr lang="cs-CZ" dirty="0"/>
              <a:t> vyšší příjem než volič B a vše ostatní je shodné, měl by volič A o preferovat o 0,01 svobodnější ekonomiku</a:t>
            </a:r>
          </a:p>
          <a:p>
            <a:r>
              <a:rPr lang="cs-CZ" dirty="0"/>
              <a:t>Nebo též</a:t>
            </a:r>
          </a:p>
          <a:p>
            <a:r>
              <a:rPr lang="cs-CZ" dirty="0"/>
              <a:t>Pokud příjem vzroste o 1000 </a:t>
            </a:r>
            <a:r>
              <a:rPr lang="cs-CZ" dirty="0" err="1"/>
              <a:t>kč</a:t>
            </a:r>
            <a:r>
              <a:rPr lang="cs-CZ" dirty="0"/>
              <a:t> a vše ostatní zůstane shodné, pak preference ekonomické svobody vzroste o 0,01 bodu</a:t>
            </a:r>
          </a:p>
          <a:p>
            <a:r>
              <a:rPr lang="cs-CZ" dirty="0"/>
              <a:t>Lze násobit</a:t>
            </a:r>
          </a:p>
          <a:p>
            <a:pPr lvl="1"/>
            <a:r>
              <a:rPr lang="cs-CZ" dirty="0"/>
              <a:t>Pokud příjem vzroste o 10 000 </a:t>
            </a:r>
            <a:r>
              <a:rPr lang="cs-CZ" dirty="0" err="1"/>
              <a:t>kč</a:t>
            </a:r>
            <a:r>
              <a:rPr lang="cs-CZ" dirty="0"/>
              <a:t> , pak preference ekonomické svobody vzroste o 0,1 bodu</a:t>
            </a:r>
          </a:p>
          <a:p>
            <a:pPr lvl="1"/>
            <a:r>
              <a:rPr lang="cs-CZ" dirty="0"/>
              <a:t>Pokud příjem vzroste o 100 000 </a:t>
            </a:r>
            <a:r>
              <a:rPr lang="cs-CZ" dirty="0" err="1"/>
              <a:t>kč</a:t>
            </a:r>
            <a:r>
              <a:rPr lang="cs-CZ" dirty="0"/>
              <a:t> , pak preference ekonomické svobody vzroste o 1 bod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6904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552"/>
            <a:ext cx="10987440" cy="59418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810740" y="1575993"/>
            <a:ext cx="1225756" cy="48053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028384" y="1988840"/>
            <a:ext cx="864096" cy="648072"/>
          </a:xfrm>
          <a:prstGeom prst="rect">
            <a:avLst/>
          </a:prstGeom>
          <a:solidFill>
            <a:srgbClr val="92D05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8050986" y="4032856"/>
            <a:ext cx="864096" cy="2276463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8028384" y="2656113"/>
            <a:ext cx="864096" cy="324036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8028384" y="3429000"/>
            <a:ext cx="864096" cy="432048"/>
          </a:xfrm>
          <a:prstGeom prst="rect">
            <a:avLst/>
          </a:prstGeom>
          <a:solidFill>
            <a:srgbClr val="92D05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869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otázek ze závěrečných politologických prací v </a:t>
            </a:r>
            <a:r>
              <a:rPr lang="cs-CZ" dirty="0" err="1"/>
              <a:t>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Desítky volebně-geografických prací</a:t>
            </a:r>
          </a:p>
          <a:p>
            <a:r>
              <a:rPr lang="cs-CZ" dirty="0"/>
              <a:t>Co ovlivňuje jednotu českých poslaneckých klubů?</a:t>
            </a:r>
          </a:p>
          <a:p>
            <a:pPr lvl="1"/>
            <a:r>
              <a:rPr lang="cs-CZ" dirty="0"/>
              <a:t>H1a: Jednotnost hlasování je vyšší u vládních stran. </a:t>
            </a:r>
          </a:p>
          <a:p>
            <a:pPr lvl="1"/>
            <a:r>
              <a:rPr lang="cs-CZ" dirty="0"/>
              <a:t>H1b: Jednotnost hlasování vládní strany je vyšší, čím těsnější je většina, kterou disponuje.</a:t>
            </a:r>
          </a:p>
          <a:p>
            <a:r>
              <a:rPr lang="cs-CZ" dirty="0"/>
              <a:t>Je míra korupce ovlivněna i používaným volebním systémem?</a:t>
            </a:r>
          </a:p>
          <a:p>
            <a:pPr lvl="1"/>
            <a:r>
              <a:rPr lang="cs-CZ" dirty="0"/>
              <a:t>1) Korupce roste s rostoucími volebními obvody v systémech s </a:t>
            </a:r>
            <a:r>
              <a:rPr lang="cs-CZ" dirty="0" err="1"/>
              <a:t>oteřevnými</a:t>
            </a:r>
            <a:r>
              <a:rPr lang="cs-CZ" dirty="0"/>
              <a:t> kandidátkami. </a:t>
            </a:r>
          </a:p>
          <a:p>
            <a:pPr lvl="1"/>
            <a:r>
              <a:rPr lang="cs-CZ" dirty="0"/>
              <a:t>2) Korupce klesá s rostoucími volebními obvody v systémech s uzavřenými kandidátkami.</a:t>
            </a:r>
          </a:p>
          <a:p>
            <a:r>
              <a:rPr lang="cs-CZ" dirty="0"/>
              <a:t>Co ovlivňuje (ne)účast poslanců na hlasování v Poslanecké sněmovně PČR?</a:t>
            </a:r>
          </a:p>
          <a:p>
            <a:pPr lvl="1"/>
            <a:r>
              <a:rPr lang="cs-CZ" dirty="0"/>
              <a:t>účast na hlasování se bude zvyšovat s rostoucí pravděpodobností, že daný poslanec, či poslankyně bude </a:t>
            </a:r>
            <a:r>
              <a:rPr lang="cs-CZ" dirty="0" err="1"/>
              <a:t>pivotálním</a:t>
            </a:r>
            <a:r>
              <a:rPr lang="cs-CZ" dirty="0"/>
              <a:t> … hlasem …</a:t>
            </a:r>
          </a:p>
          <a:p>
            <a:pPr lvl="1"/>
            <a:r>
              <a:rPr lang="cs-CZ" dirty="0"/>
              <a:t>poslanci ze vzdálenějších obvodů budou mít vyšší míru absencí při hlasováních ve Sněmovně než poslanci, kteří jsou přímo z Prahy, nebo blízkého okolí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2939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signifikance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9715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Zobecňování výsledků na populaci</a:t>
            </a:r>
          </a:p>
          <a:p>
            <a:r>
              <a:rPr lang="cs-CZ" dirty="0"/>
              <a:t>Obvyklá hranice </a:t>
            </a:r>
            <a:r>
              <a:rPr lang="cs-CZ" dirty="0" err="1"/>
              <a:t>sig</a:t>
            </a:r>
            <a:r>
              <a:rPr lang="cs-CZ" dirty="0"/>
              <a:t>. &lt; 0,05</a:t>
            </a:r>
          </a:p>
          <a:p>
            <a:r>
              <a:rPr lang="cs-CZ" dirty="0"/>
              <a:t>Potom považujeme efekt za signifikantní na hladině významnosti 95 %</a:t>
            </a:r>
          </a:p>
          <a:p>
            <a:r>
              <a:rPr lang="cs-CZ" dirty="0"/>
              <a:t>Nic nám nebrání zvolit si jinou hladinu významnosti (např. 90%, 99% nebo 99,99%)</a:t>
            </a:r>
          </a:p>
          <a:p>
            <a:r>
              <a:rPr lang="cs-CZ" dirty="0"/>
              <a:t>S nižší hladinou roste riziko, že budeme za platný považovat i efekt který v populaci neplatí</a:t>
            </a:r>
          </a:p>
          <a:p>
            <a:r>
              <a:rPr lang="cs-CZ" dirty="0"/>
              <a:t>S vyšší hladinou vyšší riziko že budeme za neplatný považovat i efekt, který v populaci platí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8279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Následná kontrola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Outlieři</a:t>
            </a:r>
            <a:endParaRPr lang="cs-CZ" dirty="0"/>
          </a:p>
          <a:p>
            <a:r>
              <a:rPr lang="cs-CZ" dirty="0"/>
              <a:t>Homogenita rozptylu reziduí (</a:t>
            </a:r>
            <a:r>
              <a:rPr lang="cs-CZ" dirty="0" err="1"/>
              <a:t>homoskedascita</a:t>
            </a:r>
            <a:r>
              <a:rPr lang="cs-CZ" dirty="0"/>
              <a:t>)</a:t>
            </a:r>
          </a:p>
          <a:p>
            <a:r>
              <a:rPr lang="cs-CZ" dirty="0" err="1"/>
              <a:t>multikolinearita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9364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Honocení</a:t>
            </a:r>
            <a:r>
              <a:rPr lang="cs-CZ" dirty="0"/>
              <a:t> </a:t>
            </a:r>
            <a:r>
              <a:rPr lang="cs-CZ" dirty="0" err="1"/>
              <a:t>multikolinearity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VIF</a:t>
            </a:r>
          </a:p>
          <a:p>
            <a:r>
              <a:rPr lang="cs-CZ" dirty="0" err="1"/>
              <a:t>Arbitární</a:t>
            </a:r>
            <a:r>
              <a:rPr lang="cs-CZ" dirty="0"/>
              <a:t> hranice: 5</a:t>
            </a:r>
          </a:p>
          <a:p>
            <a:r>
              <a:rPr lang="cs-CZ" dirty="0"/>
              <a:t>A zároveň podobné hodnoty v dimenzích</a:t>
            </a:r>
          </a:p>
          <a:p>
            <a:endParaRPr lang="cs-CZ" dirty="0"/>
          </a:p>
          <a:p>
            <a:r>
              <a:rPr lang="cs-CZ" dirty="0"/>
              <a:t>Proměnné levice a pravice</a:t>
            </a:r>
          </a:p>
          <a:p>
            <a:pPr lvl="1"/>
            <a:r>
              <a:rPr lang="cs-CZ" dirty="0"/>
              <a:t>V pořádku, neboť se jedná o </a:t>
            </a:r>
            <a:r>
              <a:rPr lang="cs-CZ" dirty="0" err="1"/>
              <a:t>dummy</a:t>
            </a:r>
            <a:r>
              <a:rPr lang="cs-CZ" dirty="0"/>
              <a:t> proměnné vytvořené z jedené kategorické proměnné</a:t>
            </a:r>
          </a:p>
        </p:txBody>
      </p:sp>
    </p:spTree>
    <p:extLst>
      <p:ext uri="{BB962C8B-B14F-4D97-AF65-F5344CB8AC3E}">
        <p14:creationId xmlns:p14="http://schemas.microsoft.com/office/powerpoint/2010/main" val="33274458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51" y="116848"/>
            <a:ext cx="8285413" cy="4176248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8241837" y="1556792"/>
            <a:ext cx="650643" cy="1728192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9538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512" y="1794305"/>
            <a:ext cx="10347960" cy="290322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7596336" y="2204864"/>
            <a:ext cx="717854" cy="23816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716016" y="2132856"/>
            <a:ext cx="672367" cy="24482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4269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8" y="1052736"/>
            <a:ext cx="8734336" cy="460851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83568" y="4653136"/>
            <a:ext cx="6552728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7971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Outlieři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pro případ č. 70 očekáváme, že nebude mít vyhraněný názor, ale přitom reálně jde o velmi levicového občana</a:t>
            </a:r>
          </a:p>
          <a:p>
            <a:r>
              <a:rPr lang="cs-CZ" dirty="0"/>
              <a:t>Podobně případ 105, ten je ale pravicový</a:t>
            </a:r>
          </a:p>
          <a:p>
            <a:r>
              <a:rPr lang="cs-CZ" dirty="0"/>
              <a:t>Můžeme vyřadit a zjistit, co to udělá s výsledky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437112"/>
            <a:ext cx="7416824" cy="1140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9793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Homoskedascita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reziduích by neměl být žádný zřetelný vzorec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079" y="2564904"/>
            <a:ext cx="4792980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16367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 err="1"/>
              <a:t>heteroskedascita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166018"/>
            <a:ext cx="8229600" cy="4525963"/>
          </a:xfrm>
        </p:spPr>
        <p:txBody>
          <a:bodyPr/>
          <a:lstStyle/>
          <a:p>
            <a:r>
              <a:rPr lang="cs-CZ" dirty="0"/>
              <a:t>Příklad situace kdy </a:t>
            </a:r>
            <a:r>
              <a:rPr lang="cs-CZ" dirty="0" err="1"/>
              <a:t>homoskedascita</a:t>
            </a:r>
            <a:r>
              <a:rPr lang="cs-CZ" dirty="0"/>
              <a:t> není v pořádku</a:t>
            </a:r>
          </a:p>
        </p:txBody>
      </p:sp>
      <p:sp>
        <p:nvSpPr>
          <p:cNvPr id="4" name="Obdélník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027571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6847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Jedna závisle proměnná</a:t>
            </a:r>
          </a:p>
          <a:p>
            <a:pPr marL="457200" lvl="1" indent="0">
              <a:buNone/>
            </a:pPr>
            <a:r>
              <a:rPr lang="cs-CZ" dirty="0"/>
              <a:t>+ Jedna nebo více nezávisle proměnných</a:t>
            </a:r>
          </a:p>
          <a:p>
            <a:r>
              <a:rPr lang="cs-CZ" dirty="0"/>
              <a:t>Normálně rozdělená závisle proměnná</a:t>
            </a:r>
          </a:p>
          <a:p>
            <a:pPr lvl="1">
              <a:buFontTx/>
              <a:buChar char="-"/>
            </a:pPr>
            <a:r>
              <a:rPr lang="cs-CZ" dirty="0"/>
              <a:t>Nejde o úplně nezbytnou podmínku</a:t>
            </a:r>
          </a:p>
          <a:p>
            <a:pPr lvl="1">
              <a:buFontTx/>
              <a:buChar char="-"/>
            </a:pPr>
            <a:r>
              <a:rPr lang="cs-CZ" dirty="0"/>
              <a:t>Rozdělení a typ nezávisle proměnné může být jakékoli</a:t>
            </a:r>
          </a:p>
          <a:p>
            <a:pPr>
              <a:buFontTx/>
              <a:buChar char="-"/>
            </a:pPr>
            <a:r>
              <a:rPr lang="cs-CZ" dirty="0"/>
              <a:t>Několik dalších různě důležitých podmínek</a:t>
            </a:r>
          </a:p>
          <a:p>
            <a:pPr lvl="2">
              <a:buFontTx/>
              <a:buChar char="-"/>
            </a:pPr>
            <a:r>
              <a:rPr lang="cs-CZ" dirty="0"/>
              <a:t>Nezávislost pozorování</a:t>
            </a:r>
          </a:p>
          <a:p>
            <a:pPr lvl="2">
              <a:buFontTx/>
              <a:buChar char="-"/>
            </a:pPr>
            <a:r>
              <a:rPr lang="cs-CZ" dirty="0"/>
              <a:t>Předpoklad lineárního vztahu</a:t>
            </a:r>
          </a:p>
          <a:p>
            <a:pPr lvl="2">
              <a:buFontTx/>
              <a:buChar char="-"/>
            </a:pPr>
            <a:endParaRPr lang="cs-CZ" dirty="0"/>
          </a:p>
          <a:p>
            <a:pPr lvl="2">
              <a:buFontTx/>
              <a:buChar char="-"/>
            </a:pPr>
            <a:r>
              <a:rPr lang="cs-CZ" dirty="0"/>
              <a:t>Nezávislost nezávisle proměnných mezi sebou</a:t>
            </a:r>
          </a:p>
          <a:p>
            <a:pPr lvl="2">
              <a:buFontTx/>
              <a:buChar char="-"/>
            </a:pPr>
            <a:r>
              <a:rPr lang="cs-CZ" dirty="0"/>
              <a:t>Homogenní rozptyl reziduí</a:t>
            </a:r>
          </a:p>
          <a:p>
            <a:pPr lvl="2"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02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Rozhodovací strom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230425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Kardinální proměnná</a:t>
            </a:r>
          </a:p>
          <a:p>
            <a:r>
              <a:rPr lang="cs-CZ" dirty="0"/>
              <a:t>(intervalová, poměrová nebo dlouhá ordinální)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2915816" y="1669450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995936" y="1484784"/>
            <a:ext cx="22322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Normální rozdělení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6228184" y="1673063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7020272" y="148478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Lineární regrese</a:t>
            </a:r>
          </a:p>
        </p:txBody>
      </p:sp>
      <p:cxnSp>
        <p:nvCxnSpPr>
          <p:cNvPr id="18" name="Přímá spojnice se šipkou 17"/>
          <p:cNvCxnSpPr>
            <a:stCxn id="5" idx="3"/>
          </p:cNvCxnSpPr>
          <p:nvPr/>
        </p:nvCxnSpPr>
        <p:spPr>
          <a:xfrm>
            <a:off x="2915816" y="2084949"/>
            <a:ext cx="864096" cy="4799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995936" y="2380238"/>
            <a:ext cx="22322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jiné rozdělení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6228184" y="256490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7039277" y="238023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„jiná“ regrese</a:t>
            </a:r>
          </a:p>
          <a:p>
            <a:r>
              <a:rPr lang="cs-CZ" dirty="0"/>
              <a:t>(</a:t>
            </a:r>
            <a:r>
              <a:rPr lang="cs-CZ" dirty="0" err="1"/>
              <a:t>Poissonova</a:t>
            </a:r>
            <a:r>
              <a:rPr lang="cs-CZ" dirty="0"/>
              <a:t>, exponenciální, …)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11560" y="4077072"/>
            <a:ext cx="23042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kategorická</a:t>
            </a:r>
          </a:p>
          <a:p>
            <a:r>
              <a:rPr lang="cs-CZ" dirty="0"/>
              <a:t>(nebo krátká ordinální)</a:t>
            </a:r>
          </a:p>
        </p:txBody>
      </p:sp>
      <p:cxnSp>
        <p:nvCxnSpPr>
          <p:cNvPr id="25" name="Přímá spojnice se šipkou 24"/>
          <p:cNvCxnSpPr/>
          <p:nvPr/>
        </p:nvCxnSpPr>
        <p:spPr>
          <a:xfrm>
            <a:off x="2879812" y="4400236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3995936" y="4077072"/>
            <a:ext cx="2232248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Nezáleží na rozdělení ale na počtu kategorií a jejich vztahu</a:t>
            </a:r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178499" y="4289645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7020272" y="407707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Logistická regrese</a:t>
            </a:r>
          </a:p>
          <a:p>
            <a:r>
              <a:rPr lang="cs-CZ" dirty="0"/>
              <a:t>(viz příští lekce)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11560" y="5301208"/>
            <a:ext cx="23042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Více závisle proměnných</a:t>
            </a:r>
          </a:p>
        </p:txBody>
      </p:sp>
      <p:cxnSp>
        <p:nvCxnSpPr>
          <p:cNvPr id="30" name="Přímá spojnice se šipkou 29"/>
          <p:cNvCxnSpPr/>
          <p:nvPr/>
        </p:nvCxnSpPr>
        <p:spPr>
          <a:xfrm>
            <a:off x="2993870" y="5624372"/>
            <a:ext cx="402640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7172672" y="530120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Strukturní modelování a příbuzné metody</a:t>
            </a:r>
          </a:p>
        </p:txBody>
      </p:sp>
      <p:cxnSp>
        <p:nvCxnSpPr>
          <p:cNvPr id="34" name="Přímá spojnice se šipkou 33"/>
          <p:cNvCxnSpPr>
            <a:stCxn id="10" idx="2"/>
          </p:cNvCxnSpPr>
          <p:nvPr/>
        </p:nvCxnSpPr>
        <p:spPr>
          <a:xfrm>
            <a:off x="5112060" y="1854116"/>
            <a:ext cx="198022" cy="230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délník 38"/>
          <p:cNvSpPr/>
          <p:nvPr/>
        </p:nvSpPr>
        <p:spPr>
          <a:xfrm>
            <a:off x="5298190" y="1850498"/>
            <a:ext cx="3320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/>
              <a:t>pokud na sobě pozorování nejsou nezávislá</a:t>
            </a:r>
          </a:p>
          <a:p>
            <a:r>
              <a:rPr lang="cs-CZ" sz="1400" dirty="0"/>
              <a:t> – víceúrovňové modelování</a:t>
            </a:r>
          </a:p>
        </p:txBody>
      </p:sp>
    </p:spTree>
    <p:extLst>
      <p:ext uri="{BB962C8B-B14F-4D97-AF65-F5344CB8AC3E}">
        <p14:creationId xmlns:p14="http://schemas.microsoft.com/office/powerpoint/2010/main" val="724524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4663" y="-402700"/>
            <a:ext cx="13596664" cy="7648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4723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32440" cy="6836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94986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19343</TotalTime>
  <Words>1857</Words>
  <Application>Microsoft Office PowerPoint</Application>
  <PresentationFormat>Předvádění na obrazovce (4:3)</PresentationFormat>
  <Paragraphs>271</Paragraphs>
  <Slides>58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1" baseType="lpstr">
      <vt:lpstr>Arial</vt:lpstr>
      <vt:lpstr>Calibri</vt:lpstr>
      <vt:lpstr>Motiv systému Office</vt:lpstr>
      <vt:lpstr>Regresní analýza</vt:lpstr>
      <vt:lpstr>Organizačně</vt:lpstr>
      <vt:lpstr>Použití</vt:lpstr>
      <vt:lpstr>Příklady otázek ze závěrečných prací v ISu</vt:lpstr>
      <vt:lpstr>Příklady otázek ze závěrečných politologických prací v ISu</vt:lpstr>
      <vt:lpstr>Podmínky</vt:lpstr>
      <vt:lpstr>Rozhodovací strom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 regrese dělá</vt:lpstr>
      <vt:lpstr>Co nám výpočet poskytne?</vt:lpstr>
      <vt:lpstr>Co je to R-square?</vt:lpstr>
      <vt:lpstr>Ilustrace toho co je to R-squre</vt:lpstr>
      <vt:lpstr>Prezentace aplikace PowerPoint</vt:lpstr>
      <vt:lpstr>Konstanta</vt:lpstr>
      <vt:lpstr>Prezentace aplikace PowerPoint</vt:lpstr>
      <vt:lpstr>Nestandardizovaný Beta koeficient</vt:lpstr>
      <vt:lpstr>Prezentace aplikace PowerPoint</vt:lpstr>
      <vt:lpstr>Prezentace aplikace PowerPoint</vt:lpstr>
      <vt:lpstr>Příklad</vt:lpstr>
      <vt:lpstr>Postup</vt:lpstr>
      <vt:lpstr>Teorie</vt:lpstr>
      <vt:lpstr>Hypotézy</vt:lpstr>
      <vt:lpstr>Data</vt:lpstr>
      <vt:lpstr>Proměnné</vt:lpstr>
      <vt:lpstr>Nezávisle proměnné</vt:lpstr>
      <vt:lpstr>Normalita závisle proměnné</vt:lpstr>
      <vt:lpstr>Test normality závisle proměnné</vt:lpstr>
      <vt:lpstr>Prezentace aplikace PowerPoint</vt:lpstr>
      <vt:lpstr>Odebrání outlierů</vt:lpstr>
      <vt:lpstr>Další postup</vt:lpstr>
      <vt:lpstr>Průzkum souvislosti mezi proměnnými</vt:lpstr>
      <vt:lpstr>Kontrola multikolinearity</vt:lpstr>
      <vt:lpstr>Naklikání modelu</vt:lpstr>
      <vt:lpstr>Interpretace R2 a adj. R2</vt:lpstr>
      <vt:lpstr>Interpretace R2 a adj. R2</vt:lpstr>
      <vt:lpstr>Interpretace konstanty</vt:lpstr>
      <vt:lpstr>Prezentace aplikace PowerPoint</vt:lpstr>
      <vt:lpstr>Interpretace nestandardizovaného beta koeficientu</vt:lpstr>
      <vt:lpstr>Interpretace efektu dummy proměnné</vt:lpstr>
      <vt:lpstr>Interpretace efektu dummy proměnné</vt:lpstr>
      <vt:lpstr>Interpretace efektu kardinální proměnné </vt:lpstr>
      <vt:lpstr>Interpretace efektu kardinální proměnné </vt:lpstr>
      <vt:lpstr>Prezentace aplikace PowerPoint</vt:lpstr>
      <vt:lpstr>Hodnocení signifikance</vt:lpstr>
      <vt:lpstr>Následná kontrola</vt:lpstr>
      <vt:lpstr>Honocení multikolinearity</vt:lpstr>
      <vt:lpstr>Prezentace aplikace PowerPoint</vt:lpstr>
      <vt:lpstr>Prezentace aplikace PowerPoint</vt:lpstr>
      <vt:lpstr>Prezentace aplikace PowerPoint</vt:lpstr>
      <vt:lpstr>Outlieři </vt:lpstr>
      <vt:lpstr>Homoskedascita</vt:lpstr>
      <vt:lpstr>heteroskedascita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Regresní analýza</dc:title>
  <dc:creator>Petr</dc:creator>
  <cp:lastModifiedBy>Petr Voda</cp:lastModifiedBy>
  <cp:revision>83</cp:revision>
  <dcterms:created xsi:type="dcterms:W3CDTF">2015-11-16T18:12:50Z</dcterms:created>
  <dcterms:modified xsi:type="dcterms:W3CDTF">2020-12-10T10:00:54Z</dcterms:modified>
</cp:coreProperties>
</file>