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08" r:id="rId5"/>
    <p:sldId id="301" r:id="rId6"/>
    <p:sldId id="259" r:id="rId7"/>
    <p:sldId id="309" r:id="rId8"/>
    <p:sldId id="262" r:id="rId9"/>
    <p:sldId id="263" r:id="rId10"/>
    <p:sldId id="264" r:id="rId11"/>
    <p:sldId id="265" r:id="rId12"/>
    <p:sldId id="289" r:id="rId13"/>
    <p:sldId id="290" r:id="rId14"/>
    <p:sldId id="291" r:id="rId15"/>
    <p:sldId id="292" r:id="rId16"/>
    <p:sldId id="266" r:id="rId17"/>
    <p:sldId id="270" r:id="rId18"/>
    <p:sldId id="293" r:id="rId19"/>
    <p:sldId id="294" r:id="rId20"/>
    <p:sldId id="271" r:id="rId21"/>
    <p:sldId id="295" r:id="rId22"/>
    <p:sldId id="296" r:id="rId23"/>
    <p:sldId id="297" r:id="rId24"/>
    <p:sldId id="298" r:id="rId25"/>
    <p:sldId id="299" r:id="rId26"/>
    <p:sldId id="300" r:id="rId27"/>
    <p:sldId id="310" r:id="rId28"/>
    <p:sldId id="311" r:id="rId29"/>
    <p:sldId id="267" r:id="rId30"/>
    <p:sldId id="273" r:id="rId31"/>
    <p:sldId id="269" r:id="rId32"/>
    <p:sldId id="274" r:id="rId33"/>
    <p:sldId id="275" r:id="rId34"/>
    <p:sldId id="303" r:id="rId35"/>
    <p:sldId id="276" r:id="rId36"/>
    <p:sldId id="277" r:id="rId37"/>
    <p:sldId id="279" r:id="rId38"/>
    <p:sldId id="280" r:id="rId39"/>
    <p:sldId id="281" r:id="rId40"/>
    <p:sldId id="268" r:id="rId41"/>
    <p:sldId id="272" r:id="rId42"/>
    <p:sldId id="283" r:id="rId43"/>
    <p:sldId id="316" r:id="rId44"/>
    <p:sldId id="312" r:id="rId45"/>
    <p:sldId id="304" r:id="rId46"/>
    <p:sldId id="313" r:id="rId47"/>
    <p:sldId id="305" r:id="rId48"/>
    <p:sldId id="282" r:id="rId49"/>
    <p:sldId id="285" r:id="rId50"/>
    <p:sldId id="286" r:id="rId51"/>
    <p:sldId id="314" r:id="rId52"/>
    <p:sldId id="315" r:id="rId53"/>
    <p:sldId id="306" r:id="rId5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/>
    <p:restoredTop sz="94651"/>
  </p:normalViewPr>
  <p:slideViewPr>
    <p:cSldViewPr snapToGrid="0" snapToObjects="1">
      <p:cViewPr>
        <p:scale>
          <a:sx n="62" d="100"/>
          <a:sy n="62" d="100"/>
        </p:scale>
        <p:origin x="2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B591E-4FCB-3D44-AB6E-405992427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43C023-AF13-D444-933F-446446719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6F6737-0608-DD44-BD06-E8008EB7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0DC7EB-38A4-CA40-ADB5-93AB0118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C62C1-CCB9-5345-8275-FB22438B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9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8A8FC-BA7C-4648-A3AC-D2D19C0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AC76E0-A755-5B4C-B7B7-3B7D0884E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A65A2E-D28B-D94E-BD66-601BEBAB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AFDA27-0C12-F348-B666-D464CEF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23F3D9-9B0B-7E43-8251-4AD0A01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8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98649F-DE7A-9247-A4D2-E4C1EADD0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98CED0-9DAA-1544-85C4-35E6F6871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843E8E-3806-8340-98CF-70352081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148EE4-1AC3-4C4F-A2A2-0E5C9CE9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8B12AC-2F82-DB49-A868-962B0431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80355-1698-3347-8FBB-E0C2AB74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43EE2-CB7F-EB49-8AE8-6CD013A57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B0C67F-08DA-C541-B528-A9A4E514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E912B1-C5C7-754A-A7C9-8723B94B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9E24AC-6483-934E-AF5E-4C233939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B777E-0EA7-6D46-813A-7C7F7DCE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DA9771-8BB7-5F43-97F0-5D2CC24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8068F-0CF5-834D-A877-B2502EA4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72298E-F688-004B-B99F-7FFF37AE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8DDF63-1E53-FF4C-B85C-2E21B72D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D6C6F-BBAC-6445-8001-68EBAA49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F661D-ACCF-4C4C-952A-089B78399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EFD486-3319-C94C-B5A0-4299ED29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FB3618-6A87-2D42-BA33-5E8E1403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018E8D-5199-A14F-BD72-1D9F650D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0B7DF9-CDFC-014E-AA91-74B91027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5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F773-7F4E-2F47-A07F-E4D67093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EB9907-8C5A-7849-AA5F-759DCC868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3AA954-165F-BC4F-8B33-BC314DBCF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7E003D-0B82-A343-A49B-7317BFC45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7B2B1D-ACAF-484C-97EE-E1155C498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03573B-BD63-3D46-A671-8225DFBF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3E3B4D-C9E8-8949-ABFE-E0A49DD2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20673E-0EBC-CD41-A4CB-FC0E734C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F6701-FE68-B14A-A0C8-C7F34E4C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0EDDD66-3261-254B-B334-1552ABF3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078070-F726-D64A-95B5-50F8D09D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1A95F7-397F-1549-9BE6-13D4AE6E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E22BCA-62AA-FE47-887E-8ACDE5B9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706F36-1470-7D46-9505-198989CD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1C8F00-DDD0-8448-8A78-C3A56D71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3AE47-4B4F-234E-BE36-6DCD9BCF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2BEAC7-0094-6446-B7FD-9120DE8DB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87342F-CB9C-CB48-A607-B931F6C29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9AD847-D581-334F-B394-EF45F71E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943FEE-45FC-9849-93CD-26D63269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B3F4FB-9A43-2C4C-9DEA-EA1C77F0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71B4B-8756-FC4A-860F-FA0676F0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00F6744-7490-4744-B67F-49366C521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EBC48B-D82D-DA41-B68C-4EA3914E4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4B0233-8A3D-AE4E-9B41-325099ED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93EA56-391B-C54F-AA84-9E9FA3C4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022CE4-5173-3442-A029-2B15193C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84AF986-0377-DD4B-990D-28D1298C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0AF674-6548-294E-A76D-714BB9E7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2AD641-2DA3-3640-970E-74540D5C2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E7EC-C67C-9F40-AF58-663E73A6F9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A49306-F304-A346-A6EC-CC2A56828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30A2A6-F2C1-1848-A67C-156DC8407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5055E-6379-954B-9D5C-8BD8CCE3F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Postojová změna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03A7E7-0BF3-9149-8C9A-5F4CA5BFC1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5. 11. 2020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6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EAB76379-D8A0-F74A-A15D-B93612351B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75" y="688769"/>
            <a:ext cx="6549764" cy="564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8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B0B61-E882-E947-895E-C116165B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Informační prostředí: dostupnost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5C14B-8F7A-6A44-A40B-12F09A95F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Vliv každodenních zkušeností na postoje?</a:t>
            </a:r>
          </a:p>
          <a:p>
            <a:r>
              <a:rPr lang="cs-CZ" dirty="0">
                <a:latin typeface="Helvetica" pitchFamily="2" charset="0"/>
              </a:rPr>
              <a:t>Klima, kriminalita, ekonomika atd.</a:t>
            </a:r>
          </a:p>
          <a:p>
            <a:r>
              <a:rPr lang="cs-CZ" dirty="0">
                <a:latin typeface="Helvetica" pitchFamily="2" charset="0"/>
              </a:rPr>
              <a:t>Ekonomické hlasování (jak hodnotíme ekonomiku?)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Např. klima vs. jak je dneska venku?</a:t>
            </a:r>
          </a:p>
          <a:p>
            <a:r>
              <a:rPr lang="cs-CZ" dirty="0">
                <a:latin typeface="Helvetica" pitchFamily="2" charset="0"/>
              </a:rPr>
              <a:t>Dostupnost, netřeba paměti</a:t>
            </a:r>
          </a:p>
          <a:p>
            <a:r>
              <a:rPr lang="cs-CZ" dirty="0">
                <a:latin typeface="Helvetica" pitchFamily="2" charset="0"/>
              </a:rPr>
              <a:t>Nejasné závěry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1CE60-63F8-3245-8DA9-241762B6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Počasí</a:t>
            </a:r>
            <a:r>
              <a:rPr lang="en-US" dirty="0">
                <a:latin typeface="Helvetica" pitchFamily="2" charset="0"/>
              </a:rPr>
              <a:t> a climate change?</a:t>
            </a:r>
          </a:p>
        </p:txBody>
      </p:sp>
      <p:pic>
        <p:nvPicPr>
          <p:cNvPr id="4" name="Obrázek 3" descr="Obsah obrázku mapa, text, snímek obrazovky&#10;&#10;Popis byl vytvořen automaticky">
            <a:extLst>
              <a:ext uri="{FF2B5EF4-FFF2-40B4-BE49-F238E27FC236}">
                <a16:creationId xmlns:a16="http://schemas.microsoft.com/office/drawing/2014/main" id="{578BE7D8-6AEC-494F-81C9-3879034A06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4" y="1690687"/>
            <a:ext cx="7795846" cy="480218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086B73F-8508-0D42-83E2-68F92016B8AD}"/>
              </a:ext>
            </a:extLst>
          </p:cNvPr>
          <p:cNvSpPr txBox="1"/>
          <p:nvPr/>
        </p:nvSpPr>
        <p:spPr>
          <a:xfrm>
            <a:off x="679939" y="2246256"/>
            <a:ext cx="3892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Egan et al. 2012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důkaz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globálnímu</a:t>
            </a:r>
            <a:r>
              <a:rPr lang="en-US" dirty="0"/>
              <a:t> </a:t>
            </a:r>
            <a:r>
              <a:rPr lang="en-US" dirty="0" err="1"/>
              <a:t>oteplování</a:t>
            </a:r>
            <a:r>
              <a:rPr lang="en-US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6775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FDE5406D-763D-0C49-87FA-A8F7A43D53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" y="334962"/>
            <a:ext cx="5756910" cy="6188075"/>
          </a:xfrm>
          <a:prstGeom prst="rect">
            <a:avLst/>
          </a:prstGeom>
        </p:spPr>
      </p:pic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560FD2FB-F57D-2C4B-A316-313EA8C77C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23" y="852608"/>
            <a:ext cx="4088961" cy="54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5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18346-A058-6044-A3FD-DB7E4B78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itchFamily="2" charset="0"/>
              </a:rPr>
              <a:t>Availability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matters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AF511-B7CF-814C-91EE-32EEA8EB7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7" y="1701189"/>
            <a:ext cx="4864980" cy="4471011"/>
          </a:xfrm>
        </p:spPr>
        <p:txBody>
          <a:bodyPr/>
          <a:lstStyle/>
          <a:p>
            <a:r>
              <a:rPr lang="cs-CZ" dirty="0">
                <a:latin typeface="Helvetica" pitchFamily="2" charset="0"/>
              </a:rPr>
              <a:t>Zaval et al. 2014: </a:t>
            </a:r>
            <a:r>
              <a:rPr lang="cs-CZ" dirty="0" err="1">
                <a:latin typeface="Helvetica" pitchFamily="2" charset="0"/>
              </a:rPr>
              <a:t>How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Warm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Days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Increase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Belief</a:t>
            </a:r>
            <a:r>
              <a:rPr lang="cs-CZ" dirty="0">
                <a:latin typeface="Helvetica" pitchFamily="2" charset="0"/>
              </a:rPr>
              <a:t> in </a:t>
            </a:r>
            <a:r>
              <a:rPr lang="cs-CZ" dirty="0" err="1">
                <a:latin typeface="Helvetica" pitchFamily="2" charset="0"/>
              </a:rPr>
              <a:t>Global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Warming</a:t>
            </a: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Hraje roli znění otázky? Globální oteplování vs. změna klimatu?</a:t>
            </a:r>
          </a:p>
          <a:p>
            <a:endParaRPr lang="en-US" dirty="0"/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75885171-0770-7A4D-B9B4-21538AB8ED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83" y="1436077"/>
            <a:ext cx="44780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FA972EAB-A485-1B45-9A36-840C102D20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10" y="1690688"/>
            <a:ext cx="4971528" cy="43513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6D6FA5-B453-754B-94F6-AE72BDC13063}"/>
              </a:ext>
            </a:extLst>
          </p:cNvPr>
          <p:cNvSpPr txBox="1"/>
          <p:nvPr/>
        </p:nvSpPr>
        <p:spPr>
          <a:xfrm>
            <a:off x="838200" y="1951893"/>
            <a:ext cx="5668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Helvetica" pitchFamily="2" charset="0"/>
              </a:rPr>
              <a:t>Zvýšení </a:t>
            </a:r>
            <a:r>
              <a:rPr lang="cs-CZ" sz="2400" dirty="0" err="1">
                <a:latin typeface="Helvetica" pitchFamily="2" charset="0"/>
              </a:rPr>
              <a:t>salience</a:t>
            </a:r>
            <a:r>
              <a:rPr lang="cs-CZ" sz="2400" dirty="0">
                <a:latin typeface="Helvetica" pitchFamily="2" charset="0"/>
              </a:rPr>
              <a:t> tématu ovlivňuje veřejné mínění</a:t>
            </a:r>
          </a:p>
          <a:p>
            <a:endParaRPr lang="cs-CZ" sz="2400" dirty="0">
              <a:latin typeface="Helvetica" pitchFamily="2" charset="0"/>
            </a:endParaRPr>
          </a:p>
          <a:p>
            <a:endParaRPr lang="cs-CZ" sz="2400" dirty="0">
              <a:latin typeface="Helvetica" pitchFamily="2" charset="0"/>
            </a:endParaRPr>
          </a:p>
          <a:p>
            <a:endParaRPr lang="cs-CZ" sz="2400" dirty="0">
              <a:latin typeface="Helvetica" pitchFamily="2" charset="0"/>
            </a:endParaRPr>
          </a:p>
          <a:p>
            <a:endParaRPr lang="cs-CZ" sz="2400" dirty="0">
              <a:latin typeface="Helvetica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5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54D62-B2DB-A740-B8A5-E03D8192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85B6E-BB10-6D41-8872-E8CBAE09A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Kritéria, podle kterých lidé ospravedlňují činy, hodnotí lidi (včetně sebe sama) </a:t>
            </a:r>
            <a:r>
              <a:rPr lang="cs-CZ" dirty="0" err="1">
                <a:latin typeface="Helvetica" pitchFamily="2" charset="0"/>
              </a:rPr>
              <a:t>Schwartz</a:t>
            </a:r>
            <a:r>
              <a:rPr lang="cs-CZ" dirty="0">
                <a:latin typeface="Helvetica" pitchFamily="2" charset="0"/>
              </a:rPr>
              <a:t> 1992</a:t>
            </a:r>
          </a:p>
          <a:p>
            <a:r>
              <a:rPr lang="cs-CZ" dirty="0">
                <a:latin typeface="Helvetica" pitchFamily="2" charset="0"/>
              </a:rPr>
              <a:t>Podmiňují všechny postoje</a:t>
            </a:r>
          </a:p>
          <a:p>
            <a:r>
              <a:rPr lang="cs-CZ" dirty="0">
                <a:latin typeface="Helvetica" pitchFamily="2" charset="0"/>
              </a:rPr>
              <a:t>Všechny politické postoje na základě hodnot, jež indikují žádoucí konečný stav veřejné </a:t>
            </a:r>
            <a:r>
              <a:rPr lang="cs-CZ" dirty="0"/>
              <a:t>politiky (</a:t>
            </a:r>
            <a:r>
              <a:rPr lang="cs-CZ" dirty="0" err="1"/>
              <a:t>Tetlock</a:t>
            </a:r>
            <a:r>
              <a:rPr lang="cs-CZ" dirty="0"/>
              <a:t> 2000)</a:t>
            </a:r>
          </a:p>
          <a:p>
            <a:r>
              <a:rPr lang="cs-CZ" dirty="0">
                <a:latin typeface="Helvetica" pitchFamily="2" charset="0"/>
              </a:rPr>
              <a:t>Je jich relativně málo (redukce komplexity)</a:t>
            </a: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0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B5E9E-BA0B-A54D-BCF1-B39B7746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SCHWARTZ 1992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0385A-11B8-0249-8F9C-6F4556E61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Vztah mezi hodnotami a postoji</a:t>
            </a:r>
          </a:p>
          <a:p>
            <a:pPr marL="0" indent="0">
              <a:buNone/>
            </a:pPr>
            <a:r>
              <a:rPr lang="cs-CZ" dirty="0">
                <a:latin typeface="Helvetica" pitchFamily="2" charset="0"/>
              </a:rPr>
              <a:t>	- </a:t>
            </a:r>
            <a:r>
              <a:rPr lang="cs-CZ" dirty="0" err="1">
                <a:latin typeface="Helvetica" pitchFamily="2" charset="0"/>
              </a:rPr>
              <a:t>Zaller</a:t>
            </a:r>
            <a:r>
              <a:rPr lang="cs-CZ" dirty="0">
                <a:latin typeface="Helvetica" pitchFamily="2" charset="0"/>
              </a:rPr>
              <a:t>: vliv sofistikovanosti</a:t>
            </a:r>
          </a:p>
          <a:p>
            <a:pPr marL="0" indent="0">
              <a:buNone/>
            </a:pPr>
            <a:r>
              <a:rPr lang="cs-CZ" dirty="0">
                <a:latin typeface="Helvetica" pitchFamily="2" charset="0"/>
              </a:rPr>
              <a:t>	- </a:t>
            </a:r>
            <a:r>
              <a:rPr lang="cs-CZ" dirty="0" err="1">
                <a:latin typeface="Helvetica" pitchFamily="2" charset="0"/>
              </a:rPr>
              <a:t>Carmines</a:t>
            </a:r>
            <a:r>
              <a:rPr lang="cs-CZ" dirty="0">
                <a:latin typeface="Helvetica" pitchFamily="2" charset="0"/>
              </a:rPr>
              <a:t> a </a:t>
            </a:r>
            <a:r>
              <a:rPr lang="cs-CZ" dirty="0" err="1">
                <a:latin typeface="Helvetica" pitchFamily="2" charset="0"/>
              </a:rPr>
              <a:t>Simson</a:t>
            </a:r>
            <a:r>
              <a:rPr lang="cs-CZ" dirty="0">
                <a:latin typeface="Helvetica" pitchFamily="2" charset="0"/>
              </a:rPr>
              <a:t>: typ tématu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9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FD466BBC-2737-2B4A-AABB-682E9D6B87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56" y="485204"/>
            <a:ext cx="7044488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25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254ED1D8-14BB-8C4A-A389-AE6BE13CF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433" y="736172"/>
            <a:ext cx="7316361" cy="5385655"/>
          </a:xfrm>
        </p:spPr>
      </p:pic>
    </p:spTree>
    <p:extLst>
      <p:ext uri="{BB962C8B-B14F-4D97-AF65-F5344CB8AC3E}">
        <p14:creationId xmlns:p14="http://schemas.microsoft.com/office/powerpoint/2010/main" val="240513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7A51A-E878-B949-8B1A-2FE3CAE5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Změna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postoje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55B8C2-1933-B94D-A58E-B58131FE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Závisí na konceptualizaci</a:t>
            </a:r>
          </a:p>
          <a:p>
            <a:r>
              <a:rPr lang="cs-CZ" dirty="0">
                <a:latin typeface="Helvetica" pitchFamily="2" charset="0"/>
              </a:rPr>
              <a:t>Postoj jako fixní, dlouhodobá struktura – změna nemožná/nevysvětlitelná</a:t>
            </a:r>
          </a:p>
          <a:p>
            <a:r>
              <a:rPr lang="cs-CZ" dirty="0">
                <a:latin typeface="Helvetica" pitchFamily="2" charset="0"/>
              </a:rPr>
              <a:t>Postoj jako na místě vytvořený a situačně podmíněný – změna je neustálá</a:t>
            </a:r>
          </a:p>
          <a:p>
            <a:r>
              <a:rPr lang="cs-CZ" dirty="0">
                <a:latin typeface="Helvetica" pitchFamily="2" charset="0"/>
              </a:rPr>
              <a:t>Pravděpodobně oba kompetenty fungují</a:t>
            </a:r>
          </a:p>
          <a:p>
            <a:r>
              <a:rPr lang="cs-CZ" dirty="0">
                <a:latin typeface="Helvetica" pitchFamily="2" charset="0"/>
              </a:rPr>
              <a:t>Umožňují jak stabilitu, tak změnu</a:t>
            </a:r>
          </a:p>
        </p:txBody>
      </p:sp>
    </p:spTree>
    <p:extLst>
      <p:ext uri="{BB962C8B-B14F-4D97-AF65-F5344CB8AC3E}">
        <p14:creationId xmlns:p14="http://schemas.microsoft.com/office/powerpoint/2010/main" val="3922379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22640-9DE8-F24C-91B3-79272CF1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Politické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hodnoty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1128D-5457-AF4D-802C-7C93D0B52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Goren (2013, 166–68) :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“</a:t>
            </a:r>
            <a:r>
              <a:rPr lang="en-US" i="1" dirty="0">
                <a:latin typeface="Helvetica" pitchFamily="2" charset="0"/>
              </a:rPr>
              <a:t>Political values are a political construct centered on beliefs about government, citizenship, and society . . . . Personal values [e.g., the Schwartz values] are </a:t>
            </a:r>
            <a:r>
              <a:rPr lang="en-US" i="1" dirty="0" err="1">
                <a:latin typeface="Helvetica" pitchFamily="2" charset="0"/>
              </a:rPr>
              <a:t>prepolitical</a:t>
            </a:r>
            <a:r>
              <a:rPr lang="en-US" i="1" dirty="0">
                <a:latin typeface="Helvetica" pitchFamily="2" charset="0"/>
              </a:rPr>
              <a:t> beliefs that have much wider applicability . . . personal values and core political values are not interchangeable</a:t>
            </a:r>
            <a:r>
              <a:rPr lang="en-US" dirty="0">
                <a:latin typeface="Helvetica" pitchFamily="2" charset="0"/>
              </a:rPr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5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C29CB-BD6D-744A-BC5C-54F19AFC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Schwartz et al. 2014: </a:t>
            </a:r>
            <a:r>
              <a:rPr lang="en-US" dirty="0" err="1">
                <a:latin typeface="Helvetica" pitchFamily="2" charset="0"/>
              </a:rPr>
              <a:t>Politické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hodnoty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052503-1020-C24B-BA98-D1E5EDFE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Tradiční morálka</a:t>
            </a:r>
          </a:p>
          <a:p>
            <a:r>
              <a:rPr lang="cs-CZ" dirty="0">
                <a:latin typeface="Helvetica" pitchFamily="2" charset="0"/>
              </a:rPr>
              <a:t>Právo a pořádek</a:t>
            </a:r>
          </a:p>
          <a:p>
            <a:r>
              <a:rPr lang="cs-CZ" dirty="0">
                <a:latin typeface="Helvetica" pitchFamily="2" charset="0"/>
              </a:rPr>
              <a:t>Rovnost</a:t>
            </a:r>
          </a:p>
          <a:p>
            <a:r>
              <a:rPr lang="cs-CZ" dirty="0">
                <a:latin typeface="Helvetica" pitchFamily="2" charset="0"/>
              </a:rPr>
              <a:t>Občanské svobody </a:t>
            </a:r>
          </a:p>
          <a:p>
            <a:r>
              <a:rPr lang="cs-CZ" dirty="0">
                <a:latin typeface="Helvetica" pitchFamily="2" charset="0"/>
              </a:rPr>
              <a:t>Ekonomická bezpečnost</a:t>
            </a:r>
          </a:p>
          <a:p>
            <a:r>
              <a:rPr lang="cs-CZ" dirty="0">
                <a:latin typeface="Helvetica" pitchFamily="2" charset="0"/>
              </a:rPr>
              <a:t>Omezená vláda</a:t>
            </a:r>
          </a:p>
          <a:p>
            <a:r>
              <a:rPr lang="cs-CZ" dirty="0">
                <a:latin typeface="Helvetica" pitchFamily="2" charset="0"/>
              </a:rPr>
              <a:t>Patriotismus</a:t>
            </a:r>
          </a:p>
          <a:p>
            <a:r>
              <a:rPr lang="cs-CZ" dirty="0">
                <a:latin typeface="Helvetica" pitchFamily="2" charset="0"/>
              </a:rPr>
              <a:t>Individualismus</a:t>
            </a:r>
          </a:p>
        </p:txBody>
      </p:sp>
    </p:spTree>
    <p:extLst>
      <p:ext uri="{BB962C8B-B14F-4D97-AF65-F5344CB8AC3E}">
        <p14:creationId xmlns:p14="http://schemas.microsoft.com/office/powerpoint/2010/main" val="193096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8506A-DFC2-6148-9028-DB943504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Schwartz et al. 2014: 15 </a:t>
            </a:r>
            <a:r>
              <a:rPr lang="en-US" dirty="0" err="1">
                <a:latin typeface="Helvetica" pitchFamily="2" charset="0"/>
              </a:rPr>
              <a:t>zemí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E8DC05-6729-2148-A191-37937F0D0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err="1"/>
              <a:t>Universalism</a:t>
            </a:r>
            <a:r>
              <a:rPr lang="cs-CZ" b="1" dirty="0"/>
              <a:t> </a:t>
            </a:r>
            <a:r>
              <a:rPr lang="cs-CZ" b="1" dirty="0" err="1"/>
              <a:t>values</a:t>
            </a:r>
            <a:r>
              <a:rPr lang="cs-CZ" dirty="0"/>
              <a:t> </a:t>
            </a:r>
            <a:r>
              <a:rPr lang="cs-CZ" dirty="0" err="1"/>
              <a:t>correlated</a:t>
            </a:r>
            <a:r>
              <a:rPr lang="cs-CZ" dirty="0"/>
              <a:t> </a:t>
            </a:r>
            <a:r>
              <a:rPr lang="cs-CZ" dirty="0" err="1"/>
              <a:t>positively</a:t>
            </a:r>
            <a:r>
              <a:rPr lang="cs-CZ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traditional</a:t>
            </a:r>
            <a:r>
              <a:rPr lang="cs-CZ" b="1" dirty="0"/>
              <a:t> morality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i="1" dirty="0" err="1"/>
              <a:t>postcommunist</a:t>
            </a:r>
            <a:r>
              <a:rPr lang="cs-CZ" i="1" dirty="0"/>
              <a:t> </a:t>
            </a:r>
            <a:r>
              <a:rPr lang="cs-CZ" dirty="0" err="1"/>
              <a:t>countries</a:t>
            </a:r>
            <a:r>
              <a:rPr lang="cs-CZ" dirty="0"/>
              <a:t> but </a:t>
            </a:r>
            <a:r>
              <a:rPr lang="cs-CZ" i="1" dirty="0" err="1"/>
              <a:t>negatively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non-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i="1" dirty="0" err="1"/>
              <a:t>countries</a:t>
            </a:r>
            <a:r>
              <a:rPr lang="cs-CZ" dirty="0"/>
              <a:t>. </a:t>
            </a:r>
          </a:p>
          <a:p>
            <a:r>
              <a:rPr lang="cs-CZ" b="1" dirty="0" err="1"/>
              <a:t>Universalism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correlated</a:t>
            </a:r>
            <a:r>
              <a:rPr lang="cs-CZ" dirty="0"/>
              <a:t> </a:t>
            </a:r>
            <a:r>
              <a:rPr lang="cs-CZ" b="1" dirty="0" err="1"/>
              <a:t>negatively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law</a:t>
            </a:r>
            <a:r>
              <a:rPr lang="cs-CZ" dirty="0"/>
              <a:t> </a:t>
            </a:r>
            <a:r>
              <a:rPr lang="cs-CZ" b="1" dirty="0"/>
              <a:t>and </a:t>
            </a:r>
            <a:r>
              <a:rPr lang="cs-CZ" b="1" dirty="0" err="1"/>
              <a:t>order</a:t>
            </a:r>
            <a:r>
              <a:rPr lang="cs-CZ" b="1" dirty="0"/>
              <a:t> </a:t>
            </a:r>
            <a:r>
              <a:rPr lang="cs-CZ" i="1" dirty="0"/>
              <a:t>in </a:t>
            </a:r>
            <a:r>
              <a:rPr lang="cs-CZ" i="1" dirty="0" err="1"/>
              <a:t>the</a:t>
            </a:r>
            <a:r>
              <a:rPr lang="cs-CZ" i="1" dirty="0"/>
              <a:t> non-</a:t>
            </a:r>
            <a:r>
              <a:rPr lang="cs-CZ" i="1" dirty="0" err="1"/>
              <a:t>communist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but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i="1" dirty="0"/>
              <a:t>not </a:t>
            </a:r>
            <a:r>
              <a:rPr lang="cs-CZ" i="1" dirty="0" err="1"/>
              <a:t>correlated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post-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dirty="0" err="1"/>
              <a:t>countries</a:t>
            </a:r>
            <a:r>
              <a:rPr lang="cs-CZ" dirty="0"/>
              <a:t>. 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three</a:t>
            </a:r>
            <a:r>
              <a:rPr lang="cs-CZ" b="1" dirty="0"/>
              <a:t> </a:t>
            </a:r>
            <a:r>
              <a:rPr lang="cs-CZ" b="1" dirty="0" err="1"/>
              <a:t>conservation</a:t>
            </a:r>
            <a:r>
              <a:rPr lang="cs-CZ" b="1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correlated</a:t>
            </a:r>
            <a:r>
              <a:rPr lang="cs-CZ" dirty="0"/>
              <a:t> </a:t>
            </a:r>
            <a:r>
              <a:rPr lang="cs-CZ" b="1" dirty="0" err="1"/>
              <a:t>positively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military</a:t>
            </a:r>
            <a:r>
              <a:rPr lang="cs-CZ" b="1" dirty="0"/>
              <a:t> </a:t>
            </a:r>
            <a:r>
              <a:rPr lang="cs-CZ" b="1" dirty="0" err="1"/>
              <a:t>intervention</a:t>
            </a:r>
            <a:r>
              <a:rPr lang="cs-CZ" dirty="0"/>
              <a:t> in </a:t>
            </a:r>
            <a:r>
              <a:rPr lang="cs-CZ" i="1" dirty="0" err="1"/>
              <a:t>the</a:t>
            </a:r>
            <a:r>
              <a:rPr lang="cs-CZ" i="1" dirty="0"/>
              <a:t> post-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dirty="0" err="1"/>
              <a:t>countries</a:t>
            </a:r>
            <a:r>
              <a:rPr lang="cs-CZ" dirty="0"/>
              <a:t> but </a:t>
            </a:r>
            <a:r>
              <a:rPr lang="cs-CZ" i="1" dirty="0" err="1"/>
              <a:t>did</a:t>
            </a:r>
            <a:r>
              <a:rPr lang="cs-CZ" i="1" dirty="0"/>
              <a:t> not </a:t>
            </a:r>
            <a:r>
              <a:rPr lang="cs-CZ" i="1" dirty="0" err="1"/>
              <a:t>correlate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non-</a:t>
            </a:r>
            <a:r>
              <a:rPr lang="cs-CZ" i="1" dirty="0" err="1"/>
              <a:t>communist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b="1" dirty="0" err="1"/>
              <a:t>conservation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correlated</a:t>
            </a:r>
            <a:r>
              <a:rPr lang="cs-CZ" dirty="0"/>
              <a:t> </a:t>
            </a:r>
            <a:r>
              <a:rPr lang="cs-CZ" dirty="0" err="1"/>
              <a:t>negatively</a:t>
            </a:r>
            <a:r>
              <a:rPr lang="cs-CZ" dirty="0"/>
              <a:t> </a:t>
            </a:r>
            <a:r>
              <a:rPr lang="cs-CZ" b="1" dirty="0" err="1"/>
              <a:t>with</a:t>
            </a:r>
            <a:r>
              <a:rPr lang="cs-CZ" b="1" dirty="0"/>
              <a:t> free </a:t>
            </a:r>
            <a:r>
              <a:rPr lang="cs-CZ" b="1" dirty="0" err="1"/>
              <a:t>enterprise</a:t>
            </a:r>
            <a:r>
              <a:rPr lang="cs-CZ" b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post-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dirty="0" err="1"/>
              <a:t>countries</a:t>
            </a:r>
            <a:r>
              <a:rPr lang="cs-CZ" dirty="0"/>
              <a:t> but </a:t>
            </a:r>
            <a:r>
              <a:rPr lang="cs-CZ" i="1" dirty="0" err="1"/>
              <a:t>positively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non-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dirty="0" err="1"/>
              <a:t>countries</a:t>
            </a:r>
            <a:r>
              <a:rPr lang="cs-CZ" dirty="0"/>
              <a:t>. </a:t>
            </a:r>
          </a:p>
          <a:p>
            <a:r>
              <a:rPr lang="cs-CZ" dirty="0" err="1"/>
              <a:t>Finally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three</a:t>
            </a:r>
            <a:r>
              <a:rPr lang="cs-CZ" b="1" dirty="0"/>
              <a:t> </a:t>
            </a:r>
            <a:r>
              <a:rPr lang="cs-CZ" b="1" dirty="0" err="1"/>
              <a:t>conservation</a:t>
            </a:r>
            <a:r>
              <a:rPr lang="cs-CZ" b="1" dirty="0"/>
              <a:t> </a:t>
            </a:r>
            <a:r>
              <a:rPr lang="cs-CZ" b="1" dirty="0" err="1"/>
              <a:t>values</a:t>
            </a:r>
            <a:r>
              <a:rPr lang="cs-CZ" b="1" dirty="0"/>
              <a:t> </a:t>
            </a:r>
            <a:r>
              <a:rPr lang="cs-CZ" dirty="0" err="1"/>
              <a:t>correlated</a:t>
            </a:r>
            <a:r>
              <a:rPr lang="cs-CZ" dirty="0"/>
              <a:t> </a:t>
            </a:r>
            <a:r>
              <a:rPr lang="cs-CZ" b="1" dirty="0" err="1"/>
              <a:t>positively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equality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post-</a:t>
            </a:r>
            <a:r>
              <a:rPr lang="cs-CZ" b="1" dirty="0" err="1"/>
              <a:t>communist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but, </a:t>
            </a:r>
            <a:r>
              <a:rPr lang="cs-CZ" dirty="0" err="1"/>
              <a:t>contrary</a:t>
            </a:r>
            <a:r>
              <a:rPr lang="cs-CZ" dirty="0"/>
              <a:t> to</a:t>
            </a:r>
            <a:r>
              <a:rPr lang="cs-CZ" b="1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expectation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no </a:t>
            </a:r>
            <a:r>
              <a:rPr lang="cs-CZ" dirty="0" err="1"/>
              <a:t>association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i="1" dirty="0" err="1"/>
              <a:t>correlated</a:t>
            </a:r>
            <a:r>
              <a:rPr lang="cs-CZ" i="1" dirty="0"/>
              <a:t> </a:t>
            </a:r>
            <a:r>
              <a:rPr lang="cs-CZ" b="1" i="1" dirty="0" err="1"/>
              <a:t>negatively</a:t>
            </a:r>
            <a:r>
              <a:rPr lang="cs-CZ" b="1" i="1" dirty="0"/>
              <a:t> </a:t>
            </a:r>
            <a:r>
              <a:rPr lang="cs-CZ" b="1" i="1" dirty="0" err="1"/>
              <a:t>with</a:t>
            </a:r>
            <a:r>
              <a:rPr lang="cs-CZ" b="1" i="1" dirty="0"/>
              <a:t> </a:t>
            </a:r>
            <a:r>
              <a:rPr lang="cs-CZ" b="1" i="1" dirty="0" err="1"/>
              <a:t>equality</a:t>
            </a:r>
            <a:r>
              <a:rPr lang="cs-CZ" b="1" i="1" dirty="0"/>
              <a:t> </a:t>
            </a:r>
            <a:r>
              <a:rPr lang="cs-CZ" i="1" dirty="0"/>
              <a:t>in </a:t>
            </a:r>
            <a:r>
              <a:rPr lang="cs-CZ" i="1" dirty="0" err="1"/>
              <a:t>the</a:t>
            </a:r>
            <a:r>
              <a:rPr lang="cs-CZ" b="1" i="1" dirty="0"/>
              <a:t> </a:t>
            </a:r>
            <a:r>
              <a:rPr lang="cs-CZ" i="1" dirty="0"/>
              <a:t>non-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i="1" dirty="0" err="1"/>
              <a:t>countries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7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C39A32E9-FC94-014A-A9BA-064F1B333D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8" y="379697"/>
            <a:ext cx="5599062" cy="557106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CD08CF7-06CD-0540-AEAC-C271BC71783B}"/>
              </a:ext>
            </a:extLst>
          </p:cNvPr>
          <p:cNvSpPr txBox="1"/>
          <p:nvPr/>
        </p:nvSpPr>
        <p:spPr>
          <a:xfrm>
            <a:off x="6632448" y="474785"/>
            <a:ext cx="50437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Helvetica" pitchFamily="2" charset="0"/>
              </a:rPr>
              <a:t>Občanská práva a svobody, přijímaní imigrantů, rovnost = dimenze </a:t>
            </a:r>
            <a:r>
              <a:rPr lang="cs-CZ" sz="2800" dirty="0" err="1">
                <a:latin typeface="Helvetica" pitchFamily="2" charset="0"/>
              </a:rPr>
              <a:t>sebepřekročení</a:t>
            </a:r>
            <a:r>
              <a:rPr lang="cs-CZ" sz="2800" dirty="0">
                <a:latin typeface="Helvetica" pitchFamily="2" charset="0"/>
              </a:rPr>
              <a:t>, </a:t>
            </a:r>
          </a:p>
          <a:p>
            <a:r>
              <a:rPr lang="cs-CZ" sz="2800" dirty="0">
                <a:latin typeface="Helvetica" pitchFamily="2" charset="0"/>
              </a:rPr>
              <a:t> </a:t>
            </a:r>
          </a:p>
          <a:p>
            <a:r>
              <a:rPr lang="cs-CZ" sz="2800" dirty="0">
                <a:latin typeface="Helvetica" pitchFamily="2" charset="0"/>
              </a:rPr>
              <a:t>Tradiční morálka, patriotismus, právo a spravedlnost, vojenské intervence, volný obchod = dimenze konzervace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0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17BFB-1AF0-0045-948C-AF469729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Hodnoty: </a:t>
            </a:r>
            <a:r>
              <a:rPr lang="en-US" dirty="0" err="1">
                <a:latin typeface="Helvetica" pitchFamily="2" charset="0"/>
              </a:rPr>
              <a:t>teorie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kulturní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kognice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40C77A-CA60-2743-8A19-776195F73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439"/>
          </a:xfrm>
        </p:spPr>
        <p:txBody>
          <a:bodyPr/>
          <a:lstStyle/>
          <a:p>
            <a:r>
              <a:rPr lang="en-US" dirty="0" err="1">
                <a:latin typeface="Helvetica" pitchFamily="2" charset="0"/>
              </a:rPr>
              <a:t>Jiný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typ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hodnot</a:t>
            </a:r>
            <a:endParaRPr lang="en-US" dirty="0">
              <a:latin typeface="Helvetica" pitchFamily="2" charset="0"/>
            </a:endParaRPr>
          </a:p>
          <a:p>
            <a:r>
              <a:rPr lang="cs-CZ" i="1" dirty="0">
                <a:latin typeface="Helvetica" pitchFamily="2" charset="0"/>
              </a:rPr>
              <a:t>Kahan et al. 2010: </a:t>
            </a:r>
            <a:r>
              <a:rPr lang="cs-CZ" i="1" dirty="0" err="1">
                <a:latin typeface="Helvetica" pitchFamily="2" charset="0"/>
              </a:rPr>
              <a:t>Cultural</a:t>
            </a:r>
            <a:r>
              <a:rPr lang="cs-CZ" i="1" dirty="0">
                <a:latin typeface="Helvetica" pitchFamily="2" charset="0"/>
              </a:rPr>
              <a:t> </a:t>
            </a:r>
            <a:r>
              <a:rPr lang="cs-CZ" i="1" dirty="0" err="1">
                <a:latin typeface="Helvetica" pitchFamily="2" charset="0"/>
              </a:rPr>
              <a:t>cognition</a:t>
            </a:r>
            <a:r>
              <a:rPr lang="cs-CZ" i="1" dirty="0">
                <a:latin typeface="Helvetica" pitchFamily="2" charset="0"/>
              </a:rPr>
              <a:t> </a:t>
            </a:r>
            <a:r>
              <a:rPr lang="cs-CZ" i="1" dirty="0" err="1">
                <a:latin typeface="Helvetica" pitchFamily="2" charset="0"/>
              </a:rPr>
              <a:t>of</a:t>
            </a:r>
            <a:r>
              <a:rPr lang="cs-CZ" i="1" dirty="0">
                <a:latin typeface="Helvetica" pitchFamily="2" charset="0"/>
              </a:rPr>
              <a:t> </a:t>
            </a:r>
            <a:r>
              <a:rPr lang="cs-CZ" i="1" dirty="0" err="1">
                <a:latin typeface="Helvetica" pitchFamily="2" charset="0"/>
              </a:rPr>
              <a:t>scientific</a:t>
            </a:r>
            <a:r>
              <a:rPr lang="cs-CZ" i="1" dirty="0">
                <a:latin typeface="Helvetica" pitchFamily="2" charset="0"/>
              </a:rPr>
              <a:t> </a:t>
            </a:r>
            <a:r>
              <a:rPr lang="cs-CZ" i="1" dirty="0" err="1">
                <a:latin typeface="Helvetica" pitchFamily="2" charset="0"/>
              </a:rPr>
              <a:t>consnsus</a:t>
            </a:r>
            <a:r>
              <a:rPr lang="cs-CZ" dirty="0">
                <a:effectLst/>
                <a:latin typeface="Helvetica" pitchFamily="2" charset="0"/>
              </a:rPr>
              <a:t> </a:t>
            </a:r>
          </a:p>
          <a:p>
            <a:r>
              <a:rPr lang="cs-CZ" dirty="0">
                <a:latin typeface="Helvetica" pitchFamily="2" charset="0"/>
              </a:rPr>
              <a:t>Tvoříme názory tak, aby byly v souladu s hodnotami</a:t>
            </a:r>
          </a:p>
          <a:p>
            <a:r>
              <a:rPr lang="cs-CZ" dirty="0">
                <a:latin typeface="Helvetica" pitchFamily="2" charset="0"/>
              </a:rPr>
              <a:t>Kulturní kognice = psychologické procesy podmíněny kulturními hodnotami</a:t>
            </a:r>
          </a:p>
          <a:p>
            <a:r>
              <a:rPr lang="cs-CZ" dirty="0">
                <a:latin typeface="Helvetica" pitchFamily="2" charset="0"/>
              </a:rPr>
              <a:t>Hierarchické a individualistické hodnoty vs. Egalitářské a </a:t>
            </a:r>
            <a:r>
              <a:rPr lang="cs-CZ" dirty="0" err="1">
                <a:latin typeface="Helvetica" pitchFamily="2" charset="0"/>
              </a:rPr>
              <a:t>komunitaristické</a:t>
            </a:r>
            <a:r>
              <a:rPr lang="cs-CZ" dirty="0">
                <a:latin typeface="Helvetica" pitchFamily="2" charset="0"/>
              </a:rPr>
              <a:t> </a:t>
            </a:r>
          </a:p>
          <a:p>
            <a:r>
              <a:rPr lang="cs-CZ" dirty="0">
                <a:latin typeface="Helvetica" pitchFamily="2" charset="0"/>
              </a:rPr>
              <a:t>Hodnoty jsou určující pro chod kognitivních procesů</a:t>
            </a:r>
          </a:p>
          <a:p>
            <a:r>
              <a:rPr lang="cs-CZ" dirty="0">
                <a:latin typeface="Helvetica" pitchFamily="2" charset="0"/>
              </a:rPr>
              <a:t>Stejný proces produkuje jiný názor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74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9478E-160A-ED4F-BBA2-127662C0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8187"/>
          </a:xfrm>
        </p:spPr>
        <p:txBody>
          <a:bodyPr/>
          <a:lstStyle/>
          <a:p>
            <a:r>
              <a:rPr lang="en-US" dirty="0" err="1">
                <a:latin typeface="Helvetica" pitchFamily="2" charset="0"/>
              </a:rPr>
              <a:t>Postoj</a:t>
            </a:r>
            <a:r>
              <a:rPr lang="en-US" dirty="0">
                <a:latin typeface="Helvetica" pitchFamily="2" charset="0"/>
              </a:rPr>
              <a:t> k </a:t>
            </a:r>
            <a:r>
              <a:rPr lang="en-US" dirty="0" err="1">
                <a:latin typeface="Helvetica" pitchFamily="2" charset="0"/>
              </a:rPr>
              <a:t>vědeckému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konsensu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22D51DFF-2DFD-4245-BA75-8D7F6579BCB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1353312"/>
            <a:ext cx="6889445" cy="48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D7139-81C8-3546-A208-A55967FD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12" y="629267"/>
            <a:ext cx="4523232" cy="1187342"/>
          </a:xfrm>
        </p:spPr>
        <p:txBody>
          <a:bodyPr>
            <a:normAutofit/>
          </a:bodyPr>
          <a:lstStyle/>
          <a:p>
            <a:r>
              <a:rPr lang="en-US" sz="3700" dirty="0" err="1">
                <a:latin typeface="Helvetica" pitchFamily="2" charset="0"/>
              </a:rPr>
              <a:t>Experimentální</a:t>
            </a:r>
            <a:r>
              <a:rPr lang="en-US" sz="3700" dirty="0">
                <a:latin typeface="Helvetica" pitchFamily="2" charset="0"/>
              </a:rPr>
              <a:t>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F83DCD-65E7-D643-AE15-4A87BAF9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72640"/>
            <a:ext cx="4618014" cy="463296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Helvetica" pitchFamily="2" charset="0"/>
              </a:rPr>
              <a:t>Hodnocení experta na danou problematiku podle toho, zda jeho názor na riziko kongruentní s hodnotami respondenta</a:t>
            </a:r>
          </a:p>
          <a:p>
            <a:r>
              <a:rPr lang="cs-CZ" sz="2400" dirty="0">
                <a:latin typeface="Helvetica" pitchFamily="2" charset="0"/>
              </a:rPr>
              <a:t>Vnímání vědeckého konsensu není univerzální</a:t>
            </a:r>
          </a:p>
          <a:p>
            <a:r>
              <a:rPr lang="cs-CZ" sz="2400" dirty="0">
                <a:latin typeface="Helvetica" pitchFamily="2" charset="0"/>
              </a:rPr>
              <a:t>Podmíněné hodnotovým systémem</a:t>
            </a:r>
          </a:p>
          <a:p>
            <a:r>
              <a:rPr lang="cs-CZ" sz="2400" b="1" dirty="0">
                <a:latin typeface="Helvetica" pitchFamily="2" charset="0"/>
              </a:rPr>
              <a:t>Je zde prostor pro názorovou změnu?</a:t>
            </a:r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E93C4055-A2A8-F94F-857A-68AFB806650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" b="1"/>
          <a:stretch/>
        </p:blipFill>
        <p:spPr>
          <a:xfrm>
            <a:off x="5574322" y="192306"/>
            <a:ext cx="6389077" cy="60315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702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D35A1-5FF0-4182-8C72-67D07FA6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2F09B-A8A3-4069-A930-826D917C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1094" cy="466725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Někdy mohou být ambivalentní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Hodnoty jako rámce pro posuny v preferencích veřejnosti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Framing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research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Jednostranný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frame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e.g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Brewer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2008) – posun v postojích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Soutěživé rámce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Sniderman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Theiralut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2004) – mohou se vynulovat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Ale záleží také na charakteristice těch rámců (síla,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availibility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accessibility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Chong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Druckman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2007.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B65B33-CAC5-4117-A080-8A0148789A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96518" y="1690689"/>
            <a:ext cx="3965892" cy="31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47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714C1-2BFC-4392-AEF9-89549588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IN/KONGRUENCE s predispozicemi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904F1-A128-4B2F-B443-24EDC37E5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Původní postoje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Motivated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reasoning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Prior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attitudes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effect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Disconfirmation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bias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Confiramtion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bias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Taber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Lodge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2010, Kunda 1990, Lord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al. 1979)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Kahn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kulturní kognice k tomu mají blízko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Můžou nové informace vyvolat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backlash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 čemu ten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backlash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vede?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Nový výzkum: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Guess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Coppock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232616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F2272CB-7E02-8D42-A2BE-0D6CBAACF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pitchFamily="2" charset="0"/>
              </a:rPr>
              <a:t>IDEOLOGIE a POSTOJOVÁ STRUKTURA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67E133F-11C3-DE47-B39F-BAFD4C6FB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5. 11. 2020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C16D2-5E65-5C42-A240-8B396E64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Změna postoje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521C7B-DA16-B042-A827-3A3B85AF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Dojde-li ke změně směru nebo jistoty</a:t>
            </a:r>
          </a:p>
          <a:p>
            <a:r>
              <a:rPr lang="cs-CZ" dirty="0">
                <a:latin typeface="Helvetica" pitchFamily="2" charset="0"/>
              </a:rPr>
              <a:t>Pokud se z nízké jistoty postoje ke klimatické změně stane velmi jistý postoj  = změna</a:t>
            </a: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49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413AF-31CE-234A-99F7-2574EB28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Ideologie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AA421E-6B45-714C-B7EE-55A0D4742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Soubor představ o správném chodu společnosti a toho, jak by takového stavu mělo být dosaženo</a:t>
            </a:r>
          </a:p>
          <a:p>
            <a:r>
              <a:rPr lang="cs-CZ" dirty="0">
                <a:latin typeface="Helvetica" pitchFamily="2" charset="0"/>
              </a:rPr>
              <a:t>Sdílený rámec, jež lidem poskytuje interpretaci prostředí, ve kterém žijí, a zároveň pode něj chápu, jak by mělo to prostředí strukturováno (</a:t>
            </a:r>
            <a:r>
              <a:rPr lang="cs-CZ" dirty="0" err="1">
                <a:latin typeface="Helvetica" pitchFamily="2" charset="0"/>
              </a:rPr>
              <a:t>Parsons</a:t>
            </a:r>
            <a:r>
              <a:rPr lang="cs-CZ" dirty="0">
                <a:latin typeface="Helvetica" pitchFamily="2" charset="0"/>
              </a:rPr>
              <a:t> </a:t>
            </a:r>
            <a:r>
              <a:rPr lang="en-US" dirty="0">
                <a:latin typeface="Helvetica" pitchFamily="2" charset="0"/>
              </a:rPr>
              <a:t>1951)</a:t>
            </a:r>
          </a:p>
          <a:p>
            <a:r>
              <a:rPr lang="en-US" dirty="0">
                <a:latin typeface="Helvetica" pitchFamily="2" charset="0"/>
              </a:rPr>
              <a:t>Je </a:t>
            </a:r>
            <a:r>
              <a:rPr lang="en-US" dirty="0" err="1">
                <a:latin typeface="Helvetica" pitchFamily="2" charset="0"/>
              </a:rPr>
              <a:t>ideologie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špatná</a:t>
            </a:r>
            <a:r>
              <a:rPr lang="en-US" dirty="0">
                <a:latin typeface="Helvetica" pitchFamily="2" charset="0"/>
              </a:rPr>
              <a:t>???</a:t>
            </a:r>
          </a:p>
          <a:p>
            <a:r>
              <a:rPr lang="en-US" dirty="0">
                <a:latin typeface="Helvetica" pitchFamily="2" charset="0"/>
              </a:rPr>
              <a:t>Habermas a </a:t>
            </a:r>
            <a:r>
              <a:rPr lang="en-US" dirty="0" err="1">
                <a:latin typeface="Helvetica" pitchFamily="2" charset="0"/>
              </a:rPr>
              <a:t>ostatní</a:t>
            </a:r>
            <a:r>
              <a:rPr lang="en-US" dirty="0">
                <a:latin typeface="Helvetica" pitchFamily="2" charset="0"/>
              </a:rPr>
              <a:t>…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Ideologie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jako</a:t>
            </a:r>
            <a:r>
              <a:rPr lang="en-US" dirty="0">
                <a:latin typeface="Helvetica" pitchFamily="2" charset="0"/>
              </a:rPr>
              <a:t> syst</a:t>
            </a:r>
            <a:r>
              <a:rPr lang="cs-CZ" dirty="0">
                <a:latin typeface="Helvetica" pitchFamily="2" charset="0"/>
              </a:rPr>
              <a:t>é</a:t>
            </a:r>
            <a:r>
              <a:rPr lang="en-US" dirty="0">
                <a:latin typeface="Helvetica" pitchFamily="2" charset="0"/>
              </a:rPr>
              <a:t>m </a:t>
            </a:r>
            <a:r>
              <a:rPr lang="en-US" dirty="0" err="1">
                <a:latin typeface="Helvetica" pitchFamily="2" charset="0"/>
              </a:rPr>
              <a:t>postojů</a:t>
            </a:r>
            <a:r>
              <a:rPr lang="en-US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57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04451-DE3A-5D4E-9E4C-F2B72716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Converse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0A894-D7DE-D046-BE48-ADF362600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Jednodimenzionální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koncept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Liberal-Conservative</a:t>
            </a:r>
          </a:p>
          <a:p>
            <a:r>
              <a:rPr lang="en-US" dirty="0" err="1">
                <a:latin typeface="Helvetica" pitchFamily="2" charset="0"/>
              </a:rPr>
              <a:t>Jak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moc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jsou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lidé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schopni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tuto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dimenzi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používat</a:t>
            </a:r>
            <a:r>
              <a:rPr lang="en-US" dirty="0">
                <a:latin typeface="Helvetic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9791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23872-4877-B24F-A6D6-38C0416D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Converse: clustery </a:t>
            </a:r>
            <a:r>
              <a:rPr lang="en-US" dirty="0" err="1">
                <a:latin typeface="Helvetica" pitchFamily="2" charset="0"/>
              </a:rPr>
              <a:t>sofistikovanosti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9FCDA-F1D5-F64F-B201-69A08C77D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9732DEE-E120-274C-81BC-0B1E83C0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190" y="1693863"/>
            <a:ext cx="88392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9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F2FE2-0ED3-2C41-A598-CE49570E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Converse: co </a:t>
            </a:r>
            <a:r>
              <a:rPr lang="en-US" dirty="0" err="1">
                <a:latin typeface="Helvetica" pitchFamily="2" charset="0"/>
              </a:rPr>
              <a:t>znamená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ideologie</a:t>
            </a:r>
            <a:r>
              <a:rPr lang="en-US" dirty="0">
                <a:latin typeface="Helvetica" pitchFamily="2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CAE6D-A41B-A04E-A204-BB7FC92EC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I Chápe filozofickou podstatu liberalismu a konservatismu (4%)</a:t>
            </a:r>
          </a:p>
          <a:p>
            <a:r>
              <a:rPr lang="cs-CZ" dirty="0">
                <a:latin typeface="Helvetica" pitchFamily="2" charset="0"/>
              </a:rPr>
              <a:t>II Zjednodušené chápání (</a:t>
            </a:r>
            <a:r>
              <a:rPr lang="cs-CZ" dirty="0" err="1">
                <a:latin typeface="Helvetica" pitchFamily="2" charset="0"/>
              </a:rPr>
              <a:t>Spend-save</a:t>
            </a:r>
            <a:r>
              <a:rPr lang="cs-CZ" dirty="0">
                <a:latin typeface="Helvetica" pitchFamily="2" charset="0"/>
              </a:rPr>
              <a:t>) (17%)</a:t>
            </a:r>
          </a:p>
          <a:p>
            <a:r>
              <a:rPr lang="cs-CZ" dirty="0">
                <a:latin typeface="Helvetica" pitchFamily="2" charset="0"/>
              </a:rPr>
              <a:t>III Tuší, ale velká míra nejistoty</a:t>
            </a:r>
          </a:p>
          <a:p>
            <a:r>
              <a:rPr lang="cs-CZ" dirty="0">
                <a:latin typeface="Helvetica" pitchFamily="2" charset="0"/>
              </a:rPr>
              <a:t>IV Nerozezná správně lib a </a:t>
            </a:r>
            <a:r>
              <a:rPr lang="cs-CZ" dirty="0" err="1">
                <a:latin typeface="Helvetica" pitchFamily="2" charset="0"/>
              </a:rPr>
              <a:t>kon</a:t>
            </a: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V Nemá žádnou představu 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Skupina IV a V tvoří 37 % populace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24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D0967-D9EC-D141-A0FD-6478869C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Kritika Converse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21C75B-B67E-AC41-B1B8-C5DD8F03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Dobový kontext</a:t>
            </a:r>
          </a:p>
          <a:p>
            <a:r>
              <a:rPr lang="cs-CZ" dirty="0">
                <a:latin typeface="Helvetica" pitchFamily="2" charset="0"/>
              </a:rPr>
              <a:t>Neměli bychom dělat úsudky o tom, jak má </a:t>
            </a:r>
            <a:r>
              <a:rPr lang="cs-CZ" dirty="0" err="1">
                <a:latin typeface="Helvetica" pitchFamily="2" charset="0"/>
              </a:rPr>
              <a:t>sturktura</a:t>
            </a:r>
            <a:r>
              <a:rPr lang="cs-CZ" dirty="0">
                <a:latin typeface="Helvetica" pitchFamily="2" charset="0"/>
              </a:rPr>
              <a:t> vypadat</a:t>
            </a:r>
          </a:p>
          <a:p>
            <a:r>
              <a:rPr lang="cs-CZ" dirty="0">
                <a:latin typeface="Helvetica" pitchFamily="2" charset="0"/>
              </a:rPr>
              <a:t>Odhad </a:t>
            </a:r>
            <a:r>
              <a:rPr lang="cs-CZ" dirty="0" err="1">
                <a:latin typeface="Helvetica" pitchFamily="2" charset="0"/>
              </a:rPr>
              <a:t>nereliability</a:t>
            </a:r>
            <a:r>
              <a:rPr lang="cs-CZ" dirty="0">
                <a:latin typeface="Helvetica" pitchFamily="2" charset="0"/>
              </a:rPr>
              <a:t> měření (</a:t>
            </a:r>
            <a:r>
              <a:rPr lang="cs-CZ" dirty="0" err="1">
                <a:latin typeface="Helvetica" pitchFamily="2" charset="0"/>
              </a:rPr>
              <a:t>Ansolabehere</a:t>
            </a:r>
            <a:r>
              <a:rPr lang="cs-CZ" dirty="0">
                <a:latin typeface="Helvetica" pitchFamily="2" charset="0"/>
              </a:rPr>
              <a:t>), mění výsledky, predikce volebního chování</a:t>
            </a:r>
          </a:p>
        </p:txBody>
      </p:sp>
    </p:spTree>
    <p:extLst>
      <p:ext uri="{BB962C8B-B14F-4D97-AF65-F5344CB8AC3E}">
        <p14:creationId xmlns:p14="http://schemas.microsoft.com/office/powerpoint/2010/main" val="2550651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9C379-B4E2-7646-BFA9-1569247A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Jednodimenzionální</a:t>
            </a:r>
            <a:r>
              <a:rPr lang="en-US" dirty="0">
                <a:latin typeface="Helvetica" pitchFamily="2" charset="0"/>
              </a:rPr>
              <a:t>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A5C03-064E-8746-A723-195A8B70E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latin typeface="Helvetica" pitchFamily="2" charset="0"/>
              </a:rPr>
              <a:t>Liberalismus-konzervatismus (pravice-levice)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Co to znamená?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Korelace postojů právě s toto škálou. Různé typy postojů (ekonomické, kulturní, sociální atd.) spolu souvisí</a:t>
            </a:r>
          </a:p>
          <a:p>
            <a:r>
              <a:rPr lang="cs-CZ" dirty="0">
                <a:latin typeface="Helvetica" pitchFamily="2" charset="0"/>
              </a:rPr>
              <a:t>Mají stejný psychologický základ (hrozba a nejistoty)</a:t>
            </a:r>
          </a:p>
          <a:p>
            <a:pPr marL="0" indent="0">
              <a:buNone/>
            </a:pPr>
            <a:r>
              <a:rPr lang="cs-CZ" dirty="0">
                <a:latin typeface="Helvetica" pitchFamily="2" charset="0"/>
              </a:rPr>
              <a:t>John </a:t>
            </a:r>
            <a:r>
              <a:rPr lang="cs-CZ" dirty="0" err="1">
                <a:latin typeface="Helvetica" pitchFamily="2" charset="0"/>
              </a:rPr>
              <a:t>Jost</a:t>
            </a:r>
            <a:r>
              <a:rPr lang="cs-CZ" dirty="0">
                <a:latin typeface="Helvetica" pitchFamily="2" charset="0"/>
              </a:rPr>
              <a:t>: </a:t>
            </a:r>
          </a:p>
          <a:p>
            <a:pPr lvl="1"/>
            <a:r>
              <a:rPr lang="cs-CZ" dirty="0">
                <a:latin typeface="Helvetica" pitchFamily="2" charset="0"/>
              </a:rPr>
              <a:t>Změna vs. stabilita</a:t>
            </a:r>
          </a:p>
          <a:p>
            <a:pPr lvl="1"/>
            <a:r>
              <a:rPr lang="cs-CZ" dirty="0">
                <a:latin typeface="Helvetica" pitchFamily="2" charset="0"/>
              </a:rPr>
              <a:t>Dva aspekty: (a) </a:t>
            </a:r>
            <a:r>
              <a:rPr lang="cs-CZ" dirty="0" err="1">
                <a:latin typeface="Helvetica" pitchFamily="2" charset="0"/>
              </a:rPr>
              <a:t>advocating</a:t>
            </a:r>
            <a:r>
              <a:rPr lang="cs-CZ" dirty="0">
                <a:latin typeface="Helvetica" pitchFamily="2" charset="0"/>
              </a:rPr>
              <a:t> versus </a:t>
            </a:r>
            <a:r>
              <a:rPr lang="cs-CZ" dirty="0" err="1">
                <a:latin typeface="Helvetica" pitchFamily="2" charset="0"/>
              </a:rPr>
              <a:t>resisting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social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change</a:t>
            </a:r>
            <a:r>
              <a:rPr lang="cs-CZ" dirty="0">
                <a:latin typeface="Helvetica" pitchFamily="2" charset="0"/>
              </a:rPr>
              <a:t> (as </a:t>
            </a:r>
            <a:r>
              <a:rPr lang="cs-CZ" dirty="0" err="1">
                <a:latin typeface="Helvetica" pitchFamily="2" charset="0"/>
              </a:rPr>
              <a:t>opposed</a:t>
            </a:r>
            <a:r>
              <a:rPr lang="cs-CZ" dirty="0">
                <a:latin typeface="Helvetica" pitchFamily="2" charset="0"/>
              </a:rPr>
              <a:t> to </a:t>
            </a:r>
            <a:r>
              <a:rPr lang="cs-CZ" dirty="0" err="1">
                <a:latin typeface="Helvetica" pitchFamily="2" charset="0"/>
              </a:rPr>
              <a:t>tradition</a:t>
            </a:r>
            <a:r>
              <a:rPr lang="cs-CZ" dirty="0">
                <a:latin typeface="Helvetica" pitchFamily="2" charset="0"/>
              </a:rPr>
              <a:t>), and (b) </a:t>
            </a:r>
            <a:r>
              <a:rPr lang="cs-CZ" dirty="0" err="1">
                <a:latin typeface="Helvetica" pitchFamily="2" charset="0"/>
              </a:rPr>
              <a:t>rejecting</a:t>
            </a:r>
            <a:r>
              <a:rPr lang="cs-CZ" dirty="0">
                <a:latin typeface="Helvetica" pitchFamily="2" charset="0"/>
              </a:rPr>
              <a:t> versus </a:t>
            </a:r>
            <a:r>
              <a:rPr lang="cs-CZ" dirty="0" err="1">
                <a:latin typeface="Helvetica" pitchFamily="2" charset="0"/>
              </a:rPr>
              <a:t>accepting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inequality</a:t>
            </a:r>
            <a:r>
              <a:rPr lang="cs-CZ" dirty="0">
                <a:latin typeface="Helvetica" pitchFamily="2" charset="0"/>
              </a:rPr>
              <a:t> ( </a:t>
            </a:r>
            <a:r>
              <a:rPr lang="cs-CZ" dirty="0" err="1">
                <a:latin typeface="Helvetica" pitchFamily="2" charset="0"/>
              </a:rPr>
              <a:t>Jost</a:t>
            </a:r>
            <a:r>
              <a:rPr lang="cs-CZ" dirty="0">
                <a:latin typeface="Helvetica" pitchFamily="2" charset="0"/>
              </a:rPr>
              <a:t> et al. 2003b)</a:t>
            </a:r>
          </a:p>
          <a:p>
            <a:pPr marL="0" indent="0">
              <a:buNone/>
            </a:pPr>
            <a:endParaRPr lang="cs-CZ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cs-CZ" dirty="0">
                <a:latin typeface="Helvetica" pitchFamily="2" charset="0"/>
              </a:rPr>
              <a:t>Změna vs. stabilita a rovnost vs. hierarchie silně korelují</a:t>
            </a:r>
          </a:p>
          <a:p>
            <a:pPr marL="0" indent="0">
              <a:buNone/>
            </a:pPr>
            <a:endParaRPr lang="cs-CZ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cs-CZ" dirty="0" err="1">
                <a:latin typeface="Helvetica" pitchFamily="2" charset="0"/>
              </a:rPr>
              <a:t>Parsimonie</a:t>
            </a:r>
            <a:r>
              <a:rPr lang="cs-CZ" dirty="0">
                <a:latin typeface="Helvetica" pitchFamily="2" charset="0"/>
              </a:rPr>
              <a:t> (Výhody? Nevýhody?)</a:t>
            </a:r>
          </a:p>
        </p:txBody>
      </p:sp>
    </p:spTree>
    <p:extLst>
      <p:ext uri="{BB962C8B-B14F-4D97-AF65-F5344CB8AC3E}">
        <p14:creationId xmlns:p14="http://schemas.microsoft.com/office/powerpoint/2010/main" val="2805373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74C53-8EC7-D84E-9B89-7C86D3AE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Pravice-Levice</a:t>
            </a:r>
            <a:r>
              <a:rPr lang="en-US" dirty="0">
                <a:latin typeface="Helvetica" pitchFamily="2" charset="0"/>
              </a:rPr>
              <a:t> v </a:t>
            </a:r>
            <a:r>
              <a:rPr lang="en-US" dirty="0" err="1">
                <a:latin typeface="Helvetica" pitchFamily="2" charset="0"/>
              </a:rPr>
              <a:t>Evropě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312BC1-ABD5-7E49-82CA-5801E82C9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latin typeface="Helvetica" pitchFamily="2" charset="0"/>
              </a:rPr>
              <a:t>Někdy</a:t>
            </a:r>
            <a:r>
              <a:rPr lang="en-US" i="1" dirty="0">
                <a:latin typeface="Helvetica" pitchFamily="2" charset="0"/>
              </a:rPr>
              <a:t> se v </a:t>
            </a:r>
            <a:r>
              <a:rPr lang="en-US" i="1" dirty="0" err="1">
                <a:latin typeface="Helvetica" pitchFamily="2" charset="0"/>
              </a:rPr>
              <a:t>souvislosti</a:t>
            </a:r>
            <a:r>
              <a:rPr lang="en-US" i="1" dirty="0">
                <a:latin typeface="Helvetica" pitchFamily="2" charset="0"/>
              </a:rPr>
              <a:t> s </a:t>
            </a:r>
            <a:r>
              <a:rPr lang="en-US" i="1" dirty="0" err="1">
                <a:latin typeface="Helvetica" pitchFamily="2" charset="0"/>
              </a:rPr>
              <a:t>politikou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mluví</a:t>
            </a:r>
            <a:r>
              <a:rPr lang="en-US" i="1" dirty="0">
                <a:latin typeface="Helvetica" pitchFamily="2" charset="0"/>
              </a:rPr>
              <a:t> o “</a:t>
            </a:r>
            <a:r>
              <a:rPr lang="en-US" i="1" dirty="0" err="1">
                <a:latin typeface="Helvetica" pitchFamily="2" charset="0"/>
              </a:rPr>
              <a:t>levici</a:t>
            </a:r>
            <a:r>
              <a:rPr lang="en-US" i="1" dirty="0">
                <a:latin typeface="Helvetica" pitchFamily="2" charset="0"/>
              </a:rPr>
              <a:t>” a o “</a:t>
            </a:r>
            <a:r>
              <a:rPr lang="en-US" i="1" dirty="0" err="1">
                <a:latin typeface="Helvetica" pitchFamily="2" charset="0"/>
              </a:rPr>
              <a:t>pravici</a:t>
            </a:r>
            <a:r>
              <a:rPr lang="en-US" i="1" dirty="0">
                <a:latin typeface="Helvetica" pitchFamily="2" charset="0"/>
              </a:rPr>
              <a:t>”. Kam </a:t>
            </a:r>
            <a:r>
              <a:rPr lang="en-US" i="1" dirty="0" err="1">
                <a:latin typeface="Helvetica" pitchFamily="2" charset="0"/>
              </a:rPr>
              <a:t>byste</a:t>
            </a:r>
            <a:r>
              <a:rPr lang="en-US" i="1" dirty="0">
                <a:latin typeface="Helvetica" pitchFamily="2" charset="0"/>
              </a:rPr>
              <a:t> se </a:t>
            </a:r>
            <a:r>
              <a:rPr lang="en-US" i="1" dirty="0" err="1">
                <a:latin typeface="Helvetica" pitchFamily="2" charset="0"/>
              </a:rPr>
              <a:t>na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této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škále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zaředili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Vy</a:t>
            </a:r>
            <a:r>
              <a:rPr lang="en-US" i="1" dirty="0">
                <a:latin typeface="Helvetica" pitchFamily="2" charset="0"/>
              </a:rPr>
              <a:t>? 0 </a:t>
            </a:r>
            <a:r>
              <a:rPr lang="en-US" i="1" dirty="0" err="1">
                <a:latin typeface="Helvetica" pitchFamily="2" charset="0"/>
              </a:rPr>
              <a:t>znamená</a:t>
            </a:r>
            <a:r>
              <a:rPr lang="en-US" i="1" dirty="0">
                <a:latin typeface="Helvetica" pitchFamily="2" charset="0"/>
              </a:rPr>
              <a:t> “</a:t>
            </a:r>
            <a:r>
              <a:rPr lang="en-US" i="1" dirty="0" err="1">
                <a:latin typeface="Helvetica" pitchFamily="2" charset="0"/>
              </a:rPr>
              <a:t>Levice</a:t>
            </a:r>
            <a:r>
              <a:rPr lang="en-US" i="1" dirty="0">
                <a:latin typeface="Helvetica" pitchFamily="2" charset="0"/>
              </a:rPr>
              <a:t>” a 10 </a:t>
            </a:r>
            <a:r>
              <a:rPr lang="en-US" i="1" dirty="0" err="1">
                <a:latin typeface="Helvetica" pitchFamily="2" charset="0"/>
              </a:rPr>
              <a:t>znamená</a:t>
            </a:r>
            <a:r>
              <a:rPr lang="en-US" i="1" dirty="0">
                <a:latin typeface="Helvetica" pitchFamily="2" charset="0"/>
              </a:rPr>
              <a:t> “</a:t>
            </a:r>
            <a:r>
              <a:rPr lang="en-US" i="1" dirty="0" err="1">
                <a:latin typeface="Helvetica" pitchFamily="2" charset="0"/>
              </a:rPr>
              <a:t>Pravice</a:t>
            </a:r>
            <a:r>
              <a:rPr lang="en-US" i="1" dirty="0">
                <a:latin typeface="Helvetica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5236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9E7B1-35D5-6745-968C-ED43F6D7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A457786-EE3C-124D-BF57-FE357F5CD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13080"/>
            <a:ext cx="9807425" cy="5631840"/>
          </a:xfrm>
        </p:spPr>
      </p:pic>
    </p:spTree>
    <p:extLst>
      <p:ext uri="{BB962C8B-B14F-4D97-AF65-F5344CB8AC3E}">
        <p14:creationId xmlns:p14="http://schemas.microsoft.com/office/powerpoint/2010/main" val="645929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8E8CDA30-77A4-DF4B-A6A4-D9FCCCE85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439" y="446082"/>
            <a:ext cx="8896875" cy="3148341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E4CB16C-5562-6E48-A544-A1ED67F55592}"/>
              </a:ext>
            </a:extLst>
          </p:cNvPr>
          <p:cNvSpPr txBox="1"/>
          <p:nvPr/>
        </p:nvSpPr>
        <p:spPr>
          <a:xfrm>
            <a:off x="1109472" y="4273602"/>
            <a:ext cx="9521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Helvetica" pitchFamily="2" charset="0"/>
              </a:rPr>
              <a:t>Velké rozdíly v obsahu asociací s oběma koncepty.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Problém, pokud lidé svoje zařazení na škále odvozují od asociací s levicí a pravicí.</a:t>
            </a:r>
          </a:p>
        </p:txBody>
      </p:sp>
    </p:spTree>
    <p:extLst>
      <p:ext uri="{BB962C8B-B14F-4D97-AF65-F5344CB8AC3E}">
        <p14:creationId xmlns:p14="http://schemas.microsoft.com/office/powerpoint/2010/main" val="2681177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B4C6448-6719-A04B-A51F-8C3E44D5E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823" y="613080"/>
            <a:ext cx="9184442" cy="5631840"/>
          </a:xfrm>
        </p:spPr>
      </p:pic>
    </p:spTree>
    <p:extLst>
      <p:ext uri="{BB962C8B-B14F-4D97-AF65-F5344CB8AC3E}">
        <p14:creationId xmlns:p14="http://schemas.microsoft.com/office/powerpoint/2010/main" val="279024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D6662-9CC0-48C0-9C0A-E5383623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Je trvalá a hodnotná změna postoje možná?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E7EAA-BEDD-4F5D-8295-387F5172A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Co říká Converse?</a:t>
            </a:r>
          </a:p>
        </p:txBody>
      </p:sp>
    </p:spTree>
    <p:extLst>
      <p:ext uri="{BB962C8B-B14F-4D97-AF65-F5344CB8AC3E}">
        <p14:creationId xmlns:p14="http://schemas.microsoft.com/office/powerpoint/2010/main" val="148343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E04D9-1F12-FD4D-AEBC-CC155860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Hodnoty jako základ struktury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F8FD7-4C5C-334B-B472-7160C34ED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Hodnoty nejsou izolované, fungují v systému</a:t>
            </a:r>
          </a:p>
          <a:p>
            <a:r>
              <a:rPr lang="cs-CZ" dirty="0">
                <a:latin typeface="Helvetica" pitchFamily="2" charset="0"/>
              </a:rPr>
              <a:t>Jsou stabilní</a:t>
            </a:r>
          </a:p>
          <a:p>
            <a:r>
              <a:rPr lang="cs-CZ" dirty="0">
                <a:latin typeface="Helvetica" pitchFamily="2" charset="0"/>
              </a:rPr>
              <a:t>Preferovaný způsob jednání</a:t>
            </a:r>
          </a:p>
          <a:p>
            <a:r>
              <a:rPr lang="cs-CZ" dirty="0">
                <a:latin typeface="Helvetica" pitchFamily="2" charset="0"/>
              </a:rPr>
              <a:t>Preferovaný cílový stav</a:t>
            </a:r>
          </a:p>
          <a:p>
            <a:r>
              <a:rPr lang="cs-CZ" dirty="0">
                <a:latin typeface="Helvetica" pitchFamily="2" charset="0"/>
              </a:rPr>
              <a:t>Konfliktní hodnoty, výsledné jednání = </a:t>
            </a:r>
            <a:r>
              <a:rPr lang="cs-CZ" dirty="0" err="1">
                <a:latin typeface="Helvetica" pitchFamily="2" charset="0"/>
              </a:rPr>
              <a:t>tradeoff</a:t>
            </a:r>
            <a:r>
              <a:rPr lang="cs-CZ" dirty="0">
                <a:latin typeface="Helvetica" pitchFamily="2" charset="0"/>
              </a:rPr>
              <a:t> mezi hodnotami</a:t>
            </a:r>
          </a:p>
          <a:p>
            <a:r>
              <a:rPr lang="cs-CZ" dirty="0">
                <a:latin typeface="Helvetica" pitchFamily="2" charset="0"/>
              </a:rPr>
              <a:t>Nefungují samy o sobě, obecná konfigurace</a:t>
            </a:r>
          </a:p>
          <a:p>
            <a:r>
              <a:rPr lang="cs-CZ" dirty="0">
                <a:latin typeface="Helvetica" pitchFamily="2" charset="0"/>
              </a:rPr>
              <a:t>Hodnotový systém (</a:t>
            </a:r>
            <a:r>
              <a:rPr lang="cs-CZ" dirty="0" err="1">
                <a:latin typeface="Helvetica" pitchFamily="2" charset="0"/>
              </a:rPr>
              <a:t>Rokeach</a:t>
            </a:r>
            <a:r>
              <a:rPr lang="cs-CZ" dirty="0">
                <a:latin typeface="Helvetica" pitchFamily="2" charset="0"/>
              </a:rPr>
              <a:t>, </a:t>
            </a:r>
            <a:r>
              <a:rPr lang="cs-CZ" dirty="0" err="1">
                <a:latin typeface="Helvetica" pitchFamily="2" charset="0"/>
              </a:rPr>
              <a:t>Schwatz</a:t>
            </a:r>
            <a:r>
              <a:rPr lang="cs-CZ" dirty="0">
                <a:latin typeface="Helvetica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52732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92EE0-F155-F746-8A5D-4301B87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A </a:t>
            </a:r>
            <a:r>
              <a:rPr lang="en-US" dirty="0" err="1">
                <a:latin typeface="Helvetica" pitchFamily="2" charset="0"/>
              </a:rPr>
              <a:t>znovu</a:t>
            </a:r>
            <a:r>
              <a:rPr lang="en-US" dirty="0">
                <a:latin typeface="Helvetica" pitchFamily="2" charset="0"/>
              </a:rPr>
              <a:t> Schwartz (a </a:t>
            </a:r>
            <a:r>
              <a:rPr lang="en-US" dirty="0" err="1">
                <a:latin typeface="Helvetica" pitchFamily="2" charset="0"/>
              </a:rPr>
              <a:t>ideologie</a:t>
            </a:r>
            <a:r>
              <a:rPr lang="en-US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AA106-3031-8D46-93A9-CB5EF0FE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Jeho hodnotový systém odpovídá dvěma dimenzím</a:t>
            </a:r>
          </a:p>
          <a:p>
            <a:r>
              <a:rPr lang="cs-CZ" dirty="0">
                <a:latin typeface="Helvetica" pitchFamily="2" charset="0"/>
              </a:rPr>
              <a:t>Shluk hodnot podél dvou dimenzí, dvě osy</a:t>
            </a:r>
          </a:p>
          <a:p>
            <a:r>
              <a:rPr lang="cs-CZ" dirty="0">
                <a:latin typeface="Helvetica" pitchFamily="2" charset="0"/>
              </a:rPr>
              <a:t>Otevřenost změně </a:t>
            </a:r>
            <a:r>
              <a:rPr lang="cs-CZ" dirty="0" err="1">
                <a:latin typeface="Helvetica" pitchFamily="2" charset="0"/>
              </a:rPr>
              <a:t>vs</a:t>
            </a:r>
            <a:r>
              <a:rPr lang="cs-CZ" dirty="0">
                <a:latin typeface="Helvetica" pitchFamily="2" charset="0"/>
              </a:rPr>
              <a:t>, konzervace </a:t>
            </a:r>
          </a:p>
          <a:p>
            <a:r>
              <a:rPr lang="cs-CZ" dirty="0" err="1">
                <a:latin typeface="Helvetica" pitchFamily="2" charset="0"/>
              </a:rPr>
              <a:t>Self</a:t>
            </a:r>
            <a:r>
              <a:rPr lang="cs-CZ" dirty="0">
                <a:latin typeface="Helvetica" pitchFamily="2" charset="0"/>
              </a:rPr>
              <a:t>-transcendence vs. </a:t>
            </a:r>
            <a:r>
              <a:rPr lang="cs-CZ" dirty="0" err="1">
                <a:latin typeface="Helvetica" pitchFamily="2" charset="0"/>
              </a:rPr>
              <a:t>Self-enhancemen</a:t>
            </a:r>
            <a:endParaRPr lang="cs-CZ" dirty="0">
              <a:latin typeface="Helvetica" pitchFamily="2" charset="0"/>
            </a:endParaRPr>
          </a:p>
          <a:p>
            <a:endParaRPr lang="cs-CZ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32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A24A4-EE70-9749-9B27-4B753A21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Vícedimenzionální</a:t>
            </a:r>
            <a:r>
              <a:rPr lang="en-US" dirty="0">
                <a:latin typeface="Helvetica" pitchFamily="2" charset="0"/>
              </a:rPr>
              <a:t> model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DD343E-0699-B644-A135-357060262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183"/>
          </a:xfrm>
        </p:spPr>
        <p:txBody>
          <a:bodyPr/>
          <a:lstStyle/>
          <a:p>
            <a:r>
              <a:rPr lang="cs-CZ" dirty="0">
                <a:latin typeface="Helvetica" pitchFamily="2" charset="0"/>
              </a:rPr>
              <a:t>Minimálně dvě dimenze ideologie</a:t>
            </a:r>
          </a:p>
          <a:p>
            <a:r>
              <a:rPr lang="cs-CZ" dirty="0">
                <a:latin typeface="Helvetica" pitchFamily="2" charset="0"/>
              </a:rPr>
              <a:t>Nemusí spolu korelovat</a:t>
            </a:r>
          </a:p>
          <a:p>
            <a:r>
              <a:rPr lang="cs-CZ" dirty="0">
                <a:latin typeface="Helvetica" pitchFamily="2" charset="0"/>
              </a:rPr>
              <a:t>Různé typy nekonzistentnosti postojů</a:t>
            </a:r>
          </a:p>
          <a:p>
            <a:r>
              <a:rPr lang="cs-CZ" dirty="0">
                <a:latin typeface="Helvetica" pitchFamily="2" charset="0"/>
              </a:rPr>
              <a:t>Postoje nemusí korelovat s ideologickou identifikací</a:t>
            </a:r>
          </a:p>
          <a:p>
            <a:pPr lvl="1"/>
            <a:r>
              <a:rPr lang="cs-CZ" dirty="0">
                <a:latin typeface="Helvetica" pitchFamily="2" charset="0"/>
              </a:rPr>
              <a:t>Symbolická a operativní ideologie (jsem sice konzervativec, ale líbí se mi, když stát dotuje zdravotnictví) (</a:t>
            </a:r>
            <a:r>
              <a:rPr lang="cs-CZ" dirty="0" err="1">
                <a:latin typeface="Helvetica" pitchFamily="2" charset="0"/>
              </a:rPr>
              <a:t>Ellis</a:t>
            </a:r>
            <a:r>
              <a:rPr lang="cs-CZ" dirty="0">
                <a:latin typeface="Helvetica" pitchFamily="2" charset="0"/>
              </a:rPr>
              <a:t> and </a:t>
            </a:r>
            <a:r>
              <a:rPr lang="cs-CZ" dirty="0" err="1">
                <a:latin typeface="Helvetica" pitchFamily="2" charset="0"/>
              </a:rPr>
              <a:t>Carmines</a:t>
            </a:r>
            <a:r>
              <a:rPr lang="cs-CZ" dirty="0">
                <a:latin typeface="Helvetica" pitchFamily="2" charset="0"/>
              </a:rPr>
              <a:t>). </a:t>
            </a:r>
          </a:p>
          <a:p>
            <a:r>
              <a:rPr lang="cs-CZ" dirty="0">
                <a:latin typeface="Helvetica" pitchFamily="2" charset="0"/>
              </a:rPr>
              <a:t>Nová sociální hnutí a poltická témata 60. let vytvořila další dimenzi, sociální témata stejně významná jako ekonomická (</a:t>
            </a:r>
            <a:r>
              <a:rPr lang="cs-CZ" dirty="0" err="1">
                <a:latin typeface="Helvetica" pitchFamily="2" charset="0"/>
              </a:rPr>
              <a:t>Conover</a:t>
            </a:r>
            <a:r>
              <a:rPr lang="cs-CZ" dirty="0">
                <a:latin typeface="Helvetica" pitchFamily="2" charset="0"/>
              </a:rPr>
              <a:t> a </a:t>
            </a:r>
            <a:r>
              <a:rPr lang="cs-CZ" dirty="0" err="1">
                <a:latin typeface="Helvetica" pitchFamily="2" charset="0"/>
              </a:rPr>
              <a:t>Feldman</a:t>
            </a:r>
            <a:r>
              <a:rPr lang="cs-CZ" dirty="0">
                <a:latin typeface="Helvetica" pitchFamily="2" charset="0"/>
              </a:rPr>
              <a:t> 1982)</a:t>
            </a:r>
          </a:p>
          <a:p>
            <a:endParaRPr lang="cs-CZ" dirty="0">
              <a:latin typeface="Helvetica" pitchFamily="2" charset="0"/>
            </a:endParaRPr>
          </a:p>
          <a:p>
            <a:endParaRPr lang="cs-CZ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94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03909-3BC5-4303-9288-158CB205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Symbolická ideologie vychází ze základních hodnot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AA95529-F066-4A7D-BA3F-DEF66C6E6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648" y="1825625"/>
            <a:ext cx="5276703" cy="4351338"/>
          </a:xfrm>
        </p:spPr>
      </p:pic>
    </p:spTree>
    <p:extLst>
      <p:ext uri="{BB962C8B-B14F-4D97-AF65-F5344CB8AC3E}">
        <p14:creationId xmlns:p14="http://schemas.microsoft.com/office/powerpoint/2010/main" val="3882990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1A2AE-BA6C-4190-B98C-B4E741A1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Carmines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Ensley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and Wagner 2011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B4B206B-A320-4908-B2B0-A18DA19FF13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210" y="1825625"/>
            <a:ext cx="58195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74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1A879-E120-2B49-ADA6-624C6ECF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Jak moc je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unidimenzionální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pojetí informativní? Klar 2014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Zástupný obsah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35556FF2-8457-EC40-9131-672CB4913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008" y="2362073"/>
            <a:ext cx="8082136" cy="3467768"/>
          </a:xfrm>
        </p:spPr>
      </p:pic>
    </p:spTree>
    <p:extLst>
      <p:ext uri="{BB962C8B-B14F-4D97-AF65-F5344CB8AC3E}">
        <p14:creationId xmlns:p14="http://schemas.microsoft.com/office/powerpoint/2010/main" val="3003175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2C1B9-8E2F-48DF-8C76-556079B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 err="1">
                <a:latin typeface="Helvetica" panose="020B0604020202020204" pitchFamily="34" charset="0"/>
                <a:cs typeface="Helvetica" panose="020B0604020202020204" pitchFamily="34" charset="0"/>
              </a:rPr>
              <a:t>Klar</a:t>
            </a:r>
            <a:r>
              <a:rPr lang="en-US" sz="5200" dirty="0">
                <a:latin typeface="Helvetica" panose="020B0604020202020204" pitchFamily="34" charset="0"/>
                <a:cs typeface="Helvetica" panose="020B0604020202020204" pitchFamily="34" charset="0"/>
              </a:rPr>
              <a:t> 2014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BAE96CA-7212-4295-8136-218AE5CD48F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0378" r="4583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0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CFA74-9AC7-3B43-B186-DF1CF960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Carmines et al. 2012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881A39-79C4-BE41-819F-A7016A087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Liberálové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Konzervativci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Moderates</a:t>
            </a:r>
          </a:p>
          <a:p>
            <a:r>
              <a:rPr lang="en-US" dirty="0">
                <a:latin typeface="Helvetica" pitchFamily="2" charset="0"/>
              </a:rPr>
              <a:t>Libertarians</a:t>
            </a:r>
          </a:p>
          <a:p>
            <a:r>
              <a:rPr lang="en-US" dirty="0">
                <a:latin typeface="Helvetica" pitchFamily="2" charset="0"/>
              </a:rPr>
              <a:t>Populists</a:t>
            </a:r>
          </a:p>
        </p:txBody>
      </p:sp>
    </p:spTree>
    <p:extLst>
      <p:ext uri="{BB962C8B-B14F-4D97-AF65-F5344CB8AC3E}">
        <p14:creationId xmlns:p14="http://schemas.microsoft.com/office/powerpoint/2010/main" val="1251936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0F912-26ED-DD42-B42E-DAD6736E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Ideologie</a:t>
            </a:r>
            <a:r>
              <a:rPr lang="en-US" dirty="0">
                <a:latin typeface="Helvetica" pitchFamily="2" charset="0"/>
              </a:rPr>
              <a:t> v </a:t>
            </a:r>
            <a:r>
              <a:rPr lang="en-US" dirty="0" err="1">
                <a:latin typeface="Helvetica" pitchFamily="2" charset="0"/>
              </a:rPr>
              <a:t>evropských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systémech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D5FB07-0502-D842-9D97-98809E682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Helvetica" pitchFamily="2" charset="0"/>
              </a:rPr>
              <a:t>Kitchelt</a:t>
            </a:r>
            <a:r>
              <a:rPr lang="cs-CZ" dirty="0">
                <a:latin typeface="Helvetica" pitchFamily="2" charset="0"/>
              </a:rPr>
              <a:t> a </a:t>
            </a:r>
            <a:r>
              <a:rPr lang="cs-CZ" dirty="0" err="1">
                <a:latin typeface="Helvetica" pitchFamily="2" charset="0"/>
              </a:rPr>
              <a:t>Hellemans</a:t>
            </a:r>
            <a:r>
              <a:rPr lang="cs-CZ" dirty="0">
                <a:latin typeface="Helvetica" pitchFamily="2" charset="0"/>
              </a:rPr>
              <a:t> 1990: </a:t>
            </a:r>
            <a:r>
              <a:rPr lang="cs-CZ" i="1" dirty="0" err="1">
                <a:latin typeface="Helvetica" pitchFamily="2" charset="0"/>
              </a:rPr>
              <a:t>Pluralizační</a:t>
            </a:r>
            <a:r>
              <a:rPr lang="cs-CZ" i="1" dirty="0">
                <a:latin typeface="Helvetica" pitchFamily="2" charset="0"/>
              </a:rPr>
              <a:t> teorie </a:t>
            </a:r>
            <a:r>
              <a:rPr lang="cs-CZ" dirty="0">
                <a:latin typeface="Helvetica" pitchFamily="2" charset="0"/>
              </a:rPr>
              <a:t>(L/R a </a:t>
            </a:r>
            <a:r>
              <a:rPr lang="cs-CZ" dirty="0" err="1">
                <a:latin typeface="Helvetica" pitchFamily="2" charset="0"/>
              </a:rPr>
              <a:t>postmaterialismus</a:t>
            </a:r>
            <a:r>
              <a:rPr lang="cs-CZ" dirty="0">
                <a:latin typeface="Helvetica" pitchFamily="2" charset="0"/>
              </a:rPr>
              <a:t>)</a:t>
            </a:r>
          </a:p>
          <a:p>
            <a:r>
              <a:rPr lang="cs-CZ" dirty="0" err="1">
                <a:latin typeface="Helvetica" pitchFamily="2" charset="0"/>
              </a:rPr>
              <a:t>Survey</a:t>
            </a:r>
            <a:r>
              <a:rPr lang="cs-CZ" dirty="0">
                <a:latin typeface="Helvetica" pitchFamily="2" charset="0"/>
              </a:rPr>
              <a:t> mezi aktivisty belgických ekologických stran</a:t>
            </a:r>
          </a:p>
          <a:p>
            <a:r>
              <a:rPr lang="cs-CZ" dirty="0">
                <a:latin typeface="Helvetica" pitchFamily="2" charset="0"/>
              </a:rPr>
              <a:t>Transformace L/R (</a:t>
            </a:r>
            <a:r>
              <a:rPr lang="cs-CZ" dirty="0" err="1">
                <a:latin typeface="Helvetica" pitchFamily="2" charset="0"/>
              </a:rPr>
              <a:t>Inglehart</a:t>
            </a:r>
            <a:r>
              <a:rPr lang="cs-CZ" dirty="0">
                <a:latin typeface="Helvetica" pitchFamily="2" charset="0"/>
              </a:rPr>
              <a:t>?)</a:t>
            </a:r>
          </a:p>
          <a:p>
            <a:r>
              <a:rPr lang="cs-CZ" dirty="0">
                <a:latin typeface="Helvetica" pitchFamily="2" charset="0"/>
              </a:rPr>
              <a:t>Nebo persistence L/R?</a:t>
            </a:r>
          </a:p>
          <a:p>
            <a:r>
              <a:rPr lang="cs-CZ" dirty="0">
                <a:latin typeface="Helvetica" pitchFamily="2" charset="0"/>
              </a:rPr>
              <a:t>Evidence: </a:t>
            </a:r>
            <a:r>
              <a:rPr lang="cs-CZ" dirty="0" err="1">
                <a:latin typeface="Helvetica" pitchFamily="2" charset="0"/>
              </a:rPr>
              <a:t>Pluralizace</a:t>
            </a:r>
            <a:r>
              <a:rPr lang="cs-CZ" dirty="0">
                <a:latin typeface="Helvetica" pitchFamily="2" charset="0"/>
              </a:rPr>
              <a:t> – L/R má vice dimenzí</a:t>
            </a:r>
          </a:p>
        </p:txBody>
      </p:sp>
    </p:spTree>
    <p:extLst>
      <p:ext uri="{BB962C8B-B14F-4D97-AF65-F5344CB8AC3E}">
        <p14:creationId xmlns:p14="http://schemas.microsoft.com/office/powerpoint/2010/main" val="3301905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33C70-99C9-8246-A712-E79B0F76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GAL/TAN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06D0E-E736-CE4D-9ED9-E0046A8A3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Hooghe</a:t>
            </a:r>
            <a:r>
              <a:rPr lang="en-US" dirty="0">
                <a:latin typeface="Helvetica" pitchFamily="2" charset="0"/>
              </a:rPr>
              <a:t>, Marks, </a:t>
            </a:r>
            <a:r>
              <a:rPr lang="en-US" dirty="0" err="1">
                <a:latin typeface="Helvetica" pitchFamily="2" charset="0"/>
              </a:rPr>
              <a:t>Willson</a:t>
            </a:r>
            <a:r>
              <a:rPr lang="en-US" dirty="0">
                <a:latin typeface="Helvetica" pitchFamily="2" charset="0"/>
              </a:rPr>
              <a:t> 2002</a:t>
            </a:r>
          </a:p>
          <a:p>
            <a:r>
              <a:rPr lang="en-US" dirty="0">
                <a:latin typeface="Helvetica" pitchFamily="2" charset="0"/>
              </a:rPr>
              <a:t>Green-Alternative-Libertarian</a:t>
            </a:r>
          </a:p>
          <a:p>
            <a:pPr lvl="1"/>
            <a:r>
              <a:rPr lang="en-US" dirty="0" err="1">
                <a:latin typeface="Helvetica" pitchFamily="2" charset="0"/>
              </a:rPr>
              <a:t>Osobní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svobody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podpora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potratů</a:t>
            </a:r>
            <a:r>
              <a:rPr lang="en-US" dirty="0">
                <a:latin typeface="Helvetica" pitchFamily="2" charset="0"/>
              </a:rPr>
              <a:t>, same-sex marriage, </a:t>
            </a:r>
            <a:r>
              <a:rPr lang="en-US" dirty="0" err="1">
                <a:latin typeface="Helvetica" pitchFamily="2" charset="0"/>
              </a:rPr>
              <a:t>euthanasie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větší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demokratická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participace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proti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jakékoliv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diskriminaci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Traditional-Authoritative-Nationalist</a:t>
            </a:r>
          </a:p>
          <a:p>
            <a:pPr lvl="1"/>
            <a:r>
              <a:rPr lang="en-US" dirty="0" err="1">
                <a:latin typeface="Helvetica" pitchFamily="2" charset="0"/>
              </a:rPr>
              <a:t>Silná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autorita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vlády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morálka</a:t>
            </a:r>
            <a:r>
              <a:rPr lang="en-US" dirty="0">
                <a:latin typeface="Helvetica" pitchFamily="2" charset="0"/>
              </a:rPr>
              <a:t>, pol </a:t>
            </a:r>
            <a:r>
              <a:rPr lang="en-US" dirty="0" err="1">
                <a:latin typeface="Helvetica" pitchFamily="2" charset="0"/>
              </a:rPr>
              <a:t>pariticpace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není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zcela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důležitá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Nejvýznamnější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prediktor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pozice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stran</a:t>
            </a:r>
            <a:r>
              <a:rPr lang="en-US" dirty="0">
                <a:latin typeface="Helvetica" pitchFamily="2" charset="0"/>
              </a:rPr>
              <a:t> k EU</a:t>
            </a:r>
          </a:p>
          <a:p>
            <a:r>
              <a:rPr lang="en-US" dirty="0">
                <a:latin typeface="Helvetica" pitchFamily="2" charset="0"/>
              </a:rPr>
              <a:t>Chapel Hill Expert Survey</a:t>
            </a:r>
          </a:p>
        </p:txBody>
      </p:sp>
    </p:spTree>
    <p:extLst>
      <p:ext uri="{BB962C8B-B14F-4D97-AF65-F5344CB8AC3E}">
        <p14:creationId xmlns:p14="http://schemas.microsoft.com/office/powerpoint/2010/main" val="88954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73A9E-3056-D24C-A4B3-E1352077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Reakce</a:t>
            </a:r>
            <a:r>
              <a:rPr lang="cs-CZ" dirty="0">
                <a:latin typeface="Helvetica" pitchFamily="2" charset="0"/>
              </a:rPr>
              <a:t>: </a:t>
            </a:r>
            <a:r>
              <a:rPr lang="en-US" dirty="0">
                <a:latin typeface="Helvetica" pitchFamily="2" charset="0"/>
              </a:rPr>
              <a:t>B&amp;W model</a:t>
            </a:r>
            <a:r>
              <a:rPr lang="cs-CZ" dirty="0">
                <a:latin typeface="Helvetica" pitchFamily="2" charset="0"/>
              </a:rPr>
              <a:t> tak úplně neplatí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3F86A-F9C6-AC44-9A94-6EC54E70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192"/>
            <a:ext cx="10515600" cy="4956683"/>
          </a:xfrm>
        </p:spPr>
        <p:txBody>
          <a:bodyPr>
            <a:normAutofit/>
          </a:bodyPr>
          <a:lstStyle/>
          <a:p>
            <a:r>
              <a:rPr lang="cs-CZ" dirty="0">
                <a:latin typeface="Helvetica" pitchFamily="2" charset="0"/>
              </a:rPr>
              <a:t>Lidé s trvalou a hodnotnou změnou postoje existují</a:t>
            </a:r>
          </a:p>
          <a:p>
            <a:r>
              <a:rPr lang="cs-CZ" dirty="0">
                <a:latin typeface="Helvetica" pitchFamily="2" charset="0"/>
              </a:rPr>
              <a:t>Část lidí má trvalé postoje, část lidí postoje legitimně mění, část lidí je mění spíš náhodně</a:t>
            </a:r>
          </a:p>
          <a:p>
            <a:r>
              <a:rPr lang="cs-CZ" dirty="0">
                <a:latin typeface="Helvetica" pitchFamily="2" charset="0"/>
              </a:rPr>
              <a:t>Velikost závisí na tématu</a:t>
            </a:r>
          </a:p>
          <a:p>
            <a:r>
              <a:rPr lang="cs-CZ" dirty="0">
                <a:latin typeface="Helvetica" pitchFamily="2" charset="0"/>
              </a:rPr>
              <a:t>Př.: </a:t>
            </a:r>
            <a:r>
              <a:rPr lang="cs-CZ" dirty="0" err="1">
                <a:latin typeface="Helvetica" pitchFamily="2" charset="0"/>
              </a:rPr>
              <a:t>Hill</a:t>
            </a:r>
            <a:r>
              <a:rPr lang="cs-CZ" dirty="0">
                <a:latin typeface="Helvetica" pitchFamily="2" charset="0"/>
              </a:rPr>
              <a:t> a </a:t>
            </a:r>
            <a:r>
              <a:rPr lang="cs-CZ" dirty="0" err="1">
                <a:latin typeface="Helvetica" pitchFamily="2" charset="0"/>
              </a:rPr>
              <a:t>Kriesi</a:t>
            </a:r>
            <a:r>
              <a:rPr lang="cs-CZ" dirty="0">
                <a:latin typeface="Helvetica" pitchFamily="2" charset="0"/>
              </a:rPr>
              <a:t> 2001</a:t>
            </a:r>
          </a:p>
          <a:p>
            <a:r>
              <a:rPr lang="cs-CZ" dirty="0">
                <a:latin typeface="Helvetica" pitchFamily="2" charset="0"/>
              </a:rPr>
              <a:t>Švýcarsko, podpora 6 opatření proti znečištění živ prostředí</a:t>
            </a:r>
          </a:p>
          <a:p>
            <a:r>
              <a:rPr lang="cs-CZ" dirty="0">
                <a:latin typeface="Helvetica" pitchFamily="2" charset="0"/>
              </a:rPr>
              <a:t>4 vlny sběru</a:t>
            </a:r>
          </a:p>
          <a:p>
            <a:r>
              <a:rPr lang="cs-CZ" dirty="0" err="1">
                <a:latin typeface="Helvetica" pitchFamily="2" charset="0"/>
              </a:rPr>
              <a:t>Opinion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holders</a:t>
            </a:r>
            <a:r>
              <a:rPr lang="cs-CZ" dirty="0">
                <a:latin typeface="Helvetica" pitchFamily="2" charset="0"/>
              </a:rPr>
              <a:t> (37-58%, nejsilnější postoje)</a:t>
            </a:r>
          </a:p>
          <a:p>
            <a:r>
              <a:rPr lang="cs-CZ" dirty="0">
                <a:latin typeface="Helvetica" pitchFamily="2" charset="0"/>
              </a:rPr>
              <a:t>Vlažní </a:t>
            </a:r>
            <a:r>
              <a:rPr lang="cs-CZ" dirty="0" err="1">
                <a:latin typeface="Helvetica" pitchFamily="2" charset="0"/>
              </a:rPr>
              <a:t>changers</a:t>
            </a:r>
            <a:r>
              <a:rPr lang="cs-CZ" dirty="0">
                <a:latin typeface="Helvetica" pitchFamily="2" charset="0"/>
              </a:rPr>
              <a:t> (Nejslabší postoje)</a:t>
            </a:r>
          </a:p>
          <a:p>
            <a:r>
              <a:rPr lang="cs-CZ" dirty="0">
                <a:latin typeface="Helvetica" pitchFamily="2" charset="0"/>
              </a:rPr>
              <a:t>Trvalí </a:t>
            </a:r>
            <a:r>
              <a:rPr lang="cs-CZ" dirty="0" err="1">
                <a:latin typeface="Helvetica" pitchFamily="2" charset="0"/>
              </a:rPr>
              <a:t>changers</a:t>
            </a:r>
            <a:r>
              <a:rPr lang="cs-CZ" dirty="0">
                <a:latin typeface="Helvetica" pitchFamily="2" charset="0"/>
              </a:rPr>
              <a:t> (Nejmenší část)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50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FCEB657C-DA51-C24A-AFE1-F9E66AA96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049" y="1783709"/>
            <a:ext cx="8247281" cy="3290582"/>
          </a:xfrm>
        </p:spPr>
      </p:pic>
    </p:spTree>
    <p:extLst>
      <p:ext uri="{BB962C8B-B14F-4D97-AF65-F5344CB8AC3E}">
        <p14:creationId xmlns:p14="http://schemas.microsoft.com/office/powerpoint/2010/main" val="2830949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C4331-A0DF-4676-9869-9339EE89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Jak spolu souvisí ekonomické a kulturní postoje?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A9CFFA-2700-473F-954C-30BCA99F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Moc ne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Většinou netvoří jednu dimenzi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Pravicové kulturní postoje souvisí spíš s levicovými ekonomickými postoji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Ekonomická a kulturní ochrana vs. svoboda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Trochu jinak to funguje v postkomunistických zemích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Malka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Lelkes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2017: potřeba jistoty a bezpečí = opačné postoje na ekonomické a kulturní dimenzi (opak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Josta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Need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for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security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= kulturní ochrana a zároveň materiální ochrana</a:t>
            </a:r>
          </a:p>
        </p:txBody>
      </p:sp>
    </p:spTree>
    <p:extLst>
      <p:ext uri="{BB962C8B-B14F-4D97-AF65-F5344CB8AC3E}">
        <p14:creationId xmlns:p14="http://schemas.microsoft.com/office/powerpoint/2010/main" val="688329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41AB65AE-A08D-4F43-8E53-5F1B8D842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7D6BB65-D925-495A-8D5D-B65F69C6D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1" r="-4" b="6740"/>
          <a:stretch/>
        </p:blipFill>
        <p:spPr>
          <a:xfrm>
            <a:off x="145961" y="564863"/>
            <a:ext cx="5824780" cy="54694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64192DC-8C2A-4441-A99B-A88696F2B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407"/>
          <a:stretch/>
        </p:blipFill>
        <p:spPr>
          <a:xfrm>
            <a:off x="5183372" y="536943"/>
            <a:ext cx="6304539" cy="39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28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A7C53-1D2D-6840-859B-D834ED55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Nová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dimenze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dirty="0" err="1">
                <a:latin typeface="Helvetica" pitchFamily="2" charset="0"/>
              </a:rPr>
              <a:t>populismus</a:t>
            </a:r>
            <a:r>
              <a:rPr lang="en-US" dirty="0">
                <a:latin typeface="Helvetica" pitchFamily="2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22CF05-00C2-0049-AB2D-9FE5A25CA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Helvetica" pitchFamily="2" charset="0"/>
              </a:rPr>
              <a:t>Populismus jako ideologie (</a:t>
            </a:r>
            <a:r>
              <a:rPr lang="cs-CZ" dirty="0" err="1">
                <a:latin typeface="Helvetica" pitchFamily="2" charset="0"/>
              </a:rPr>
              <a:t>Mudde</a:t>
            </a:r>
            <a:r>
              <a:rPr lang="cs-CZ" dirty="0">
                <a:latin typeface="Helvetica" pitchFamily="2" charset="0"/>
              </a:rPr>
              <a:t> 2004)</a:t>
            </a:r>
          </a:p>
          <a:p>
            <a:r>
              <a:rPr lang="cs-CZ" dirty="0" err="1">
                <a:latin typeface="Helvetica" pitchFamily="2" charset="0"/>
              </a:rPr>
              <a:t>Thin-centered</a:t>
            </a:r>
            <a:r>
              <a:rPr lang="cs-CZ" dirty="0">
                <a:latin typeface="Helvetica" pitchFamily="2" charset="0"/>
              </a:rPr>
              <a:t> ideology – několik politických myšlenek</a:t>
            </a:r>
          </a:p>
          <a:p>
            <a:r>
              <a:rPr lang="cs-CZ" dirty="0">
                <a:latin typeface="Helvetica" pitchFamily="2" charset="0"/>
              </a:rPr>
              <a:t>Může být nesen pomocí “</a:t>
            </a:r>
            <a:r>
              <a:rPr lang="cs-CZ" dirty="0" err="1">
                <a:latin typeface="Helvetica" pitchFamily="2" charset="0"/>
              </a:rPr>
              <a:t>thick</a:t>
            </a:r>
            <a:r>
              <a:rPr lang="cs-CZ" dirty="0">
                <a:latin typeface="Helvetica" pitchFamily="2" charset="0"/>
              </a:rPr>
              <a:t>” ideology (např. socialismem, nebo nativismem)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1) anti-elitářství</a:t>
            </a:r>
          </a:p>
          <a:p>
            <a:r>
              <a:rPr lang="cs-CZ" dirty="0">
                <a:latin typeface="Helvetica" pitchFamily="2" charset="0"/>
              </a:rPr>
              <a:t>2) neomezená suverenita lidu, který má mít moc</a:t>
            </a:r>
          </a:p>
          <a:p>
            <a:r>
              <a:rPr lang="cs-CZ" dirty="0">
                <a:latin typeface="Helvetica" pitchFamily="2" charset="0"/>
              </a:rPr>
              <a:t>3) lid jako homogenní a ctnostná entita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Měření populistických postojů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6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96D0A-2CEB-6245-B12B-F69AA27F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Psychologická změna v laboratoři?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F73575-E67D-FF4E-B55A-D90438590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Helvetica" pitchFamily="2" charset="0"/>
              </a:rPr>
              <a:t>Teorie nepřímého kontaktu, cíl: zvyšovat </a:t>
            </a:r>
            <a:r>
              <a:rPr lang="cs-CZ" dirty="0" err="1">
                <a:latin typeface="Helvetica" pitchFamily="2" charset="0"/>
              </a:rPr>
              <a:t>meziskupinovou</a:t>
            </a:r>
            <a:r>
              <a:rPr lang="cs-CZ" dirty="0">
                <a:latin typeface="Helvetica" pitchFamily="2" charset="0"/>
              </a:rPr>
              <a:t> toleranci</a:t>
            </a:r>
          </a:p>
          <a:p>
            <a:r>
              <a:rPr lang="cs-CZ" dirty="0">
                <a:latin typeface="Helvetica" pitchFamily="2" charset="0"/>
              </a:rPr>
              <a:t>Alternativa kontaktní hypotézy</a:t>
            </a:r>
          </a:p>
          <a:p>
            <a:r>
              <a:rPr lang="cs-CZ" u="sng" dirty="0">
                <a:latin typeface="Helvetica" pitchFamily="2" charset="0"/>
              </a:rPr>
              <a:t>Představa kontaktu </a:t>
            </a:r>
            <a:r>
              <a:rPr lang="cs-CZ" dirty="0">
                <a:latin typeface="Helvetica" pitchFamily="2" charset="0"/>
              </a:rPr>
              <a:t>-&gt; menším předsudkům</a:t>
            </a:r>
          </a:p>
          <a:p>
            <a:r>
              <a:rPr lang="cs-CZ" dirty="0">
                <a:latin typeface="Helvetica" pitchFamily="2" charset="0"/>
              </a:rPr>
              <a:t>Meta-analýza 70 studií (</a:t>
            </a:r>
            <a:r>
              <a:rPr lang="cs-CZ" dirty="0" err="1">
                <a:latin typeface="Helvetica" pitchFamily="2" charset="0"/>
              </a:rPr>
              <a:t>Miles</a:t>
            </a:r>
            <a:r>
              <a:rPr lang="cs-CZ" dirty="0">
                <a:latin typeface="Helvetica" pitchFamily="2" charset="0"/>
              </a:rPr>
              <a:t> and </a:t>
            </a:r>
            <a:r>
              <a:rPr lang="cs-CZ" dirty="0" err="1">
                <a:latin typeface="Helvetica" pitchFamily="2" charset="0"/>
              </a:rPr>
              <a:t>Crisp</a:t>
            </a:r>
            <a:r>
              <a:rPr lang="cs-CZ" dirty="0">
                <a:latin typeface="Helvetica" pitchFamily="2" charset="0"/>
              </a:rPr>
              <a:t> 2014)</a:t>
            </a:r>
          </a:p>
          <a:p>
            <a:r>
              <a:rPr lang="cs-CZ" dirty="0" err="1">
                <a:latin typeface="Helvetica" pitchFamily="2" charset="0"/>
              </a:rPr>
              <a:t>Intergroup</a:t>
            </a:r>
            <a:r>
              <a:rPr lang="cs-CZ" dirty="0">
                <a:latin typeface="Helvetica" pitchFamily="2" charset="0"/>
              </a:rPr>
              <a:t> bias: </a:t>
            </a:r>
            <a:r>
              <a:rPr lang="cs-CZ" b="1" dirty="0">
                <a:latin typeface="Helvetica" pitchFamily="2" charset="0"/>
              </a:rPr>
              <a:t>d = .35 </a:t>
            </a:r>
            <a:r>
              <a:rPr lang="cs-CZ" dirty="0">
                <a:latin typeface="Helvetica" pitchFamily="2" charset="0"/>
              </a:rPr>
              <a:t>(CI 95% 0.24-0.45)</a:t>
            </a:r>
          </a:p>
          <a:p>
            <a:r>
              <a:rPr lang="cs-CZ" dirty="0">
                <a:latin typeface="Helvetica" pitchFamily="2" charset="0"/>
              </a:rPr>
              <a:t>Emoce vůči </a:t>
            </a:r>
            <a:r>
              <a:rPr lang="cs-CZ" dirty="0" err="1">
                <a:latin typeface="Helvetica" pitchFamily="2" charset="0"/>
              </a:rPr>
              <a:t>outgroup</a:t>
            </a:r>
            <a:r>
              <a:rPr lang="cs-CZ" dirty="0">
                <a:latin typeface="Helvetica" pitchFamily="2" charset="0"/>
              </a:rPr>
              <a:t>: d =.41 (CI 95% 0.22-0.61)</a:t>
            </a:r>
          </a:p>
          <a:p>
            <a:r>
              <a:rPr lang="cs-CZ" dirty="0">
                <a:latin typeface="Helvetica" pitchFamily="2" charset="0"/>
              </a:rPr>
              <a:t>Zamýšlený kontakt s </a:t>
            </a:r>
            <a:r>
              <a:rPr lang="cs-CZ" dirty="0" err="1">
                <a:latin typeface="Helvetica" pitchFamily="2" charset="0"/>
              </a:rPr>
              <a:t>outgroup</a:t>
            </a:r>
            <a:r>
              <a:rPr lang="cs-CZ" dirty="0">
                <a:latin typeface="Helvetica" pitchFamily="2" charset="0"/>
              </a:rPr>
              <a:t>: d = .46 (CI 95% 0.32-0.59)</a:t>
            </a:r>
          </a:p>
          <a:p>
            <a:r>
              <a:rPr lang="cs-CZ" dirty="0">
                <a:latin typeface="Helvetica" pitchFamily="2" charset="0"/>
              </a:rPr>
              <a:t>Real kontakt s </a:t>
            </a:r>
            <a:r>
              <a:rPr lang="cs-CZ" dirty="0" err="1">
                <a:latin typeface="Helvetica" pitchFamily="2" charset="0"/>
              </a:rPr>
              <a:t>outgroup</a:t>
            </a:r>
            <a:r>
              <a:rPr lang="cs-CZ" dirty="0">
                <a:latin typeface="Helvetica" pitchFamily="2" charset="0"/>
              </a:rPr>
              <a:t>: d = .46 (CI 95% 0.16-0.76)</a:t>
            </a:r>
          </a:p>
          <a:p>
            <a:endParaRPr lang="cs-CZ" dirty="0">
              <a:latin typeface="Helvetica" pitchFamily="2" charset="0"/>
            </a:endParaRPr>
          </a:p>
          <a:p>
            <a:endParaRPr lang="cs-CZ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0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47F4F-30C7-4AB1-A414-4F309F23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Postojová změna je možná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FC006-AE3F-45FE-BFF2-C1D2A7FA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Závisí na situaci a kontextu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Jaké faktory tedy ovlivňují postoje?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Informační prostředí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Hodnoty a jejich rámování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Síla původních postojů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61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CAF4A-A1E4-BB48-A7F4-5063FEAF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Informační prostředí: </a:t>
            </a:r>
            <a:r>
              <a:rPr lang="cs-CZ" dirty="0" err="1">
                <a:latin typeface="Helvetica" pitchFamily="2" charset="0"/>
              </a:rPr>
              <a:t>choice</a:t>
            </a:r>
            <a:r>
              <a:rPr lang="cs-CZ" dirty="0">
                <a:latin typeface="Helvetica" pitchFamily="2" charset="0"/>
              </a:rPr>
              <a:t> set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3E1FF-483D-084B-87B5-C2F5CE83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Např. </a:t>
            </a:r>
            <a:r>
              <a:rPr lang="cs-CZ" u="sng" dirty="0">
                <a:latin typeface="Helvetica" pitchFamily="2" charset="0"/>
              </a:rPr>
              <a:t>role </a:t>
            </a:r>
            <a:r>
              <a:rPr lang="cs-CZ" u="sng" dirty="0" err="1">
                <a:latin typeface="Helvetica" pitchFamily="2" charset="0"/>
              </a:rPr>
              <a:t>choice</a:t>
            </a:r>
            <a:r>
              <a:rPr lang="cs-CZ" u="sng" dirty="0">
                <a:latin typeface="Helvetica" pitchFamily="2" charset="0"/>
              </a:rPr>
              <a:t> setu</a:t>
            </a:r>
            <a:r>
              <a:rPr lang="cs-CZ" dirty="0">
                <a:latin typeface="Helvetica" pitchFamily="2" charset="0"/>
              </a:rPr>
              <a:t>. Co to znamená? (</a:t>
            </a:r>
            <a:r>
              <a:rPr lang="cs-CZ" dirty="0" err="1">
                <a:latin typeface="Helvetica" pitchFamily="2" charset="0"/>
              </a:rPr>
              <a:t>Sniderman</a:t>
            </a:r>
            <a:r>
              <a:rPr lang="cs-CZ" dirty="0">
                <a:latin typeface="Helvetica" pitchFamily="2" charset="0"/>
              </a:rPr>
              <a:t> a </a:t>
            </a:r>
            <a:r>
              <a:rPr lang="cs-CZ" dirty="0" err="1">
                <a:latin typeface="Helvetica" pitchFamily="2" charset="0"/>
              </a:rPr>
              <a:t>Bullock</a:t>
            </a:r>
            <a:r>
              <a:rPr lang="cs-CZ" dirty="0">
                <a:latin typeface="Helvetica" pitchFamily="2" charset="0"/>
              </a:rPr>
              <a:t>)</a:t>
            </a:r>
          </a:p>
          <a:p>
            <a:endParaRPr lang="cs-CZ" dirty="0">
              <a:latin typeface="Helvetica" pitchFamily="2" charset="0"/>
            </a:endParaRP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Postojová změna v kontextu změny prostředí, podmínek, okolností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E59CC-EFCD-104B-A46C-812DCE93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Informační prostředí: relevance/palčivost události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F41A09-7FB5-4947-841A-00430DD72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Např. vliv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Fukušimy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podporu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jaderné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energetiky</a:t>
            </a:r>
            <a:endParaRPr lang="en-US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Japonsko vs. UK</a:t>
            </a:r>
          </a:p>
          <a:p>
            <a:r>
              <a:rPr lang="en-US" dirty="0" err="1">
                <a:latin typeface="Helvetica" pitchFamily="2" charset="0"/>
              </a:rPr>
              <a:t>Poortinga</a:t>
            </a:r>
            <a:r>
              <a:rPr lang="en-US" dirty="0">
                <a:latin typeface="Helvetica" pitchFamily="2" charset="0"/>
              </a:rPr>
              <a:t> et al. 2013</a:t>
            </a:r>
          </a:p>
        </p:txBody>
      </p:sp>
    </p:spTree>
    <p:extLst>
      <p:ext uri="{BB962C8B-B14F-4D97-AF65-F5344CB8AC3E}">
        <p14:creationId xmlns:p14="http://schemas.microsoft.com/office/powerpoint/2010/main" val="39154603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1656</Words>
  <Application>Microsoft Office PowerPoint</Application>
  <PresentationFormat>Širokoúhlá obrazovka</PresentationFormat>
  <Paragraphs>236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Helvetica</vt:lpstr>
      <vt:lpstr>Motiv Office</vt:lpstr>
      <vt:lpstr>Postojová změna</vt:lpstr>
      <vt:lpstr>Změna postoje</vt:lpstr>
      <vt:lpstr>Změna postoje</vt:lpstr>
      <vt:lpstr>Je trvalá a hodnotná změna postoje možná?</vt:lpstr>
      <vt:lpstr>Reakce: B&amp;W model tak úplně neplatí</vt:lpstr>
      <vt:lpstr>Psychologická změna v laboratoři? </vt:lpstr>
      <vt:lpstr>Postojová změna je možná</vt:lpstr>
      <vt:lpstr>Informační prostředí: choice set</vt:lpstr>
      <vt:lpstr>Informační prostředí: relevance/palčivost události</vt:lpstr>
      <vt:lpstr>Prezentace aplikace PowerPoint</vt:lpstr>
      <vt:lpstr>Informační prostředí: dostupnost</vt:lpstr>
      <vt:lpstr>Počasí a climate change?</vt:lpstr>
      <vt:lpstr>Prezentace aplikace PowerPoint</vt:lpstr>
      <vt:lpstr>Availability matters</vt:lpstr>
      <vt:lpstr>Prezentace aplikace PowerPoint</vt:lpstr>
      <vt:lpstr>Hodnoty</vt:lpstr>
      <vt:lpstr>SCHWARTZ 1992</vt:lpstr>
      <vt:lpstr>Prezentace aplikace PowerPoint</vt:lpstr>
      <vt:lpstr>Prezentace aplikace PowerPoint</vt:lpstr>
      <vt:lpstr>Politické hodnoty</vt:lpstr>
      <vt:lpstr>Schwartz et al. 2014: Politické hodnoty</vt:lpstr>
      <vt:lpstr>Schwartz et al. 2014: 15 zemí</vt:lpstr>
      <vt:lpstr>Prezentace aplikace PowerPoint</vt:lpstr>
      <vt:lpstr>Hodnoty: teorie kulturní kognice</vt:lpstr>
      <vt:lpstr>Postoj k vědeckému konsensu</vt:lpstr>
      <vt:lpstr>Experimentální data</vt:lpstr>
      <vt:lpstr>HODNOTY</vt:lpstr>
      <vt:lpstr>IN/KONGRUENCE s predispozicemi</vt:lpstr>
      <vt:lpstr>IDEOLOGIE a POSTOJOVÁ STRUKTURA</vt:lpstr>
      <vt:lpstr>Ideologie</vt:lpstr>
      <vt:lpstr>Converse</vt:lpstr>
      <vt:lpstr>Converse: clustery sofistikovanosti</vt:lpstr>
      <vt:lpstr>Converse: co znamená ideologie?</vt:lpstr>
      <vt:lpstr>Kritika Converse</vt:lpstr>
      <vt:lpstr>Jednodimenzionální model</vt:lpstr>
      <vt:lpstr>Pravice-Levice v Evropě</vt:lpstr>
      <vt:lpstr>Prezentace aplikace PowerPoint</vt:lpstr>
      <vt:lpstr>Prezentace aplikace PowerPoint</vt:lpstr>
      <vt:lpstr>Prezentace aplikace PowerPoint</vt:lpstr>
      <vt:lpstr>Hodnoty jako základ struktury</vt:lpstr>
      <vt:lpstr>A znovu Schwartz (a ideologie)</vt:lpstr>
      <vt:lpstr>Vícedimenzionální model </vt:lpstr>
      <vt:lpstr>Symbolická ideologie vychází ze základních hodnot</vt:lpstr>
      <vt:lpstr>Carmines, Ensley, and Wagner 2011</vt:lpstr>
      <vt:lpstr>Jak moc je unidimenzionální pojetí informativní? Klar 2014</vt:lpstr>
      <vt:lpstr>Klar 2014</vt:lpstr>
      <vt:lpstr>Carmines et al. 2012</vt:lpstr>
      <vt:lpstr>Ideologie v evropských systémech</vt:lpstr>
      <vt:lpstr>GAL/TAN</vt:lpstr>
      <vt:lpstr>Prezentace aplikace PowerPoint</vt:lpstr>
      <vt:lpstr>Jak spolu souvisí ekonomické a kulturní postoje?</vt:lpstr>
      <vt:lpstr>Prezentace aplikace PowerPoint</vt:lpstr>
      <vt:lpstr>Nová dimenze: populismus?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Postojová změna</dc:title>
  <dc:creator>Lenka Hrbková</dc:creator>
  <cp:lastModifiedBy>Lenka Hrbková</cp:lastModifiedBy>
  <cp:revision>8</cp:revision>
  <dcterms:created xsi:type="dcterms:W3CDTF">2020-11-04T20:22:27Z</dcterms:created>
  <dcterms:modified xsi:type="dcterms:W3CDTF">2020-11-05T16:25:37Z</dcterms:modified>
</cp:coreProperties>
</file>