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4DC27-5736-4B0A-A91E-C24825D3C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A8CB5C-F0C4-4239-82EF-9883D473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DB069-37BA-4631-ABA5-612606EB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609C4C-98EE-4841-8A61-B549CB69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E6F018-2733-4AEE-85CC-E319E804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88948-87F2-4B69-923D-42233D3B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B24F6C-D108-48BB-B345-23EA5593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4980D7-42E0-483B-B7B9-47722776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6B0F6E-D09F-4306-9A96-108E17C6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3CC75C-DB7F-4178-B07D-EC8D5212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8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9F07E9-0D96-473D-8C80-DA2EF365F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E8D370-80EA-4AAC-9915-116604902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362EA5-49D2-4739-A1EA-5836315A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566A5B-910F-4E07-B901-77021C35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952487-4267-48E8-91E5-D7C44E7F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54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70FCD-CD38-498C-BB2A-F1B98417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A10E1-973E-4EF9-8DD4-21B3271A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CA54F-7ED3-4730-81BF-E0449912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DAEFA-8F78-4DBD-9AF5-21CDFCA0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3D9958-17B9-4D63-8DDD-B1AD20AD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17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53F24-590C-4832-863D-AB91AAD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78997F-780D-4EA6-97DA-493DD02E2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F113D-1905-4A9B-A958-24A4861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9FFDFC-A7F9-4328-A68B-BAA05CEA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57281D-96D7-4C03-9FA4-75F278BD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36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ED0D6-7F18-46A0-829B-F252426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5C9E2-48FB-4952-9A14-208C3E276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387927-6507-411B-B253-38C19987B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8C8B4B-4FE7-4A10-8F8E-D66B0C79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93E9ED-AD25-4987-9683-461FD7FB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907A7-B350-4D9D-8099-7609367E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45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B84EE-25F6-460C-BEFA-55075192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F5C3D1-A7E9-4253-B044-816379E7A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D7F5EB-C391-4C9D-A5C7-80559174D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67EC66-3D3D-4139-B8CA-4A469479A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FD7394-4917-48B8-888C-B4AAB03A0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D45FF7-AE35-4593-8CF8-5557EF8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159B90-1A37-4A71-956C-7CA75944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A87F7D-9788-467B-A16B-683F90F5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9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F31F3-4C19-4E6F-A4CB-19DF1E3F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E7FD69-9475-4C80-8505-C4033779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3139A2-2410-42BA-B1B8-0985EF6E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C6AA1A-4E88-4946-85D0-0A652D33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5CE2EB-88F2-4EBF-9CF3-A0BF7D1C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6FBE48-E04C-4F9A-AC93-5429083E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BDCBD5-562D-418E-8C80-0D92A555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8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5AB49-7201-47AA-8254-4FDDCB5B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101DA9-C045-4102-83D1-1242A969D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CAE4F7-441C-430C-B20A-83FA4D56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187EB4-B832-4841-A300-A2D34B4C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F6840-D57C-43B7-82ED-F74E90D9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558A6E-084D-48DE-8565-6188DF67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2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BAE6D-7AC7-41E2-B0A6-B7233BA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F57059-8A4F-475C-B7BA-5FE01970C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7BD2C7-2C61-4465-A419-E4C39228E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7CF666-C0F8-4073-A673-F55533D1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7D6334-9136-44E5-8C36-4A7BE497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E23204-EE06-418F-B0FA-8791CA39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13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AE2ACA-318D-4152-B5D8-AB75884D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2A88C0-057E-4740-93B8-7378B58A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4BF88C-9701-4BFB-B2CE-167087C8A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89010-5A4B-47C1-A7C5-A06D17A77BE3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B7630D-AD9D-49F5-8C88-4A7304A1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2F346-F4A1-41B3-B9E8-5C1C72048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C965-5DDF-4E0B-B95B-8E3F26472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1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icit.harvard.edu/implici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36692-6625-4FC5-AE26-C3722DC08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Implicitní postoje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BAD01E-B729-4FF3-99E6-C21CC4FA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17. 12. 2020</a:t>
            </a:r>
          </a:p>
        </p:txBody>
      </p:sp>
    </p:spTree>
    <p:extLst>
      <p:ext uri="{BB962C8B-B14F-4D97-AF65-F5344CB8AC3E}">
        <p14:creationId xmlns:p14="http://schemas.microsoft.com/office/powerpoint/2010/main" val="248256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9977D-43A2-42E6-8430-E721D481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6C11F-0264-45E2-8A15-C76CBD84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latency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všech pozitivních slov - M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latency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pozitivního slova po daném primu </a:t>
            </a:r>
          </a:p>
          <a:p>
            <a:pPr marL="514350" indent="-514350">
              <a:buAutoNum type="alphaUcParenR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latency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všech negativních slov - M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latency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negativního slova po daném primu </a:t>
            </a:r>
          </a:p>
          <a:p>
            <a:pPr marL="514350" indent="-514350">
              <a:buAutoNum type="alphaUcParenR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Odečíst B) od A)</a:t>
            </a:r>
          </a:p>
        </p:txBody>
      </p:sp>
    </p:spTree>
    <p:extLst>
      <p:ext uri="{BB962C8B-B14F-4D97-AF65-F5344CB8AC3E}">
        <p14:creationId xmlns:p14="http://schemas.microsoft.com/office/powerpoint/2010/main" val="60539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3B19F-C637-45BE-926D-1528AEB3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Implicit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Association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F1FC0-5597-4A60-B65B-2013010B4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0515600" cy="5414211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Taky latence reakcí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Klasifikace dvou rozdílných objektů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Není podprahový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R. klasifikují slova, která vidí na monitoru (rozřazují je podle kategorií)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Vždy vidí pár slov (např Black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nebo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White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 v různých kombinacích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Rozřazování slov (asociovaných buď s černochy a bělochy nebo s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Potom se prohodí ty dvojice slov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White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Bad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, Black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Good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Co nás zajímá?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Rychlost a správnost toho přiřazování slov k dvojicím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 reakční čas pro jeden pár slov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black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pozitivní) – M reakční čas pro druhý pár slov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white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pozitivní slova) / SD celkové průměrné latence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D-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score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5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4876F-70F8-47ED-8E46-EBE01891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1A5FF-11A8-41E7-9ED8-80D9676C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https://implicit.harvard.edu/implicit/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84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5F90B-8128-4920-9832-83950CC8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Affect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Misattribution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Procedure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4FE94-061B-4704-84CA-B4A61E127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Tentokrát ne čas ale proporce pozitivních a negativních hodnocení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R. napřimujeme konceptem, který nás zajímá (např fotkou politika)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Potom ho necháme hodnotí zcela neznámý objekt (čínské znaky)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Předpoklad = afekt asociovaný s primem se přenes na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target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Celé vědomé, instrukce odrazuje od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biasu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75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05122-956F-4588-8C2B-05A2B96C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Helvetica" panose="020B0604020202020204" pitchFamily="34" charset="0"/>
                <a:cs typeface="Helvetica" panose="020B0604020202020204" pitchFamily="34" charset="0"/>
              </a:rPr>
              <a:t>Příklad IAT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0A07B-C12A-4182-96C0-699633C9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72760" cy="4361815"/>
          </a:xfrm>
        </p:spPr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Iyengar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Westwood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2015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BIAT v dotazníku, n = 2000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BIAT pro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African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American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European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American</a:t>
            </a:r>
            <a:b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BIAT pro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Democrat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Republican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BDCE22-5765-46EE-8C7C-06C66B16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24" y="-14234"/>
            <a:ext cx="4309316" cy="67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2D35689-4F5C-4002-B96D-B12F715B71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4" y="1192846"/>
            <a:ext cx="5104386" cy="49437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9628A18-F027-467E-AC71-3B5784DB01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192846"/>
            <a:ext cx="5303520" cy="47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C4DD6-A9BE-4A32-BDC7-12F276EE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Kdy má cenu implicitní postoje používat?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1DDCF-785B-49D2-9D01-052B25739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 psychologii často nízké korelace i a e postojů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 politologii korelace u běžných témat silné (r = 0,7)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(Nosek et al 2010)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Korelace implicitních postojů a chování??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 = 0,48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Ale pokud kontrolujeme explicitní postoje, r = 0,15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Geeenwald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al. 2009) </a:t>
            </a:r>
          </a:p>
          <a:p>
            <a:pPr lvl="1"/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Sociální žádoucnost, citlivá témata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Nerozhodnutí nebo indiferentní voliči!</a:t>
            </a:r>
          </a:p>
          <a:p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Arcuri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Castelli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Galdi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Zogmaister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(2008)</a:t>
            </a:r>
          </a:p>
          <a:p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Arcuri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</a:t>
            </a:r>
            <a:r>
              <a:rPr lang="cs-CZ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Gawronski</a:t>
            </a:r>
            <a:r>
              <a:rPr lang="cs-CZ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(2008) 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2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52C9C-F681-4D22-974C-17C3324C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Indiferentní voliči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73B54-EC19-4FCB-A222-6D040A0C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2047" cy="4158080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Kdo jsou indiferentní voliči?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(Ryan 2017)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IAM a AMP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Implicitní postoje před volbami 2008, explicitní půl roku po volbách 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Platí pouze pro indiferentní voliče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Ambivalencí a přesvědčení voliči – hodnocení založeno na explicitních postojích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47E23E-1730-422D-9C78-EE4EB6D0A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40246" y="1760310"/>
            <a:ext cx="3746953" cy="44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9BE2DB-0241-45D2-B377-E51ABAF5D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531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41BBC8-D3E3-4468-8DCA-303BDB50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mind is like an iceberg, it floats with one-seventh of it‘s bulk above water. – S. Freud</a:t>
            </a:r>
          </a:p>
        </p:txBody>
      </p:sp>
    </p:spTree>
    <p:extLst>
      <p:ext uri="{BB962C8B-B14F-4D97-AF65-F5344CB8AC3E}">
        <p14:creationId xmlns:p14="http://schemas.microsoft.com/office/powerpoint/2010/main" val="13578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4FA89-37C3-4390-BA72-C839D4D4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Implicitní postoje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D6763-3CF0-4F4B-B827-62B814BA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4"/>
            <a:ext cx="10515600" cy="530564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Zabýváme se postoji a hodnoceními pod povrchem vědomí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Vědomé (explicitní) v. nevědomé (implicitní) postoje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Duální modely kognice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Explicitní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Verbalizované postoje a evaluace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Vědomé zpracování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Dotazník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Schopnost a ochota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Implicitní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Spontánní a automatické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Nemáme kontrolu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Žádná kognitivní zátěž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Nevědomé, rychlé a efektivní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Může ovlivnit vědomé postoje, úsudky a chování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Implicitní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biasy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(různé studie ale pozor na validitu..)</a:t>
            </a:r>
          </a:p>
        </p:txBody>
      </p:sp>
    </p:spTree>
    <p:extLst>
      <p:ext uri="{BB962C8B-B14F-4D97-AF65-F5344CB8AC3E}">
        <p14:creationId xmlns:p14="http://schemas.microsoft.com/office/powerpoint/2010/main" val="280506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52342-2FE6-4397-BEEB-99DE20F5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John Q. Public model (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Taber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Lodge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6FF8A-1FC0-4190-BE06-2A17A194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Politologická teorie implicitních postojů a automatických reakcí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Veškerá kognice: automatické/implicitní -&gt; vědomé/explicitní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Koncepty v LTM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Všechny politické koncepty jsou afektivní = HOT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cognition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Politické myšlení řízeno afektivní evaluací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1B615-9527-4104-A552-3CE82D50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JQP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4E999-8794-46D1-A7DE-6D740C0AB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Affect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transfer</a:t>
            </a: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Afekt přenášíme na jiné objekty</a:t>
            </a:r>
          </a:p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Affect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contagion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Vybavujeme si koncepty s kongruentním afektem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19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75F39-D2B5-4A90-B6B1-F879218F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Měření postojů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D1313-E199-4909-8A04-776B1FB9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Jsou explicitní postoje pozorovatelné?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je měříme?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potom měříme ty nepozorovatelné?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Přímo nebo nepřímo?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Měříme základní afektivní evaluace, neverbalizované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Reakční časy</a:t>
            </a:r>
          </a:p>
        </p:txBody>
      </p:sp>
    </p:spTree>
    <p:extLst>
      <p:ext uri="{BB962C8B-B14F-4D97-AF65-F5344CB8AC3E}">
        <p14:creationId xmlns:p14="http://schemas.microsoft.com/office/powerpoint/2010/main" val="32279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60FB3-8F52-4055-9A93-95E0B265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Jak to funguje??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0AE9C-6A0E-4B07-B9CD-4447838ED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 bázi již existujících afektivních asociací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Respondenta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primujeme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konceptem (PŘÍRODA)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Následuje pozitivní slovo (NÁDHERNÝ) nebo negativní slovo (STRAŠNÝ)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Pozitivní vztah k přírodě = rychlejší klasifikace slova nádherný jako pozitivního slova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Základní mechanismus nejčastějších nástrojů: IAT, AP, AMP</a:t>
            </a:r>
          </a:p>
        </p:txBody>
      </p:sp>
    </p:spTree>
    <p:extLst>
      <p:ext uri="{BB962C8B-B14F-4D97-AF65-F5344CB8AC3E}">
        <p14:creationId xmlns:p14="http://schemas.microsoft.com/office/powerpoint/2010/main" val="171949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168D4-FFB3-4A1C-AC52-7451EAF4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Affective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Priming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92CB6-B5FF-4442-A23E-E0B736D8B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Od 80s (R.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Fazio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Rychlost reakce v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ms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Identifikace pozitivní nebo negativní konotace mezi dvěma koncepty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Zobrazujeme nejdřív koncept, který nás zajímá (PRIME)</a:t>
            </a:r>
          </a:p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Potom ukážeme cílové slov, které má r. hodnotit (TARGET) + nebo –</a:t>
            </a: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1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0F88F7-DFB3-4B6F-85E1-116D30E757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750" y="1023520"/>
            <a:ext cx="8650608" cy="47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9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Širokoúhlá obrazovka</PresentationFormat>
  <Paragraphs>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Motiv Office</vt:lpstr>
      <vt:lpstr>Implicitní postoje</vt:lpstr>
      <vt:lpstr>The mind is like an iceberg, it floats with one-seventh of it‘s bulk above water. – S. Freud</vt:lpstr>
      <vt:lpstr>Implicitní postoje</vt:lpstr>
      <vt:lpstr>John Q. Public model (Taber and Lodge)</vt:lpstr>
      <vt:lpstr>JQP</vt:lpstr>
      <vt:lpstr>Měření postojů</vt:lpstr>
      <vt:lpstr>Jak to funguje??</vt:lpstr>
      <vt:lpstr>Affective Priming</vt:lpstr>
      <vt:lpstr>Prezentace aplikace PowerPoint</vt:lpstr>
      <vt:lpstr>AP</vt:lpstr>
      <vt:lpstr>Implicit Association Test</vt:lpstr>
      <vt:lpstr>IAT</vt:lpstr>
      <vt:lpstr>Affect Misattribution Procedure</vt:lpstr>
      <vt:lpstr>Příklad IAT</vt:lpstr>
      <vt:lpstr>Prezentace aplikace PowerPoint</vt:lpstr>
      <vt:lpstr>Kdy má cenu implicitní postoje používat?</vt:lpstr>
      <vt:lpstr>Indiferentní voliči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Implicitní postoje</dc:title>
  <dc:creator>Lenka Hrbková</dc:creator>
  <cp:lastModifiedBy>Lenka Hrbková</cp:lastModifiedBy>
  <cp:revision>8</cp:revision>
  <dcterms:created xsi:type="dcterms:W3CDTF">2020-12-16T21:46:56Z</dcterms:created>
  <dcterms:modified xsi:type="dcterms:W3CDTF">2020-12-17T04:48:03Z</dcterms:modified>
</cp:coreProperties>
</file>