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8" r:id="rId8"/>
    <p:sldId id="269" r:id="rId9"/>
    <p:sldId id="270" r:id="rId10"/>
    <p:sldId id="271" r:id="rId11"/>
    <p:sldId id="272" r:id="rId12"/>
    <p:sldId id="281" r:id="rId13"/>
    <p:sldId id="282" r:id="rId14"/>
    <p:sldId id="273" r:id="rId15"/>
    <p:sldId id="275" r:id="rId16"/>
    <p:sldId id="277" r:id="rId17"/>
    <p:sldId id="278" r:id="rId18"/>
    <p:sldId id="279" r:id="rId19"/>
    <p:sldId id="280" r:id="rId20"/>
    <p:sldId id="266" r:id="rId21"/>
    <p:sldId id="262" r:id="rId22"/>
    <p:sldId id="274" r:id="rId23"/>
    <p:sldId id="283" r:id="rId24"/>
    <p:sldId id="284" r:id="rId25"/>
    <p:sldId id="285" r:id="rId26"/>
    <p:sldId id="286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77AA3-B987-4467-A185-6D6C66CC6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48757E-89FB-4885-89B9-7ED8B193E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0C2EBC-DBF9-4B04-A088-A57D56772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70336D-A6C4-4779-AB8C-FFD8D53B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43121-F1C0-4EAE-A574-76C4C005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48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1A3D2-DF1E-4B10-A059-3AFBF3CB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425E71-78C0-46DF-AE95-EB24E6B98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3B2CD1-1F29-4945-BA84-2E36C840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8BC898-D3C8-416E-9392-57EA019F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48ED90-C07B-4471-ADFC-8E9E9F94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58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6D8931-9226-4C8F-999B-09E7D42690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6B1E2F-7043-43F9-8B1E-2820C4B09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85943-22E4-486C-9491-1E038D96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4A4E1B-04B7-4303-9A66-8B7E07E1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458150-13DE-4CF9-91D9-A40A94A7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7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CEA49-6AED-42A4-8F25-1AA92AA36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94AF8-3807-41FF-9EA7-ADAA5B7E1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ED8A0-9DA7-4C10-870D-2A561C2F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A1383E-AA33-4F9B-98B7-F3FEF2D95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F376D4-A17A-4034-AFCF-CB791A9A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957F6-B626-43CA-952E-40E0E059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1571CC-237B-49E0-B3B9-5984544C8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F3FF73-D1B4-4F32-8E4B-642CAFE3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64214B-7C1A-4643-88CE-BDE494AB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CC6EA7-2395-42AA-A05B-61F6047C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01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24BC9-72E0-4BBA-869C-85055E49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7AEB1-6A52-470A-B64A-1E3DB5056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EC90C2-BFF8-4983-A267-179E0809E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7A9EE3-40F1-492D-BE5E-0214CE6F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EC7944-6223-4AC9-9AF5-25295558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FA06E2-9E95-49D0-A31E-1C68CF3B4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79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55E9D-8679-4D0E-A160-863D1E8DB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AAA3E2-ABAE-4E51-8576-2EEE95B3C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A0F7B7-FA88-493B-8F46-A4FF9DC02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C09A388-BA6D-4197-A341-02D45F5AA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770CD1E-41DF-4590-9A83-9EB62A410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C600B0-A286-461F-82C1-1E4FF3F41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E48730-C937-4C31-9FC8-4331C2F9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E18E032-4777-4E88-A2A3-529A82B65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9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E6993-6263-4D92-B261-F4F4BF0D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1AAA24-DD8E-483E-B836-8EEB8AFA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0E00DF-25CA-4F58-81B6-E6120A60C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E38B9F-06D2-43DB-AFBD-0D7B1FEC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63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EBE9D6-9314-45EB-BE29-A2D8D45E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FB8955-CAE8-47BF-8A6B-A5F0575CA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679E3D-13FC-4BB9-A6F6-B711C9C5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32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BBDB5-E591-4A41-A113-968EDCBFA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3899F7-DF80-4749-A405-C4A5A2004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195372-6769-4D93-9CD9-B708A82A7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2DD189-3855-44E6-B2D5-A9B98161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4DE75F-772B-4866-BBB1-047ABD28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72C1B8-CD5F-441F-B4B0-165B81FD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73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73A7C-7F8C-4EF2-9082-860E747F2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B03F3C-4126-4F92-97BE-376FBCB00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F0000F-9837-49E0-BCF1-475E6E179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FD8743-6EE9-478A-98AA-ED640595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EC7B0A-6E67-483E-8976-FEE836E1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AEDF69-F6DC-4C03-83D1-035C3C9C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85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B5930C-8438-4AC0-A78A-1CA72BC2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FEA812-00B0-4D20-9ED1-674FFF613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FA5CC-4AFA-4C71-B5F2-EA4B4D7B1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5FBA5-94FA-4D4E-ABE8-9D23ECCFABAC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80BA7F-7BCE-4E02-91F3-E3C11039E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64C719-111B-4BDE-A5B4-0229F0E01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25E8-6B14-4024-8FD1-67B164DFB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34F75-B89C-40EA-B8D5-4A0151564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Politická informovanost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misinformovanost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9AF81B-DFC5-4FBA-B520-BCE9894CE2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17. 12. 2020</a:t>
            </a:r>
          </a:p>
        </p:txBody>
      </p:sp>
    </p:spTree>
    <p:extLst>
      <p:ext uri="{BB962C8B-B14F-4D97-AF65-F5344CB8AC3E}">
        <p14:creationId xmlns:p14="http://schemas.microsoft.com/office/powerpoint/2010/main" val="265471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AB2D417-CCCA-4D52-B5D0-5069EA73D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8" y="154983"/>
            <a:ext cx="7142249" cy="6524812"/>
          </a:xfrm>
        </p:spPr>
      </p:pic>
    </p:spTree>
    <p:extLst>
      <p:ext uri="{BB962C8B-B14F-4D97-AF65-F5344CB8AC3E}">
        <p14:creationId xmlns:p14="http://schemas.microsoft.com/office/powerpoint/2010/main" val="1976113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86605-D978-4246-950E-A220E568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Problém měření informovanosti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9135E-EE6C-4870-BD7F-E7AA6C803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 moc velký problém je tipování?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Zahrnout DK, nebo ne?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Vyzývat respondenty, ať odpovídají DK, nebo ne?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Mondak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(2001) proti: dává to prostor systematickým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biasům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1)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guessing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effect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2)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partial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knowledge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effect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Aktivní odrazování? (mělo by odradit všechny)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Luskin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Bullock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2005: konvenční dotazování je funkčnější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Rozlišení neinformovaných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misinformovaní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voličů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Delli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Carpini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Keeter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1996)</a:t>
            </a:r>
          </a:p>
        </p:txBody>
      </p:sp>
    </p:spTree>
    <p:extLst>
      <p:ext uri="{BB962C8B-B14F-4D97-AF65-F5344CB8AC3E}">
        <p14:creationId xmlns:p14="http://schemas.microsoft.com/office/powerpoint/2010/main" val="170353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8FED9-8D2C-4A77-A056-E376421D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Sturgis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2008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116F5-EF89-4AA3-A187-8A56EFAF6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7856349" cy="4389195"/>
          </a:xfrm>
        </p:spPr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Experiment v CATI sběru 2004?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1. DK, pokud nevíte (konvenční)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2. Pokud nevíte, tak si tipněte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Mondak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3. Určitě správně, možná správně, možná špatně, určitě špatně (možnost nejistoty), DK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167520-3F87-4666-B052-EF65D46E2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626" y="5207000"/>
            <a:ext cx="7153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0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1FC3668-B850-47EE-9988-14922EBF0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781" y="774917"/>
            <a:ext cx="7275801" cy="3175842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1D5046B-7622-4168-B3AE-D1290CF61B74}"/>
              </a:ext>
            </a:extLst>
          </p:cNvPr>
          <p:cNvSpPr txBox="1"/>
          <p:nvPr/>
        </p:nvSpPr>
        <p:spPr>
          <a:xfrm>
            <a:off x="554182" y="4502727"/>
            <a:ext cx="8049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analýze nenachází důkazy </a:t>
            </a:r>
            <a:r>
              <a:rPr lang="cs-CZ" dirty="0" err="1"/>
              <a:t>hyoptézy</a:t>
            </a:r>
            <a:r>
              <a:rPr lang="cs-CZ" dirty="0"/>
              <a:t> o </a:t>
            </a:r>
            <a:r>
              <a:rPr lang="cs-CZ" dirty="0" err="1"/>
              <a:t>pratianl</a:t>
            </a:r>
            <a:r>
              <a:rPr lang="cs-CZ" dirty="0"/>
              <a:t> </a:t>
            </a:r>
            <a:r>
              <a:rPr lang="cs-CZ" dirty="0" err="1"/>
              <a:t>knowledge</a:t>
            </a:r>
            <a:endParaRPr lang="cs-CZ" dirty="0"/>
          </a:p>
          <a:p>
            <a:r>
              <a:rPr lang="cs-CZ" dirty="0"/>
              <a:t>Nedoporučují </a:t>
            </a:r>
            <a:r>
              <a:rPr lang="cs-CZ" dirty="0" err="1"/>
              <a:t>Mondakův</a:t>
            </a:r>
            <a:r>
              <a:rPr lang="cs-CZ" dirty="0"/>
              <a:t> postup</a:t>
            </a:r>
          </a:p>
          <a:p>
            <a:r>
              <a:rPr lang="cs-CZ" dirty="0"/>
              <a:t>Klasický </a:t>
            </a:r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wording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20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D15BB-1D2B-4779-BC91-913EFF0E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 občanská znalost jednodimenzionální?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FAE42-06B7-4A11-A8B1-8DF5EBB47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Nebo existují specifické oblasti?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Ženy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knowledge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Teorie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Publics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Krosnick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1990)</a:t>
            </a:r>
          </a:p>
        </p:txBody>
      </p:sp>
    </p:spTree>
    <p:extLst>
      <p:ext uri="{BB962C8B-B14F-4D97-AF65-F5344CB8AC3E}">
        <p14:creationId xmlns:p14="http://schemas.microsoft.com/office/powerpoint/2010/main" val="834132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653AF-9F51-4978-BBFD-6B2180D6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public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0A7C1-004E-46EF-A7E5-607CC6734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Různé problémy zajímají různé lidi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Lidé mají znalosti o tématech, která jsou pro ně důležitá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Veřejnost jako celek málo informovaná o všech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policy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oblastech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publics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– více informovaní, téma je důležité hraje roli v rozhodování, snáze polarizované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Více strukturované postoje k tématu, uchování více background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knowledge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selektivní zaměření pozornosti na téma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Iyengar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1990,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Krosnick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1990).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06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5091D-BBD8-420B-A062-F6F1A8EC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Učí se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publics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snáze v kampaních?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3E62B-554C-4F3B-BA8C-02E0E5041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0031" cy="466725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publics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už jsou hodně informované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Málo prostoru pro nové informace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Henderson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2013: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Publics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Campaigns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Knowledge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Nové téma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Změna pozice kandidáta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Test na tématech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Social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Security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Medicaid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Kampaň 2000 vs 2004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Issue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public = senioři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Rolling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cross-section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Panel data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074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159984E2-6B47-4F84-B8DB-B3081F405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620" y="239071"/>
            <a:ext cx="4417017" cy="6332088"/>
          </a:xfrm>
        </p:spPr>
      </p:pic>
    </p:spTree>
    <p:extLst>
      <p:ext uri="{BB962C8B-B14F-4D97-AF65-F5344CB8AC3E}">
        <p14:creationId xmlns:p14="http://schemas.microsoft.com/office/powerpoint/2010/main" val="87651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DC12FE45-1EB1-4D43-BF93-0026D0E2B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94" y="643466"/>
            <a:ext cx="619521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64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B94AB92-5BF0-45E5-8FB6-5A904D7D7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7574" y="643466"/>
            <a:ext cx="571685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5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043B1-7119-46B5-AA48-BD387340B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Back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to Converse: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FAF7D-B073-46C1-B54A-4ACB3841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Politická znalost </a:t>
            </a:r>
            <a:r>
              <a:rPr lang="cs-CZ" u="sng" dirty="0">
                <a:latin typeface="Helvetica" panose="020B0604020202020204" pitchFamily="34" charset="0"/>
                <a:cs typeface="Helvetica" panose="020B0604020202020204" pitchFamily="34" charset="0"/>
              </a:rPr>
              <a:t>je nízká 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 </a:t>
            </a:r>
            <a:r>
              <a:rPr lang="cs-CZ" u="sng" dirty="0">
                <a:latin typeface="Helvetica" panose="020B0604020202020204" pitchFamily="34" charset="0"/>
                <a:cs typeface="Helvetica" panose="020B0604020202020204" pitchFamily="34" charset="0"/>
              </a:rPr>
              <a:t>nerovnoměrně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rozptýlená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Tradiční teorie reprezentace ale vyžaduje informované voliče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Vztah informaci a reprezentace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Informační zdroje se mění (strany, masmédia, nová média)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Růst nákladů na zprostředkování i získání informací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awarness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expertise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sophistication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Široký koncept: zapojení do politiky, znalosti o politice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Converse: intelektuální znalost, pochopení politiky, pochopení otázek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4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8515E8A-7FA4-4B26-BAE1-E692DF8A2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9" y="473613"/>
            <a:ext cx="7161450" cy="5655998"/>
          </a:xfrm>
        </p:spPr>
      </p:pic>
    </p:spTree>
    <p:extLst>
      <p:ext uri="{BB962C8B-B14F-4D97-AF65-F5344CB8AC3E}">
        <p14:creationId xmlns:p14="http://schemas.microsoft.com/office/powerpoint/2010/main" val="863228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353F5-9606-4890-BE3B-0E27368A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Další důsledky politické informovanosti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9F579-4A7B-4B6D-9DE7-0E5F43383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Miller,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Saunders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Farhart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(2016)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Politická </a:t>
            </a:r>
            <a:r>
              <a:rPr lang="cs-CZ" u="sng" dirty="0">
                <a:latin typeface="Helvetica" panose="020B0604020202020204" pitchFamily="34" charset="0"/>
                <a:cs typeface="Helvetica" panose="020B0604020202020204" pitchFamily="34" charset="0"/>
              </a:rPr>
              <a:t>informovanost moderuje konspirační myšlení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Konspirace je motivovaný proces (ideologické a psychologické motivy)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Nutná určitá politická znalost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Nízká důvěra</a:t>
            </a:r>
          </a:p>
        </p:txBody>
      </p:sp>
    </p:spTree>
    <p:extLst>
      <p:ext uri="{BB962C8B-B14F-4D97-AF65-F5344CB8AC3E}">
        <p14:creationId xmlns:p14="http://schemas.microsoft.com/office/powerpoint/2010/main" val="2678008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6EA3D-5084-4143-A738-98F3453B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Uninformed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vs.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Misinformed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A2939-E734-4310-B672-6378DFDDB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Mispercepce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jsou ještě větší problém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Často s vysokou mírou jistoty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Např. informace o WMD v Iráku po invazi 2003. Proč se nenašly?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Misinformace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Konspirační teorie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Fámy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rumours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 </a:t>
            </a:r>
            <a:r>
              <a:rPr lang="cs-CZ" i="1" dirty="0">
                <a:latin typeface="Helvetica" panose="020B0604020202020204" pitchFamily="34" charset="0"/>
                <a:cs typeface="Helvetica" panose="020B0604020202020204" pitchFamily="34" charset="0"/>
              </a:rPr>
              <a:t>(neověřené, instrumentálně relevantní informace, které jsou ve veřejné oběhu a které se objevují v kontextu nejednoznačnosti, nebezpečí,  potenciální hrozby a pomáhají lidem chápat a zvládat rizika. </a:t>
            </a:r>
            <a:r>
              <a:rPr lang="cs-CZ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DiFonzo</a:t>
            </a:r>
            <a:r>
              <a:rPr lang="cs-CZ" i="1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Bordia</a:t>
            </a:r>
            <a:r>
              <a:rPr lang="cs-CZ" i="1" dirty="0">
                <a:latin typeface="Helvetica" panose="020B0604020202020204" pitchFamily="34" charset="0"/>
                <a:cs typeface="Helvetica" panose="020B0604020202020204" pitchFamily="34" charset="0"/>
              </a:rPr>
              <a:t> 2006)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772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02F8CBD2-1514-462A-974C-08E46EFD5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93572"/>
            <a:ext cx="10905066" cy="507085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82EBD43-2235-4B3F-ABA3-B9A778C00D8B}"/>
              </a:ext>
            </a:extLst>
          </p:cNvPr>
          <p:cNvSpPr txBox="1"/>
          <p:nvPr/>
        </p:nvSpPr>
        <p:spPr>
          <a:xfrm>
            <a:off x="8260597" y="6168325"/>
            <a:ext cx="302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Flynn</a:t>
            </a:r>
            <a:r>
              <a:rPr lang="cs-CZ" dirty="0"/>
              <a:t> et al. 2017</a:t>
            </a:r>
          </a:p>
        </p:txBody>
      </p:sp>
    </p:spTree>
    <p:extLst>
      <p:ext uri="{BB962C8B-B14F-4D97-AF65-F5344CB8AC3E}">
        <p14:creationId xmlns:p14="http://schemas.microsoft.com/office/powerpoint/2010/main" val="1360930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1E35A-94F5-4EF8-8BD5-BE3C15B7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Mispercepce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jsou stabilní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EC172-EC8C-4D3F-A415-A4C62431B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Korektivní informace nesnižuje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mispercepci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Především v tu, která je ideologicky kongruentní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Korekce může naopak způsobit opačný účinek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Nyhan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Reifler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2010)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4 experimenty, subjekty ne/obdržely korektivní informaci po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misinformativním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článku (Irák, kmenové buňky, tax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cuts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WMD v Iráku: 2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correction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 x 2 (mortality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salience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7157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226D2DE-F68F-4CE1-A95A-0A9E6BC22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1697" y="371959"/>
            <a:ext cx="6231196" cy="60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60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BEA1A-2DE7-4A2C-89F0-42351D410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Jaká je role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mispercepce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1C930-6DCA-43F5-A2B2-C7BD27E14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signaling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??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Můžou se vynulovat?? 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Jáké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jsou ještě motivace kromě stranictví (např.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Flynn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Krupnikov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 četbě)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Vede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mispercepce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k „nesprávným“ názorům??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2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766E6-F237-44F1-B0E5-AB1DA49E1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Proč je informovanost důležitá?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685C80-F7C9-4AEF-B068-6932EBBF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Kolik by toho průměrný občan měl znát??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Jaké jsou důsledky nerovnoměrné informovanosti mezi občany?</a:t>
            </a:r>
          </a:p>
        </p:txBody>
      </p:sp>
    </p:spTree>
    <p:extLst>
      <p:ext uri="{BB962C8B-B14F-4D97-AF65-F5344CB8AC3E}">
        <p14:creationId xmlns:p14="http://schemas.microsoft.com/office/powerpoint/2010/main" val="183704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89428-FCAE-48A0-93A1-1BE59FFB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čem jsou rozdíly?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BC107-C3EB-4E1D-A451-85CEE0149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Volební účast, politická participace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Způsob hlasování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Menší vliv symbolické politiky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Menší důvěra médií, agenda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settingu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Nepostoje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ve vysoké míře, v různých zemích (USA ale i Evropa)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Non response v ČR 40-50%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čem je non-response důležitá?</a:t>
            </a:r>
          </a:p>
        </p:txBody>
      </p:sp>
    </p:spTree>
    <p:extLst>
      <p:ext uri="{BB962C8B-B14F-4D97-AF65-F5344CB8AC3E}">
        <p14:creationId xmlns:p14="http://schemas.microsoft.com/office/powerpoint/2010/main" val="380999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AEFD8-3793-4753-9D6D-2708D765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Reprezentativní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A29E38-B301-4760-8484-CDCD8C6BB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Hodnocení politických programů stran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Hodnocení činnosti stran v úřadech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1) znalost vlastní preference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2) rozlišení mezi stranami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3) hlasování  („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correct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vote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“)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Informovanost velmi nízká (Converse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Delli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Caprini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Keeter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6A9FB-92CA-49E5-BA42-D2640B57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Knowledge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gap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hypothesis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52B13-D7FF-49B6-B2E4-F04D1AA8D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Vyšší úroveň znalosti (vzdělání a lidi se zájmem o pol.) usnadňuje zisk nových informací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Lidé s vyšší znalostí mají komparativní výhodu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1) lepší porozumění problémům,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2) uchovávají více informací (zdroje pro porozumění),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3) relevantní sociální kontakty s ostatními,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4) větší expozice masové komunikaci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30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485F8-F8A3-4B6D-8686-6D8E55A1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Informovanost jako ideologická sofistikovanost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E7208-919D-4C85-9F07-D0EF1FF54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Logická organizovanost politických postojů do koherentních struktur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Vztahy dvou a více postojů (Converse)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Jsou-li vazby koherentní, jedná se o ideologii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Politická sofistikovanost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Luskin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1987):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1) množství postojů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2) rozpětí témat postojů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3) propojení navzájem,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4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1D392-8201-49F1-8FBE-1071AAE34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Občanské znalosti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9674C-235C-4995-9BC4-0EF05D613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Znalost faktických informací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Politických lídrů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Institucí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Pravidel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2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74BADE0A-CE09-4108-A56A-B83F0D57F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59" y="4482"/>
            <a:ext cx="8074616" cy="6731700"/>
          </a:xfrm>
        </p:spPr>
      </p:pic>
    </p:spTree>
    <p:extLst>
      <p:ext uri="{BB962C8B-B14F-4D97-AF65-F5344CB8AC3E}">
        <p14:creationId xmlns:p14="http://schemas.microsoft.com/office/powerpoint/2010/main" val="449703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Microsoft Office PowerPoint</Application>
  <PresentationFormat>Širokoúhlá obrazovka</PresentationFormat>
  <Paragraphs>117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Helvetica</vt:lpstr>
      <vt:lpstr>Motiv Office</vt:lpstr>
      <vt:lpstr>Politická informovanost a misinformovanost</vt:lpstr>
      <vt:lpstr>Back to Converse:</vt:lpstr>
      <vt:lpstr>Proč je informovanost důležitá?</vt:lpstr>
      <vt:lpstr>V čem jsou rozdíly?</vt:lpstr>
      <vt:lpstr>Reprezentativní demokracie</vt:lpstr>
      <vt:lpstr>Knowledge gap hypothesis</vt:lpstr>
      <vt:lpstr>Informovanost jako ideologická sofistikovanost</vt:lpstr>
      <vt:lpstr>Občanské znalosti</vt:lpstr>
      <vt:lpstr>Prezentace aplikace PowerPoint</vt:lpstr>
      <vt:lpstr>Prezentace aplikace PowerPoint</vt:lpstr>
      <vt:lpstr>Problém měření informovanosti</vt:lpstr>
      <vt:lpstr>Sturgis 2008</vt:lpstr>
      <vt:lpstr>Prezentace aplikace PowerPoint</vt:lpstr>
      <vt:lpstr>Je občanská znalost jednodimenzionální?</vt:lpstr>
      <vt:lpstr>Issue public</vt:lpstr>
      <vt:lpstr>Učí se issue publics snáze v kampaních?</vt:lpstr>
      <vt:lpstr>Prezentace aplikace PowerPoint</vt:lpstr>
      <vt:lpstr>Prezentace aplikace PowerPoint</vt:lpstr>
      <vt:lpstr>Prezentace aplikace PowerPoint</vt:lpstr>
      <vt:lpstr>Prezentace aplikace PowerPoint</vt:lpstr>
      <vt:lpstr>Další důsledky politické informovanosti</vt:lpstr>
      <vt:lpstr>Uninformed vs. Misinformed</vt:lpstr>
      <vt:lpstr>Prezentace aplikace PowerPoint</vt:lpstr>
      <vt:lpstr>Mispercepce jsou stabilní</vt:lpstr>
      <vt:lpstr>Prezentace aplikace PowerPoint</vt:lpstr>
      <vt:lpstr>Jaká je role mispercepce?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informovanost a misinformovanost</dc:title>
  <dc:creator>Lenka Hrbková</dc:creator>
  <cp:lastModifiedBy>Lenka Hrbková</cp:lastModifiedBy>
  <cp:revision>12</cp:revision>
  <dcterms:created xsi:type="dcterms:W3CDTF">2019-11-11T23:15:42Z</dcterms:created>
  <dcterms:modified xsi:type="dcterms:W3CDTF">2020-12-17T09:30:26Z</dcterms:modified>
</cp:coreProperties>
</file>