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85" r:id="rId7"/>
    <p:sldId id="286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1"/>
  </p:normalViewPr>
  <p:slideViewPr>
    <p:cSldViewPr snapToGrid="0" snapToObjects="1">
      <p:cViewPr varScale="1">
        <p:scale>
          <a:sx n="64" d="100"/>
          <a:sy n="64" d="100"/>
        </p:scale>
        <p:origin x="7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F8E120-50F5-2843-83EE-34B6A0D23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AA2FF6E-7935-5A4B-BF3A-1B2A6D54AA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A6C64FC-208E-B145-8AF8-7DBED8ED0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7417-5DB1-E648-B149-017AE4B53095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082095-3CF8-8845-B123-29BEF8392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9894F2-C429-6F4D-AE51-85B0DB460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90E7A-1A20-E84C-A2EE-AF138727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184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88D660-B710-2849-BE50-175A8D440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2BAEB68-A005-224E-8AB9-9CC36CBC76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73FBD19-55AB-BF4F-AF7F-5E9EA8985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7417-5DB1-E648-B149-017AE4B53095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DA73AB-3D43-574C-B47C-8D41BD9A1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1595F6-B988-B148-838C-C11043690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90E7A-1A20-E84C-A2EE-AF138727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61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D698DA3-A196-864D-B852-84C27178F8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05BFC6A-8D50-DC47-A2BA-4F5214D8B1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796742-10B6-4147-ACF5-C5A5EB129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7417-5DB1-E648-B149-017AE4B53095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97E5FC6-FBE1-6542-9E15-81F88F42B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B03AD8-40D4-E645-BEAE-19649ADBE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90E7A-1A20-E84C-A2EE-AF138727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8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385C49-FE73-9E4A-B950-6855B568A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92C469-BEC6-A446-81E8-F18B28F30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C10B0E-3F0C-114A-88C2-966FFA5EC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7417-5DB1-E648-B149-017AE4B53095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27E30E6-149D-6144-A4D5-381638AC0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FA2016-7FBD-E949-98CF-C6C333AD1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90E7A-1A20-E84C-A2EE-AF138727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7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39FFB5-511F-D644-9CA7-E957B3EF0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4AE0425-FBF5-FD4D-89EB-3E07087405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3EC396-3EB9-9E43-99B5-5D16DBEBF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7417-5DB1-E648-B149-017AE4B53095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80869E-AED4-D343-B125-8DCA620DF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4D8924-BB38-2242-ACFA-AC39434C5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90E7A-1A20-E84C-A2EE-AF138727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52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651BB5-35E8-8641-ABE3-1E65ABBD8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46887F-1F6D-5D4D-A48E-7EAFB3D733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E948E51-5333-3947-BF5D-EE0BA9B054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A67AC9-CBF9-C04D-B988-D0CA4C576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7417-5DB1-E648-B149-017AE4B53095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4C4042-9C2D-ED42-9997-AC01C3850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ECA898F-EB01-2B46-B618-D7160A750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90E7A-1A20-E84C-A2EE-AF138727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3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783EE3-322F-7544-8244-D2369089B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807D6EB-EAC1-6441-84C1-05C1186BB7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2217356-B9A6-BC44-9E32-E43EC57165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F3498F2-9B74-2C45-9660-584FF125B0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3438707-176F-4446-8D84-6DDC740025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21ABF40-AF7D-5D40-B25C-A2B9B71A5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7417-5DB1-E648-B149-017AE4B53095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060CA8B-49D2-224A-AD68-6A3E4FD9E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DDD9637-F0EF-224C-86C8-CCC1EB435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90E7A-1A20-E84C-A2EE-AF138727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58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B3E94F-D6DC-2D4D-A2AD-47791740A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7135C43-16AA-2342-96A0-12DEF1CDC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7417-5DB1-E648-B149-017AE4B53095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E0DB1BA-DD9D-5649-8E60-08B157757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ADCF60D-DE94-2043-94B8-AD4AF871A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90E7A-1A20-E84C-A2EE-AF138727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6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F3BC997-E25B-E840-B91A-BC346AF39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7417-5DB1-E648-B149-017AE4B53095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E86B431-2FB5-744C-8F78-AFC432119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E295B5E-C6F9-D34F-82B5-0201EC045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90E7A-1A20-E84C-A2EE-AF138727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262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F789CC-36EA-E34C-AE55-46BC3D405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C8FB4A-0B52-A942-A5D3-23C1C2DC9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BA4B67E-1A3F-8C49-9759-AFD3EB42E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258578B-2BEE-A54F-88DC-CFB05DCE5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7417-5DB1-E648-B149-017AE4B53095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D7386FE-4285-1C44-A10D-B8483E387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F390F52-992D-B148-8EDA-C2FBD40B7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90E7A-1A20-E84C-A2EE-AF138727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73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E9608D-8CB2-F748-B3ED-2C02BB38F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11C8277-0FE0-AC43-896B-B90354831B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868457E-AAED-6F47-B6C3-15948401C1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C39FDB7-2F04-E44A-8C54-CF95284C2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7417-5DB1-E648-B149-017AE4B53095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F2444BC-8C68-A64D-BEDF-9E3C9BB31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C595C29-CF19-FB44-A180-E0F181691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90E7A-1A20-E84C-A2EE-AF138727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44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A92DD10-C4AA-F64C-AC08-66F51203D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5BB730A-18D3-5C4A-8E75-09C5E07CD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821A08-2335-C645-BA22-9A0F7B0FE5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07417-5DB1-E648-B149-017AE4B53095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D9550E-2997-9041-AFA0-06C20232C3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43601A-0224-DB46-9E4F-2E82B99CF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90E7A-1A20-E84C-A2EE-AF1387276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44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raktivni.rozhlas.cz/volebni-pruzkumy/" TargetMode="External"/><Relationship Id="rId2" Type="http://schemas.openxmlformats.org/officeDocument/2006/relationships/hyperlink" Target="https://zpravy.aktualne.cz/domaci/analyza-pruzkumy-na-pranyri-volby-ukazaly-kdo-je-umi/r~b3d2a54cb71911e79090002590604f2e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48DF91-900A-C842-8971-708A6E2E80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Metodologie – průzkum veřejného mínění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BB302DC-82FD-A44F-83A3-C9B53B23F0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3. 12. 2020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061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E38F1E-B963-4D46-B6AD-76B0DE7C9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Dostupné subjekty (</a:t>
            </a:r>
            <a:r>
              <a:rPr lang="cs-CZ" dirty="0" err="1">
                <a:latin typeface="Helvetica" pitchFamily="2" charset="0"/>
              </a:rPr>
              <a:t>convenience</a:t>
            </a:r>
            <a:r>
              <a:rPr lang="cs-CZ" dirty="0">
                <a:latin typeface="Helvetica" pitchFamily="2" charset="0"/>
              </a:rPr>
              <a:t> sample)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483B9D-BE2A-F448-9FF7-9CC3C84B0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Lidé na ulici</a:t>
            </a:r>
          </a:p>
          <a:p>
            <a:r>
              <a:rPr lang="cs-CZ" dirty="0">
                <a:latin typeface="Helvetica" pitchFamily="2" charset="0"/>
              </a:rPr>
              <a:t>Studenti</a:t>
            </a:r>
          </a:p>
          <a:p>
            <a:pPr marL="0" indent="0">
              <a:buNone/>
            </a:pPr>
            <a:endParaRPr lang="cs-CZ" dirty="0">
              <a:latin typeface="Helvetica" pitchFamily="2" charset="0"/>
            </a:endParaRPr>
          </a:p>
          <a:p>
            <a:r>
              <a:rPr lang="cs-CZ" dirty="0">
                <a:latin typeface="Helvetica" pitchFamily="2" charset="0"/>
              </a:rPr>
              <a:t>Co nejvíce dostupný soubor (</a:t>
            </a:r>
            <a:r>
              <a:rPr lang="cs-CZ" dirty="0" err="1">
                <a:latin typeface="Helvetica" pitchFamily="2" charset="0"/>
              </a:rPr>
              <a:t>convenient</a:t>
            </a:r>
            <a:r>
              <a:rPr lang="cs-CZ" dirty="0">
                <a:latin typeface="Helvetica" pitchFamily="2" charset="0"/>
              </a:rPr>
              <a:t>)</a:t>
            </a:r>
          </a:p>
          <a:p>
            <a:r>
              <a:rPr lang="cs-CZ" dirty="0">
                <a:latin typeface="Helvetica" pitchFamily="2" charset="0"/>
              </a:rPr>
              <a:t>Riziko?</a:t>
            </a:r>
          </a:p>
        </p:txBody>
      </p:sp>
    </p:spTree>
    <p:extLst>
      <p:ext uri="{BB962C8B-B14F-4D97-AF65-F5344CB8AC3E}">
        <p14:creationId xmlns:p14="http://schemas.microsoft.com/office/powerpoint/2010/main" val="2579466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8BB347-8796-4748-A60F-8518B4887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Purposive sample</a:t>
            </a:r>
            <a:r>
              <a:rPr lang="cs-CZ" dirty="0">
                <a:latin typeface="Helvetica" pitchFamily="2" charset="0"/>
              </a:rPr>
              <a:t> (záměrný vzorek)</a:t>
            </a:r>
            <a:endParaRPr lang="en-US" dirty="0">
              <a:latin typeface="Helvetica" pitchFamily="2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653559-1D3D-1143-A8C2-719FAC881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Na základě vlastního úsudku</a:t>
            </a:r>
          </a:p>
          <a:p>
            <a:r>
              <a:rPr lang="cs-CZ" dirty="0">
                <a:latin typeface="Helvetica" pitchFamily="2" charset="0"/>
              </a:rPr>
              <a:t>Podle </a:t>
            </a:r>
            <a:r>
              <a:rPr lang="cs-CZ" b="1" dirty="0">
                <a:latin typeface="Helvetica" pitchFamily="2" charset="0"/>
              </a:rPr>
              <a:t>povahy a cíle výzkumu</a:t>
            </a:r>
          </a:p>
          <a:p>
            <a:r>
              <a:rPr lang="cs-CZ" dirty="0">
                <a:latin typeface="Helvetica" pitchFamily="2" charset="0"/>
              </a:rPr>
              <a:t>Často u pilotáže</a:t>
            </a:r>
          </a:p>
          <a:p>
            <a:r>
              <a:rPr lang="cs-CZ" dirty="0">
                <a:latin typeface="Helvetica" pitchFamily="2" charset="0"/>
              </a:rPr>
              <a:t>Vlastní úsudek o tom, které subjekty jsou vhodné</a:t>
            </a:r>
          </a:p>
          <a:p>
            <a:r>
              <a:rPr lang="cs-CZ" dirty="0">
                <a:latin typeface="Helvetica" pitchFamily="2" charset="0"/>
              </a:rPr>
              <a:t>Např.: lídři protestního hnutí</a:t>
            </a:r>
          </a:p>
          <a:p>
            <a:r>
              <a:rPr lang="cs-CZ" dirty="0">
                <a:latin typeface="Helvetica" pitchFamily="2" charset="0"/>
              </a:rPr>
              <a:t>Studenti s pravicovou/levicovou orientací</a:t>
            </a:r>
          </a:p>
          <a:p>
            <a:r>
              <a:rPr lang="cs-CZ" dirty="0">
                <a:latin typeface="Helvetica" pitchFamily="2" charset="0"/>
              </a:rPr>
              <a:t>Poslanci</a:t>
            </a:r>
          </a:p>
          <a:p>
            <a:r>
              <a:rPr lang="cs-CZ" dirty="0">
                <a:latin typeface="Helvetica" pitchFamily="2" charset="0"/>
              </a:rPr>
              <a:t>Prodavači kebabu….?</a:t>
            </a:r>
          </a:p>
        </p:txBody>
      </p:sp>
    </p:spTree>
    <p:extLst>
      <p:ext uri="{BB962C8B-B14F-4D97-AF65-F5344CB8AC3E}">
        <p14:creationId xmlns:p14="http://schemas.microsoft.com/office/powerpoint/2010/main" val="1520533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17E339-6DA9-DC42-AEAA-CD90B04F2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Snowball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0B6EE5-FDF0-804D-ABDC-D2FF110D2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Kvalitativní výzkum</a:t>
            </a:r>
          </a:p>
          <a:p>
            <a:r>
              <a:rPr lang="cs-CZ" dirty="0">
                <a:latin typeface="Helvetica" pitchFamily="2" charset="0"/>
              </a:rPr>
              <a:t>Explorační záměry</a:t>
            </a:r>
          </a:p>
          <a:p>
            <a:r>
              <a:rPr lang="cs-CZ" dirty="0">
                <a:latin typeface="Helvetica" pitchFamily="2" charset="0"/>
              </a:rPr>
              <a:t>Nereprezentativní</a:t>
            </a:r>
          </a:p>
        </p:txBody>
      </p:sp>
    </p:spTree>
    <p:extLst>
      <p:ext uri="{BB962C8B-B14F-4D97-AF65-F5344CB8AC3E}">
        <p14:creationId xmlns:p14="http://schemas.microsoft.com/office/powerpoint/2010/main" val="3489443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0CA135-479E-AA40-8050-B3477FA8C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Kvótní výběr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1CEADA-3A94-8143-BA0D-C52EC2F72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Jednotky vybrány na základě charakteristik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Cíl: stejná distribuce jako u cílové populace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Tabulka daných charakteristik a proporce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Nepravděpodobnostní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Lze přidávat váhy podle proporce v populaci</a:t>
            </a:r>
          </a:p>
        </p:txBody>
      </p:sp>
    </p:spTree>
    <p:extLst>
      <p:ext uri="{BB962C8B-B14F-4D97-AF65-F5344CB8AC3E}">
        <p14:creationId xmlns:p14="http://schemas.microsoft.com/office/powerpoint/2010/main" val="699272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FE0923-2348-694F-9E0B-042DD0A3A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94F604FD-D927-0444-B494-CED7B82411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263478"/>
              </p:ext>
            </p:extLst>
          </p:nvPr>
        </p:nvGraphicFramePr>
        <p:xfrm>
          <a:off x="838200" y="1825625"/>
          <a:ext cx="10515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7808765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97122511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23006719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55022422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32723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18-39 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40-59 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60+ let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886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noProof="0"/>
                        <a:t>Muž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/>
                        <a:t>Hlavní město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effectLst/>
                        </a:rPr>
                        <a:t>3.7%</a:t>
                      </a:r>
                      <a:endParaRPr lang="hu-HU" dirty="0">
                        <a:solidFill>
                          <a:srgbClr val="010204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7.7%</a:t>
                      </a:r>
                      <a:endParaRPr lang="hu-HU">
                        <a:solidFill>
                          <a:srgbClr val="010204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7.5%</a:t>
                      </a:r>
                      <a:endParaRPr lang="hu-HU">
                        <a:solidFill>
                          <a:srgbClr val="010204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913051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/>
                        <a:t>Město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2.8%</a:t>
                      </a:r>
                      <a:endParaRPr lang="hu-HU">
                        <a:solidFill>
                          <a:srgbClr val="010204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effectLst/>
                        </a:rPr>
                        <a:t>5.2%</a:t>
                      </a:r>
                      <a:endParaRPr lang="hu-HU" dirty="0">
                        <a:solidFill>
                          <a:srgbClr val="010204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3.1%</a:t>
                      </a:r>
                      <a:endParaRPr lang="hu-HU">
                        <a:solidFill>
                          <a:srgbClr val="010204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991741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/>
                        <a:t>Venkov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7.2%</a:t>
                      </a:r>
                      <a:endParaRPr lang="hu-HU">
                        <a:solidFill>
                          <a:srgbClr val="010204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effectLst/>
                        </a:rPr>
                        <a:t>5.4%</a:t>
                      </a:r>
                      <a:endParaRPr lang="hu-HU" dirty="0">
                        <a:solidFill>
                          <a:srgbClr val="010204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effectLst/>
                        </a:rPr>
                        <a:t>3.9%</a:t>
                      </a:r>
                      <a:endParaRPr lang="hu-HU" dirty="0">
                        <a:solidFill>
                          <a:srgbClr val="010204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2635375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noProof="0"/>
                        <a:t>Žena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/>
                        <a:t>Hlavní město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3.9%</a:t>
                      </a:r>
                      <a:endParaRPr lang="hu-HU">
                        <a:solidFill>
                          <a:srgbClr val="010204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effectLst/>
                        </a:rPr>
                        <a:t>8.6%</a:t>
                      </a:r>
                      <a:endParaRPr lang="hu-HU" dirty="0">
                        <a:solidFill>
                          <a:srgbClr val="010204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effectLst/>
                        </a:rPr>
                        <a:t>10.8%</a:t>
                      </a:r>
                      <a:endParaRPr lang="hu-HU" dirty="0">
                        <a:solidFill>
                          <a:srgbClr val="010204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3639427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/>
                        <a:t>Město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4.0%</a:t>
                      </a:r>
                      <a:endParaRPr lang="hu-HU">
                        <a:solidFill>
                          <a:srgbClr val="010204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3.9%</a:t>
                      </a:r>
                      <a:endParaRPr lang="hu-HU">
                        <a:solidFill>
                          <a:srgbClr val="010204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effectLst/>
                        </a:rPr>
                        <a:t>4.5%</a:t>
                      </a:r>
                      <a:endParaRPr lang="hu-HU" dirty="0">
                        <a:solidFill>
                          <a:srgbClr val="010204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3485687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/>
                        <a:t>Venkov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6.2%</a:t>
                      </a:r>
                      <a:endParaRPr lang="hu-HU">
                        <a:solidFill>
                          <a:srgbClr val="010204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6.3%</a:t>
                      </a:r>
                      <a:endParaRPr lang="hu-HU">
                        <a:solidFill>
                          <a:srgbClr val="010204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effectLst/>
                        </a:rPr>
                        <a:t>5.4%</a:t>
                      </a:r>
                      <a:endParaRPr lang="hu-HU" dirty="0">
                        <a:solidFill>
                          <a:srgbClr val="010204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582365864"/>
                  </a:ext>
                </a:extLst>
              </a:tr>
            </a:tbl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EA5834E1-FD6D-4939-B963-36138654A3A3}"/>
              </a:ext>
            </a:extLst>
          </p:cNvPr>
          <p:cNvSpPr txBox="1"/>
          <p:nvPr/>
        </p:nvSpPr>
        <p:spPr>
          <a:xfrm>
            <a:off x="964096" y="5158409"/>
            <a:ext cx="5131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Known</a:t>
            </a:r>
            <a:r>
              <a:rPr lang="cs-CZ" dirty="0"/>
              <a:t> </a:t>
            </a:r>
            <a:r>
              <a:rPr lang="cs-CZ" dirty="0" err="1"/>
              <a:t>population</a:t>
            </a:r>
            <a:r>
              <a:rPr lang="cs-CZ" dirty="0"/>
              <a:t>/Sample </a:t>
            </a:r>
            <a:r>
              <a:rPr lang="cs-CZ" dirty="0" err="1"/>
              <a:t>populatio</a:t>
            </a:r>
            <a:endParaRPr lang="cs-CZ" dirty="0"/>
          </a:p>
          <a:p>
            <a:r>
              <a:rPr lang="cs-CZ" dirty="0"/>
              <a:t>Např. </a:t>
            </a:r>
          </a:p>
          <a:p>
            <a:r>
              <a:rPr lang="cs-CZ" dirty="0"/>
              <a:t>V populaci ženy 51</a:t>
            </a:r>
          </a:p>
          <a:p>
            <a:r>
              <a:rPr lang="cs-CZ" dirty="0"/>
              <a:t>Ve vzorku ženy 41</a:t>
            </a:r>
          </a:p>
          <a:p>
            <a:r>
              <a:rPr lang="cs-CZ" dirty="0"/>
              <a:t>51/41 = 1,24</a:t>
            </a:r>
          </a:p>
        </p:txBody>
      </p:sp>
    </p:spTree>
    <p:extLst>
      <p:ext uri="{BB962C8B-B14F-4D97-AF65-F5344CB8AC3E}">
        <p14:creationId xmlns:p14="http://schemas.microsoft.com/office/powerpoint/2010/main" val="3956046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E0DB6A-8FC6-7A44-B130-63BD27676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pitchFamily="2" charset="0"/>
              </a:rPr>
              <a:t>Kvóta</a:t>
            </a:r>
            <a:endParaRPr lang="en-US" dirty="0">
              <a:latin typeface="Helvetica" pitchFamily="2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7A3961-1551-3B41-B437-18EE91F29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9221" y="1768338"/>
            <a:ext cx="10515600" cy="4351338"/>
          </a:xfrm>
        </p:spPr>
        <p:txBody>
          <a:bodyPr/>
          <a:lstStyle/>
          <a:p>
            <a:r>
              <a:rPr lang="cs-CZ" dirty="0">
                <a:latin typeface="Helvetica" pitchFamily="2" charset="0"/>
              </a:rPr>
              <a:t>Je reprezentativní?</a:t>
            </a:r>
          </a:p>
        </p:txBody>
      </p:sp>
    </p:spTree>
    <p:extLst>
      <p:ext uri="{BB962C8B-B14F-4D97-AF65-F5344CB8AC3E}">
        <p14:creationId xmlns:p14="http://schemas.microsoft.com/office/powerpoint/2010/main" val="26140822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FF9198-42CA-4544-B303-D81D17B37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Pravděpodobnostní výběr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69A24-F1B8-4943-B919-BE006C186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Každá jednotka v populaci má známou nenulovou pravděpodobnost, že bude vybrána (není stejná pro všechny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73186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770410-0E05-374B-86C7-163CFAD60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Simple random sampling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C4728D-4349-1241-9D63-F21CE4128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44970" cy="3695499"/>
          </a:xfrm>
        </p:spPr>
        <p:txBody>
          <a:bodyPr/>
          <a:lstStyle/>
          <a:p>
            <a:r>
              <a:rPr lang="en-US" dirty="0" err="1">
                <a:latin typeface="Helvetica" panose="020B0604020202020204" pitchFamily="34" charset="0"/>
                <a:cs typeface="Helvetica" panose="020B0604020202020204" pitchFamily="34" charset="0"/>
              </a:rPr>
              <a:t>Potřebujeme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sampling frame, </a:t>
            </a:r>
            <a:r>
              <a:rPr lang="en-US" dirty="0" err="1">
                <a:latin typeface="Helvetica" panose="020B0604020202020204" pitchFamily="34" charset="0"/>
                <a:cs typeface="Helvetica" panose="020B0604020202020204" pitchFamily="34" charset="0"/>
              </a:rPr>
              <a:t>vybereme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err="1">
                <a:latin typeface="Helvetica" panose="020B0604020202020204" pitchFamily="34" charset="0"/>
                <a:cs typeface="Helvetica" panose="020B0604020202020204" pitchFamily="34" charset="0"/>
              </a:rPr>
              <a:t>náhodně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(Excel, F = RAND </a:t>
            </a:r>
            <a:r>
              <a:rPr lang="en-US" dirty="0" err="1">
                <a:latin typeface="Helvetica" panose="020B0604020202020204" pitchFamily="34" charset="0"/>
                <a:cs typeface="Helvetica" panose="020B0604020202020204" pitchFamily="34" charset="0"/>
              </a:rPr>
              <a:t>nebo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RANDBETWEEN)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Tartalom helye 5">
            <a:extLst>
              <a:ext uri="{FF2B5EF4-FFF2-40B4-BE49-F238E27FC236}">
                <a16:creationId xmlns:a16="http://schemas.microsoft.com/office/drawing/2014/main" id="{99BEDCAC-A7F8-9846-8C41-763464D545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6811" y="1825625"/>
            <a:ext cx="6193144" cy="412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4478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304CFA-A573-D949-9061-D8B3F2AD0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Systematic sampling with a random starting point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74E772-C079-0046-8496-5DC890BFD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>
                <a:latin typeface="Helvetica" pitchFamily="2" charset="0"/>
              </a:rPr>
              <a:t>Sampling</a:t>
            </a:r>
            <a:r>
              <a:rPr lang="cs-CZ" dirty="0">
                <a:latin typeface="Helvetica" pitchFamily="2" charset="0"/>
              </a:rPr>
              <a:t> </a:t>
            </a:r>
            <a:r>
              <a:rPr lang="cs-CZ" dirty="0" err="1">
                <a:latin typeface="Helvetica" pitchFamily="2" charset="0"/>
              </a:rPr>
              <a:t>frame</a:t>
            </a:r>
            <a:endParaRPr lang="cs-CZ" dirty="0">
              <a:latin typeface="Helvetica" pitchFamily="2" charset="0"/>
            </a:endParaRPr>
          </a:p>
          <a:p>
            <a:r>
              <a:rPr lang="cs-CZ" dirty="0">
                <a:latin typeface="Helvetica" pitchFamily="2" charset="0"/>
              </a:rPr>
              <a:t>Každý má unikátní číslo</a:t>
            </a:r>
          </a:p>
          <a:p>
            <a:r>
              <a:rPr lang="cs-CZ" dirty="0">
                <a:latin typeface="Helvetica" pitchFamily="2" charset="0"/>
              </a:rPr>
              <a:t>Každý K-</a:t>
            </a:r>
            <a:r>
              <a:rPr lang="cs-CZ" dirty="0" err="1">
                <a:latin typeface="Helvetica" pitchFamily="2" charset="0"/>
              </a:rPr>
              <a:t>tý</a:t>
            </a:r>
            <a:r>
              <a:rPr lang="cs-CZ" dirty="0">
                <a:latin typeface="Helvetica" pitchFamily="2" charset="0"/>
              </a:rPr>
              <a:t> element bude vybrán</a:t>
            </a:r>
          </a:p>
          <a:p>
            <a:r>
              <a:rPr lang="cs-CZ" dirty="0" err="1">
                <a:latin typeface="Helvetica" pitchFamily="2" charset="0"/>
              </a:rPr>
              <a:t>Sampling</a:t>
            </a:r>
            <a:r>
              <a:rPr lang="cs-CZ" dirty="0">
                <a:latin typeface="Helvetica" pitchFamily="2" charset="0"/>
              </a:rPr>
              <a:t> interval (</a:t>
            </a:r>
            <a:r>
              <a:rPr lang="cs-CZ" dirty="0" err="1">
                <a:latin typeface="Helvetica" pitchFamily="2" charset="0"/>
              </a:rPr>
              <a:t>population</a:t>
            </a:r>
            <a:r>
              <a:rPr lang="cs-CZ" dirty="0">
                <a:latin typeface="Helvetica" pitchFamily="2" charset="0"/>
              </a:rPr>
              <a:t> n/sample n) 20 000/100 = 200 (každý 200. element vybrán)</a:t>
            </a:r>
          </a:p>
          <a:p>
            <a:r>
              <a:rPr lang="cs-CZ" dirty="0">
                <a:latin typeface="Helvetica" pitchFamily="2" charset="0"/>
              </a:rPr>
              <a:t>Náhodně vybráno číslo (56)</a:t>
            </a:r>
          </a:p>
          <a:p>
            <a:r>
              <a:rPr lang="cs-CZ" dirty="0">
                <a:latin typeface="Helvetica" pitchFamily="2" charset="0"/>
              </a:rPr>
              <a:t>56, 256, 456….</a:t>
            </a:r>
          </a:p>
          <a:p>
            <a:r>
              <a:rPr lang="cs-CZ" dirty="0">
                <a:latin typeface="Helvetica" pitchFamily="2" charset="0"/>
              </a:rPr>
              <a:t>Je třeba mít tu populace opravdu náhodně seřazenou</a:t>
            </a:r>
          </a:p>
          <a:p>
            <a:r>
              <a:rPr lang="cs-CZ" dirty="0">
                <a:latin typeface="Helvetica" pitchFamily="2" charset="0"/>
              </a:rPr>
              <a:t>Pozor na vzorce v řazení (např ročníky, abecední řazení </a:t>
            </a:r>
            <a:r>
              <a:rPr lang="cs-CZ" dirty="0" err="1">
                <a:latin typeface="Helvetica" pitchFamily="2" charset="0"/>
              </a:rPr>
              <a:t>podlele</a:t>
            </a:r>
            <a:r>
              <a:rPr lang="cs-CZ" dirty="0">
                <a:latin typeface="Helvetica" pitchFamily="2" charset="0"/>
              </a:rPr>
              <a:t> skupin atd.)</a:t>
            </a:r>
          </a:p>
        </p:txBody>
      </p:sp>
    </p:spTree>
    <p:extLst>
      <p:ext uri="{BB962C8B-B14F-4D97-AF65-F5344CB8AC3E}">
        <p14:creationId xmlns:p14="http://schemas.microsoft.com/office/powerpoint/2010/main" val="36990791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F53091-33B4-7844-9073-FD94EA840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Stratified sampling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F9D8EF-22F9-E945-A902-2DFAB5576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Tabulka s populačními poměry</a:t>
            </a:r>
          </a:p>
          <a:p>
            <a:r>
              <a:rPr lang="cs-CZ" dirty="0">
                <a:latin typeface="Helvetica" pitchFamily="2" charset="0"/>
              </a:rPr>
              <a:t>Podle toho stratifikujeme seznam</a:t>
            </a:r>
          </a:p>
          <a:p>
            <a:r>
              <a:rPr lang="cs-CZ" dirty="0">
                <a:latin typeface="Helvetica" pitchFamily="2" charset="0"/>
              </a:rPr>
              <a:t>Vybíráme náhodně ze skupin</a:t>
            </a:r>
          </a:p>
          <a:p>
            <a:r>
              <a:rPr lang="cs-CZ" dirty="0">
                <a:latin typeface="Helvetica" pitchFamily="2" charset="0"/>
              </a:rPr>
              <a:t>Je to doplňková technika v celkové strategii, ne samostatná procedura</a:t>
            </a:r>
          </a:p>
          <a:p>
            <a:r>
              <a:rPr lang="cs-CZ" dirty="0">
                <a:latin typeface="Helvetica" pitchFamily="2" charset="0"/>
              </a:rPr>
              <a:t>Lze kombinovat</a:t>
            </a:r>
          </a:p>
          <a:p>
            <a:r>
              <a:rPr lang="cs-CZ" dirty="0">
                <a:latin typeface="Helvetica" pitchFamily="2" charset="0"/>
              </a:rPr>
              <a:t>Chce to dimenze, které spolu nekorelují a jsou pro náš design přínosné</a:t>
            </a:r>
          </a:p>
        </p:txBody>
      </p:sp>
    </p:spTree>
    <p:extLst>
      <p:ext uri="{BB962C8B-B14F-4D97-AF65-F5344CB8AC3E}">
        <p14:creationId xmlns:p14="http://schemas.microsoft.com/office/powerpoint/2010/main" val="2231320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0EBFE1A7-3A58-4A5E-A4B1-7BA7404DFC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523" b="18003"/>
          <a:stretch/>
        </p:blipFill>
        <p:spPr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88AA3D-DF7E-1D4A-9FB9-481A536DB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3982" y="3752850"/>
            <a:ext cx="7485413" cy="2452687"/>
          </a:xfrm>
        </p:spPr>
        <p:txBody>
          <a:bodyPr anchor="ctr">
            <a:normAutofit/>
          </a:bodyPr>
          <a:lstStyle/>
          <a:p>
            <a:r>
              <a:rPr lang="cs-CZ" sz="1800">
                <a:latin typeface="Helvetica" panose="020B0604020202020204" pitchFamily="34" charset="0"/>
                <a:cs typeface="Helvetica" panose="020B0604020202020204" pitchFamily="34" charset="0"/>
              </a:rPr>
              <a:t>Cíl: kvantifikovat postoje</a:t>
            </a:r>
          </a:p>
          <a:p>
            <a:r>
              <a:rPr lang="cs-CZ" sz="1800">
                <a:latin typeface="Helvetica" panose="020B0604020202020204" pitchFamily="34" charset="0"/>
                <a:cs typeface="Helvetica" panose="020B0604020202020204" pitchFamily="34" charset="0"/>
              </a:rPr>
              <a:t>Nutnost: standardizace otázek</a:t>
            </a:r>
          </a:p>
          <a:p>
            <a:r>
              <a:rPr lang="cs-CZ" sz="1800">
                <a:latin typeface="Helvetica" panose="020B0604020202020204" pitchFamily="34" charset="0"/>
                <a:cs typeface="Helvetica" panose="020B0604020202020204" pitchFamily="34" charset="0"/>
              </a:rPr>
              <a:t>Dobrá explanace</a:t>
            </a:r>
          </a:p>
          <a:p>
            <a:r>
              <a:rPr lang="cs-CZ" sz="1800">
                <a:latin typeface="Helvetica" panose="020B0604020202020204" pitchFamily="34" charset="0"/>
                <a:cs typeface="Helvetica" panose="020B0604020202020204" pitchFamily="34" charset="0"/>
              </a:rPr>
              <a:t>Dobrá operacionalizace</a:t>
            </a:r>
          </a:p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329882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9EEDCB-E577-FF45-B970-75E92F02A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Multistage cluster sampling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A80213-786C-C645-94BA-1791C4632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Když nemáme seznam všech elementů v populaci</a:t>
            </a:r>
          </a:p>
          <a:p>
            <a:r>
              <a:rPr lang="cs-CZ" dirty="0">
                <a:latin typeface="Helvetica" pitchFamily="2" charset="0"/>
              </a:rPr>
              <a:t>Nejprve </a:t>
            </a:r>
            <a:r>
              <a:rPr lang="cs-CZ" dirty="0" err="1">
                <a:latin typeface="Helvetica" pitchFamily="2" charset="0"/>
              </a:rPr>
              <a:t>sampling</a:t>
            </a:r>
            <a:r>
              <a:rPr lang="cs-CZ" dirty="0">
                <a:latin typeface="Helvetica" pitchFamily="2" charset="0"/>
              </a:rPr>
              <a:t> skupin </a:t>
            </a:r>
            <a:r>
              <a:rPr lang="cs-CZ" dirty="0" err="1">
                <a:latin typeface="Helvetica" pitchFamily="2" charset="0"/>
              </a:rPr>
              <a:t>elemetů</a:t>
            </a:r>
            <a:r>
              <a:rPr lang="cs-CZ" dirty="0">
                <a:latin typeface="Helvetica" pitchFamily="2" charset="0"/>
              </a:rPr>
              <a:t> (</a:t>
            </a:r>
            <a:r>
              <a:rPr lang="cs-CZ" dirty="0" err="1">
                <a:latin typeface="Helvetica" pitchFamily="2" charset="0"/>
              </a:rPr>
              <a:t>clusters</a:t>
            </a:r>
            <a:r>
              <a:rPr lang="cs-CZ" dirty="0">
                <a:latin typeface="Helvetica" pitchFamily="2" charset="0"/>
              </a:rPr>
              <a:t>)</a:t>
            </a:r>
          </a:p>
          <a:p>
            <a:r>
              <a:rPr lang="cs-CZ" dirty="0">
                <a:latin typeface="Helvetica" pitchFamily="2" charset="0"/>
              </a:rPr>
              <a:t>Výběr clusterů, ze kterých vytvoříme seznamy a budeme vybírat</a:t>
            </a:r>
          </a:p>
          <a:p>
            <a:r>
              <a:rPr lang="cs-CZ" dirty="0">
                <a:latin typeface="Helvetica" pitchFamily="2" charset="0"/>
              </a:rPr>
              <a:t>Národně reprezentativní vzorky </a:t>
            </a:r>
          </a:p>
        </p:txBody>
      </p:sp>
    </p:spTree>
    <p:extLst>
      <p:ext uri="{BB962C8B-B14F-4D97-AF65-F5344CB8AC3E}">
        <p14:creationId xmlns:p14="http://schemas.microsoft.com/office/powerpoint/2010/main" val="14693133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ECDB14-A5B5-C84B-95A9-9F91B2845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panose="020B0604020202020204" pitchFamily="34" charset="0"/>
                <a:cs typeface="Helvetica" panose="020B0604020202020204" pitchFamily="34" charset="0"/>
              </a:rPr>
              <a:t>Příklad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1586E1-25CC-EE45-AA39-37BC4DB71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Systematický stratifikovaný výběr s náhodně určeným začátečním bodem – výběr města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1. seřadit města podle populace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2.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sampling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interval, náhodně stanovit první číslo a pak výběr na základě výběrového intervalu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3. náhodný výběr lidí ze seznamu obyvatel města</a:t>
            </a:r>
          </a:p>
        </p:txBody>
      </p:sp>
    </p:spTree>
    <p:extLst>
      <p:ext uri="{BB962C8B-B14F-4D97-AF65-F5344CB8AC3E}">
        <p14:creationId xmlns:p14="http://schemas.microsoft.com/office/powerpoint/2010/main" val="32961682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EF2AF4-AFAB-F347-99DA-10EB65C3B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Proporčnost počtu elementů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CBB24A-8EBC-2443-ACDF-80949845A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Pokud jsou clustery města - nestejně velké – mohlo by dojít k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nadreprezentaci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lidí z velkých měst</a:t>
            </a:r>
          </a:p>
          <a:p>
            <a:endParaRPr lang="cs-CZ" dirty="0"/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STAGE I. Výběr skupin (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e.g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. obcí) podle velikosti Město se 40.000 obyvateli má 4x větší šanci, že se dostane do vzorku než město se 10 000 obyvateli  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STAGE II. Výběr stejného počtu elementů  z každého města. Např. 100 lidí z každého města</a:t>
            </a:r>
          </a:p>
        </p:txBody>
      </p:sp>
    </p:spTree>
    <p:extLst>
      <p:ext uri="{BB962C8B-B14F-4D97-AF65-F5344CB8AC3E}">
        <p14:creationId xmlns:p14="http://schemas.microsoft.com/office/powerpoint/2010/main" val="39366857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F96BA3-A9CF-D043-AAC5-7339163A3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1884"/>
            <a:ext cx="10515600" cy="5575079"/>
          </a:xfrm>
        </p:spPr>
        <p:txBody>
          <a:bodyPr/>
          <a:lstStyle/>
          <a:p>
            <a:r>
              <a:rPr lang="cs-CZ" dirty="0">
                <a:latin typeface="Helvetica" pitchFamily="2" charset="0"/>
              </a:rPr>
              <a:t>Pravděpodobnost jedince z jakéhokoliv města v zemi, že bude vybrán?</a:t>
            </a:r>
          </a:p>
          <a:p>
            <a:r>
              <a:rPr lang="cs-CZ" dirty="0">
                <a:latin typeface="Helvetica" pitchFamily="2" charset="0"/>
              </a:rPr>
              <a:t>Příklad: země má 10 000 000 obyvatel a 3000 obcí:</a:t>
            </a:r>
            <a:br>
              <a:rPr lang="cs-CZ" dirty="0">
                <a:latin typeface="Helvetica" pitchFamily="2" charset="0"/>
              </a:rPr>
            </a:br>
            <a:r>
              <a:rPr lang="cs-CZ" dirty="0">
                <a:latin typeface="Helvetica" pitchFamily="2" charset="0"/>
              </a:rPr>
              <a:t>chceme vybrat 100 obcí a 100 lidí z každé obce, dohromady 10.000 lidí</a:t>
            </a:r>
          </a:p>
          <a:p>
            <a:endParaRPr lang="cs-CZ" b="1" dirty="0">
              <a:latin typeface="Helvetica" pitchFamily="2" charset="0"/>
            </a:endParaRPr>
          </a:p>
          <a:p>
            <a:endParaRPr lang="en-US" dirty="0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2EF40D99-889F-B04B-A872-D6578D29A72F}"/>
              </a:ext>
            </a:extLst>
          </p:cNvPr>
          <p:cNvSpPr txBox="1">
            <a:spLocks/>
          </p:cNvSpPr>
          <p:nvPr/>
        </p:nvSpPr>
        <p:spPr>
          <a:xfrm>
            <a:off x="6278355" y="2990172"/>
            <a:ext cx="5424193" cy="309811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err="1"/>
              <a:t>Šance</a:t>
            </a:r>
            <a:r>
              <a:rPr lang="en-US" sz="1800" dirty="0"/>
              <a:t>, </a:t>
            </a:r>
            <a:r>
              <a:rPr lang="en-US" sz="1800" dirty="0" err="1"/>
              <a:t>že</a:t>
            </a:r>
            <a:r>
              <a:rPr lang="en-US" sz="1800" dirty="0"/>
              <a:t> </a:t>
            </a:r>
            <a:r>
              <a:rPr lang="en-US" sz="1800" dirty="0" err="1"/>
              <a:t>bude</a:t>
            </a:r>
            <a:r>
              <a:rPr lang="en-US" sz="1800" dirty="0"/>
              <a:t> </a:t>
            </a:r>
            <a:r>
              <a:rPr lang="en-US" sz="1800" dirty="0" err="1"/>
              <a:t>vybráno</a:t>
            </a:r>
            <a:r>
              <a:rPr lang="en-US" sz="1800" dirty="0"/>
              <a:t> </a:t>
            </a:r>
            <a:r>
              <a:rPr lang="en-US" sz="1800" dirty="0" err="1"/>
              <a:t>malé</a:t>
            </a:r>
            <a:r>
              <a:rPr lang="en-US" sz="1800" dirty="0"/>
              <a:t> mesto</a:t>
            </a:r>
            <a:br>
              <a:rPr lang="en-US" sz="1800" dirty="0"/>
            </a:br>
            <a:r>
              <a:rPr lang="en-US" sz="1800" dirty="0"/>
              <a:t>100*(10.000/10.000.000)=0.1</a:t>
            </a:r>
          </a:p>
          <a:p>
            <a:pPr marL="0" indent="0">
              <a:buNone/>
            </a:pPr>
            <a:br>
              <a:rPr lang="en-US" sz="1800" dirty="0"/>
            </a:br>
            <a:r>
              <a:rPr lang="en-US" sz="1800" dirty="0" err="1"/>
              <a:t>Šance</a:t>
            </a:r>
            <a:r>
              <a:rPr lang="en-US" sz="1800" dirty="0"/>
              <a:t>, </a:t>
            </a:r>
            <a:r>
              <a:rPr lang="en-US" sz="1800" dirty="0" err="1"/>
              <a:t>bude</a:t>
            </a:r>
            <a:r>
              <a:rPr lang="en-US" sz="1800" dirty="0"/>
              <a:t>-li </a:t>
            </a:r>
            <a:r>
              <a:rPr lang="en-US" sz="1800" dirty="0" err="1"/>
              <a:t>vybráno</a:t>
            </a:r>
            <a:r>
              <a:rPr lang="en-US" sz="1800" dirty="0"/>
              <a:t> </a:t>
            </a:r>
            <a:r>
              <a:rPr lang="en-US" sz="1800" dirty="0" err="1"/>
              <a:t>malé</a:t>
            </a:r>
            <a:r>
              <a:rPr lang="en-US" sz="1800" dirty="0"/>
              <a:t> </a:t>
            </a:r>
            <a:r>
              <a:rPr lang="en-US" sz="1800" dirty="0" err="1"/>
              <a:t>město</a:t>
            </a:r>
            <a:r>
              <a:rPr lang="en-US" sz="1800" dirty="0"/>
              <a:t>, </a:t>
            </a:r>
            <a:r>
              <a:rPr lang="en-US" sz="1800" dirty="0" err="1"/>
              <a:t>že</a:t>
            </a:r>
            <a:r>
              <a:rPr lang="en-US" sz="1800" dirty="0"/>
              <a:t> se do </a:t>
            </a:r>
            <a:r>
              <a:rPr lang="en-US" sz="1800" dirty="0" err="1"/>
              <a:t>vzorku</a:t>
            </a:r>
            <a:r>
              <a:rPr lang="en-US" sz="1800" dirty="0"/>
              <a:t> </a:t>
            </a:r>
            <a:r>
              <a:rPr lang="en-US" sz="1800" dirty="0" err="1"/>
              <a:t>dostane</a:t>
            </a:r>
            <a:r>
              <a:rPr lang="en-US" sz="1800" dirty="0"/>
              <a:t> </a:t>
            </a:r>
            <a:r>
              <a:rPr lang="en-US" sz="1800" dirty="0" err="1"/>
              <a:t>jeho</a:t>
            </a:r>
            <a:r>
              <a:rPr lang="en-US" sz="1800" dirty="0"/>
              <a:t> </a:t>
            </a:r>
            <a:r>
              <a:rPr lang="en-US" sz="1800" dirty="0" err="1"/>
              <a:t>obyvatel</a:t>
            </a:r>
            <a:r>
              <a:rPr lang="en-US" sz="1800" dirty="0"/>
              <a:t>:</a:t>
            </a:r>
            <a:br>
              <a:rPr lang="en-US" sz="1800" dirty="0"/>
            </a:br>
            <a:r>
              <a:rPr lang="en-US" sz="1800" dirty="0"/>
              <a:t>100/10.000=0.01</a:t>
            </a:r>
          </a:p>
          <a:p>
            <a:pPr marL="0" indent="0">
              <a:buNone/>
            </a:pPr>
            <a:br>
              <a:rPr lang="en-US" sz="1800" dirty="0"/>
            </a:br>
            <a:r>
              <a:rPr lang="en-US" sz="1800" dirty="0" err="1"/>
              <a:t>Celková</a:t>
            </a:r>
            <a:r>
              <a:rPr lang="en-US" sz="1800" dirty="0"/>
              <a:t> </a:t>
            </a:r>
            <a:r>
              <a:rPr lang="en-US" sz="1800" dirty="0" err="1"/>
              <a:t>šance</a:t>
            </a:r>
            <a:r>
              <a:rPr lang="en-US" sz="1800" dirty="0"/>
              <a:t>, </a:t>
            </a:r>
            <a:r>
              <a:rPr lang="en-US" sz="1800" dirty="0" err="1"/>
              <a:t>že</a:t>
            </a:r>
            <a:r>
              <a:rPr lang="en-US" sz="1800" dirty="0"/>
              <a:t> se </a:t>
            </a:r>
            <a:r>
              <a:rPr lang="en-US" sz="1800" dirty="0" err="1"/>
              <a:t>člověk</a:t>
            </a:r>
            <a:r>
              <a:rPr lang="en-US" sz="1800" dirty="0"/>
              <a:t> </a:t>
            </a:r>
            <a:r>
              <a:rPr lang="en-US" sz="1800" dirty="0" err="1"/>
              <a:t>dostane</a:t>
            </a:r>
            <a:r>
              <a:rPr lang="en-US" sz="1800" dirty="0"/>
              <a:t> do </a:t>
            </a:r>
            <a:r>
              <a:rPr lang="en-US" sz="1800" dirty="0" err="1"/>
              <a:t>vzorku</a:t>
            </a:r>
            <a:r>
              <a:rPr lang="en-US" sz="1800" dirty="0"/>
              <a:t>: : 0.1*0.01=0.001, thus 0,1%</a:t>
            </a:r>
          </a:p>
        </p:txBody>
      </p:sp>
      <p:sp>
        <p:nvSpPr>
          <p:cNvPr id="5" name="Tartalom helye 3">
            <a:extLst>
              <a:ext uri="{FF2B5EF4-FFF2-40B4-BE49-F238E27FC236}">
                <a16:creationId xmlns:a16="http://schemas.microsoft.com/office/drawing/2014/main" id="{DCEA4E9D-FEE2-AB41-93DA-23A1B2464CB6}"/>
              </a:ext>
            </a:extLst>
          </p:cNvPr>
          <p:cNvSpPr txBox="1">
            <a:spLocks/>
          </p:cNvSpPr>
          <p:nvPr/>
        </p:nvSpPr>
        <p:spPr>
          <a:xfrm>
            <a:off x="838200" y="2990172"/>
            <a:ext cx="5257800" cy="32466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/>
              <a:t>Šance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vybráno</a:t>
            </a:r>
            <a:r>
              <a:rPr lang="en-US" dirty="0"/>
              <a:t> </a:t>
            </a:r>
            <a:r>
              <a:rPr lang="en-US" dirty="0" err="1"/>
              <a:t>velké</a:t>
            </a:r>
            <a:r>
              <a:rPr lang="en-US" dirty="0"/>
              <a:t> mesto:</a:t>
            </a:r>
            <a:br>
              <a:rPr lang="en-US" dirty="0"/>
            </a:br>
            <a:r>
              <a:rPr lang="en-US" dirty="0"/>
              <a:t>100*(40.000/10.000.000)=0.4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 err="1"/>
              <a:t>Šance</a:t>
            </a:r>
            <a:r>
              <a:rPr lang="en-US" dirty="0"/>
              <a:t>, </a:t>
            </a:r>
            <a:r>
              <a:rPr lang="en-US" dirty="0" err="1"/>
              <a:t>bude</a:t>
            </a:r>
            <a:r>
              <a:rPr lang="en-US" dirty="0"/>
              <a:t>-li </a:t>
            </a:r>
            <a:r>
              <a:rPr lang="en-US" dirty="0" err="1"/>
              <a:t>vybráno</a:t>
            </a:r>
            <a:r>
              <a:rPr lang="en-US" dirty="0"/>
              <a:t> </a:t>
            </a:r>
            <a:r>
              <a:rPr lang="en-US" dirty="0" err="1"/>
              <a:t>velké</a:t>
            </a:r>
            <a:r>
              <a:rPr lang="en-US" dirty="0"/>
              <a:t> </a:t>
            </a:r>
            <a:r>
              <a:rPr lang="en-US" dirty="0" err="1"/>
              <a:t>město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se do </a:t>
            </a:r>
            <a:r>
              <a:rPr lang="en-US" dirty="0" err="1"/>
              <a:t>vzorku</a:t>
            </a:r>
            <a:r>
              <a:rPr lang="en-US" dirty="0"/>
              <a:t> </a:t>
            </a:r>
            <a:r>
              <a:rPr lang="en-US" dirty="0" err="1"/>
              <a:t>dostane</a:t>
            </a:r>
            <a:r>
              <a:rPr lang="en-US" dirty="0"/>
              <a:t>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obyvatel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100/40.000=0.0025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 err="1"/>
              <a:t>Celková</a:t>
            </a:r>
            <a:r>
              <a:rPr lang="en-US" dirty="0"/>
              <a:t> </a:t>
            </a:r>
            <a:r>
              <a:rPr lang="en-US" dirty="0" err="1"/>
              <a:t>šance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se </a:t>
            </a:r>
            <a:r>
              <a:rPr lang="en-US" dirty="0" err="1"/>
              <a:t>člověk</a:t>
            </a:r>
            <a:r>
              <a:rPr lang="en-US" dirty="0"/>
              <a:t> </a:t>
            </a:r>
            <a:r>
              <a:rPr lang="en-US" dirty="0" err="1"/>
              <a:t>dostane</a:t>
            </a:r>
            <a:r>
              <a:rPr lang="en-US" dirty="0"/>
              <a:t> do </a:t>
            </a:r>
            <a:r>
              <a:rPr lang="en-US" dirty="0" err="1"/>
              <a:t>vzorku</a:t>
            </a:r>
            <a:r>
              <a:rPr lang="en-US" dirty="0"/>
              <a:t>: 0.4*0.0025=0.001, thus 0,1%</a:t>
            </a:r>
          </a:p>
        </p:txBody>
      </p:sp>
    </p:spTree>
    <p:extLst>
      <p:ext uri="{BB962C8B-B14F-4D97-AF65-F5344CB8AC3E}">
        <p14:creationId xmlns:p14="http://schemas.microsoft.com/office/powerpoint/2010/main" val="4200673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00B43C-46C7-2F4A-A846-D5AF8BAC4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CELKOVÁ</a:t>
            </a:r>
            <a:r>
              <a:rPr lang="en-US" dirty="0">
                <a:latin typeface="Helvetica" pitchFamily="2" charset="0"/>
              </a:rPr>
              <a:t> CHYBA VÝZKUMU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A19316-24DC-AD42-9F7B-1B4AB552F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Survey research </a:t>
            </a:r>
            <a:r>
              <a:rPr lang="en-US" dirty="0" err="1">
                <a:latin typeface="Helvetica" pitchFamily="2" charset="0"/>
              </a:rPr>
              <a:t>většinou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produkuje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nepřesnosti</a:t>
            </a:r>
            <a:endParaRPr lang="en-US" dirty="0">
              <a:latin typeface="Helvetica" pitchFamily="2" charset="0"/>
            </a:endParaRPr>
          </a:p>
          <a:p>
            <a:r>
              <a:rPr lang="cs-CZ" u="sng" dirty="0">
                <a:hlinkClick r:id="rId2"/>
              </a:rPr>
              <a:t>https://zpravy.aktualne.cz/domaci/analyza-pruzkumy-na-pranyri-volby-ukazaly-kdo-je-umi/r~b3d2a54cb71911e79090002590604f2e/</a:t>
            </a:r>
            <a:endParaRPr lang="cs-CZ" dirty="0"/>
          </a:p>
          <a:p>
            <a:r>
              <a:rPr lang="cs-CZ" u="sng" dirty="0">
                <a:hlinkClick r:id="rId3"/>
              </a:rPr>
              <a:t>https://interaktivni.rozhlas.cz/volebni-pruzkumy/</a:t>
            </a:r>
            <a:endParaRPr lang="cs-CZ" dirty="0"/>
          </a:p>
          <a:p>
            <a:r>
              <a:rPr lang="cs-CZ" dirty="0">
                <a:latin typeface="Helvetica" pitchFamily="2" charset="0"/>
              </a:rPr>
              <a:t>Kolísavá kvalita</a:t>
            </a:r>
          </a:p>
          <a:p>
            <a:r>
              <a:rPr lang="cs-CZ" dirty="0">
                <a:latin typeface="Helvetica" pitchFamily="2" charset="0"/>
              </a:rPr>
              <a:t>Pravděpodobnost chyby na všech úrovních procesu sběru, </a:t>
            </a:r>
            <a:r>
              <a:rPr lang="cs-CZ" dirty="0" err="1">
                <a:latin typeface="Helvetica" pitchFamily="2" charset="0"/>
              </a:rPr>
              <a:t>meření</a:t>
            </a:r>
            <a:r>
              <a:rPr lang="cs-CZ" dirty="0">
                <a:latin typeface="Helvetica" pitchFamily="2" charset="0"/>
              </a:rPr>
              <a:t>, analýzy a interpretace</a:t>
            </a:r>
          </a:p>
          <a:p>
            <a:r>
              <a:rPr lang="cs-CZ" dirty="0">
                <a:latin typeface="Helvetica" pitchFamily="2" charset="0"/>
              </a:rPr>
              <a:t>Cíl co největší validita a reliabilita</a:t>
            </a:r>
          </a:p>
        </p:txBody>
      </p:sp>
    </p:spTree>
    <p:extLst>
      <p:ext uri="{BB962C8B-B14F-4D97-AF65-F5344CB8AC3E}">
        <p14:creationId xmlns:p14="http://schemas.microsoft.com/office/powerpoint/2010/main" val="32138231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E6375-2EE9-7F4F-A4AC-057DEE400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Coverage error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3A2EC9-697C-5044-8E9B-5CA384621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Helvetica" pitchFamily="2" charset="0"/>
              </a:rPr>
              <a:t>Pokud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chci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dělat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generalizace</a:t>
            </a:r>
            <a:endParaRPr lang="en-US" dirty="0">
              <a:latin typeface="Helvetica" pitchFamily="2" charset="0"/>
            </a:endParaRPr>
          </a:p>
          <a:p>
            <a:r>
              <a:rPr lang="en-US" dirty="0" err="1">
                <a:latin typeface="Helvetica" pitchFamily="2" charset="0"/>
              </a:rPr>
              <a:t>Pracuji</a:t>
            </a:r>
            <a:r>
              <a:rPr lang="en-US" dirty="0">
                <a:latin typeface="Helvetica" pitchFamily="2" charset="0"/>
              </a:rPr>
              <a:t> s populace</a:t>
            </a:r>
          </a:p>
          <a:p>
            <a:r>
              <a:rPr lang="en-US" dirty="0" err="1">
                <a:latin typeface="Helvetica" pitchFamily="2" charset="0"/>
              </a:rPr>
              <a:t>Můj</a:t>
            </a:r>
            <a:r>
              <a:rPr lang="en-US" dirty="0">
                <a:latin typeface="Helvetica" pitchFamily="2" charset="0"/>
              </a:rPr>
              <a:t> sampling frame </a:t>
            </a:r>
            <a:r>
              <a:rPr lang="en-US" dirty="0" err="1">
                <a:latin typeface="Helvetica" pitchFamily="2" charset="0"/>
              </a:rPr>
              <a:t>vykazují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systematický</a:t>
            </a:r>
            <a:r>
              <a:rPr lang="en-US" dirty="0">
                <a:latin typeface="Helvetica" pitchFamily="2" charset="0"/>
              </a:rPr>
              <a:t> bias</a:t>
            </a:r>
          </a:p>
          <a:p>
            <a:r>
              <a:rPr lang="en-US" dirty="0" err="1">
                <a:latin typeface="Helvetica" pitchFamily="2" charset="0"/>
              </a:rPr>
              <a:t>Např</a:t>
            </a:r>
            <a:r>
              <a:rPr lang="en-US" dirty="0">
                <a:latin typeface="Helvetica" pitchFamily="2" charset="0"/>
              </a:rPr>
              <a:t>. </a:t>
            </a:r>
            <a:r>
              <a:rPr lang="en-US" dirty="0" err="1">
                <a:latin typeface="Helvetica" pitchFamily="2" charset="0"/>
              </a:rPr>
              <a:t>telefonní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/>
              <a:t>čísla</a:t>
            </a:r>
            <a:r>
              <a:rPr lang="en-US" dirty="0"/>
              <a:t> </a:t>
            </a:r>
            <a:r>
              <a:rPr lang="en-US" dirty="0" err="1"/>
              <a:t>vzhledem</a:t>
            </a:r>
            <a:r>
              <a:rPr lang="en-US" dirty="0"/>
              <a:t> k target population = </a:t>
            </a:r>
            <a:r>
              <a:rPr lang="en-US" dirty="0" err="1"/>
              <a:t>voliči</a:t>
            </a:r>
            <a:r>
              <a:rPr lang="en-US" dirty="0"/>
              <a:t> n</a:t>
            </a:r>
            <a:r>
              <a:rPr lang="cs-CZ" dirty="0"/>
              <a:t>a</a:t>
            </a:r>
            <a:r>
              <a:rPr lang="en-US" dirty="0"/>
              <a:t>d 18 let</a:t>
            </a:r>
          </a:p>
        </p:txBody>
      </p:sp>
    </p:spTree>
    <p:extLst>
      <p:ext uri="{BB962C8B-B14F-4D97-AF65-F5344CB8AC3E}">
        <p14:creationId xmlns:p14="http://schemas.microsoft.com/office/powerpoint/2010/main" val="27555988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6E2632-A34B-F848-BD11-68B36DFFC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Sampling error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61BA42-088E-B345-A4EE-7D823FACF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Pokud mám vzorek</a:t>
            </a:r>
          </a:p>
          <a:p>
            <a:r>
              <a:rPr lang="cs-CZ" dirty="0">
                <a:latin typeface="Helvetica" pitchFamily="2" charset="0"/>
              </a:rPr>
              <a:t>Když budu opakovat měření na jiném stejně velkém vzorku, budu mít jiný výsledek</a:t>
            </a:r>
          </a:p>
          <a:p>
            <a:r>
              <a:rPr lang="cs-CZ" dirty="0">
                <a:latin typeface="Helvetica" pitchFamily="2" charset="0"/>
              </a:rPr>
              <a:t>Často jako tolerance chyby, </a:t>
            </a:r>
            <a:r>
              <a:rPr lang="cs-CZ" dirty="0" err="1">
                <a:latin typeface="Helvetica" pitchFamily="2" charset="0"/>
              </a:rPr>
              <a:t>margin</a:t>
            </a:r>
            <a:r>
              <a:rPr lang="cs-CZ" dirty="0">
                <a:latin typeface="Helvetica" pitchFamily="2" charset="0"/>
              </a:rPr>
              <a:t> </a:t>
            </a:r>
            <a:r>
              <a:rPr lang="cs-CZ" dirty="0" err="1">
                <a:latin typeface="Helvetica" pitchFamily="2" charset="0"/>
              </a:rPr>
              <a:t>of</a:t>
            </a:r>
            <a:r>
              <a:rPr lang="cs-CZ" dirty="0">
                <a:latin typeface="Helvetica" pitchFamily="2" charset="0"/>
              </a:rPr>
              <a:t> </a:t>
            </a:r>
            <a:r>
              <a:rPr lang="cs-CZ" dirty="0" err="1">
                <a:latin typeface="Helvetica" pitchFamily="2" charset="0"/>
              </a:rPr>
              <a:t>error</a:t>
            </a:r>
            <a:endParaRPr lang="cs-CZ" dirty="0">
              <a:latin typeface="Helvetica" pitchFamily="2" charset="0"/>
            </a:endParaRPr>
          </a:p>
          <a:p>
            <a:r>
              <a:rPr lang="cs-CZ" dirty="0">
                <a:latin typeface="Helvetica" pitchFamily="2" charset="0"/>
              </a:rPr>
              <a:t>suma všech možných výběrových chyb kvantifikující nejistotu výsledků</a:t>
            </a:r>
          </a:p>
          <a:p>
            <a:r>
              <a:rPr lang="cs-CZ" dirty="0">
                <a:latin typeface="Helvetica" pitchFamily="2" charset="0"/>
              </a:rPr>
              <a:t>Interval spolehlivosti (</a:t>
            </a:r>
            <a:r>
              <a:rPr lang="cs-CZ" dirty="0" err="1">
                <a:latin typeface="Helvetica" pitchFamily="2" charset="0"/>
              </a:rPr>
              <a:t>např</a:t>
            </a:r>
            <a:r>
              <a:rPr lang="cs-CZ" dirty="0">
                <a:latin typeface="Helvetica" pitchFamily="2" charset="0"/>
              </a:rPr>
              <a:t> 95% - rozpětí kolem naměřené hodnoty) Jsem si jistí, že naše data budou obsahovat z 95% skutečnou hodnotu</a:t>
            </a:r>
          </a:p>
        </p:txBody>
      </p:sp>
    </p:spTree>
    <p:extLst>
      <p:ext uri="{BB962C8B-B14F-4D97-AF65-F5344CB8AC3E}">
        <p14:creationId xmlns:p14="http://schemas.microsoft.com/office/powerpoint/2010/main" val="3354860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A37C6A-8AD7-604C-A0A6-93109F7DC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Nonresponse error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6C6074-617C-5243-85C9-B2DA17FEE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zh-CN" dirty="0">
                <a:latin typeface="Helvetica" pitchFamily="2" charset="0"/>
              </a:rPr>
              <a:t>Vybereme jedince do vzorku</a:t>
            </a:r>
          </a:p>
          <a:p>
            <a:r>
              <a:rPr lang="cs-CZ" altLang="zh-CN" dirty="0">
                <a:latin typeface="Helvetica" pitchFamily="2" charset="0"/>
              </a:rPr>
              <a:t>Nedostaneme </a:t>
            </a:r>
            <a:r>
              <a:rPr lang="cs-CZ" altLang="zh-CN" dirty="0"/>
              <a:t>odpověď</a:t>
            </a:r>
            <a:endParaRPr lang="zh-CN" altLang="cs-CZ" dirty="0"/>
          </a:p>
          <a:p>
            <a:r>
              <a:rPr lang="cs-CZ" altLang="zh-CN" dirty="0"/>
              <a:t>Respondenti – pouze </a:t>
            </a:r>
            <a:r>
              <a:rPr lang="cs-CZ" altLang="zh-CN" dirty="0" err="1"/>
              <a:t>podvzorek</a:t>
            </a:r>
            <a:endParaRPr lang="zh-CN" altLang="cs-CZ" dirty="0"/>
          </a:p>
          <a:p>
            <a:r>
              <a:rPr lang="cs-CZ" altLang="zh-CN" dirty="0"/>
              <a:t>Liší se?</a:t>
            </a:r>
          </a:p>
          <a:p>
            <a:endParaRPr lang="cs-CZ" altLang="zh-CN" dirty="0"/>
          </a:p>
          <a:p>
            <a:r>
              <a:rPr lang="cs-CZ" altLang="zh-CN" dirty="0"/>
              <a:t>Unit non-response</a:t>
            </a:r>
          </a:p>
          <a:p>
            <a:r>
              <a:rPr lang="cs-CZ" altLang="zh-CN" dirty="0" err="1"/>
              <a:t>Item</a:t>
            </a:r>
            <a:r>
              <a:rPr lang="cs-CZ" altLang="zh-CN" dirty="0"/>
              <a:t> non-response</a:t>
            </a:r>
            <a:endParaRPr lang="zh-CN" altLang="cs-CZ" dirty="0"/>
          </a:p>
        </p:txBody>
      </p:sp>
    </p:spTree>
    <p:extLst>
      <p:ext uri="{BB962C8B-B14F-4D97-AF65-F5344CB8AC3E}">
        <p14:creationId xmlns:p14="http://schemas.microsoft.com/office/powerpoint/2010/main" val="1228484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7AFC02-D865-D043-8321-DFF6EAA69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Measurement error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B756DF-33BB-9E4C-A1E7-50B343739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Helvetica" pitchFamily="2" charset="0"/>
              </a:rPr>
              <a:t>Jak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dobře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měříme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své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teoretické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koncepty</a:t>
            </a:r>
            <a:r>
              <a:rPr lang="en-US" dirty="0">
                <a:latin typeface="Helvetica" pitchFamily="2" charset="0"/>
              </a:rPr>
              <a:t>?</a:t>
            </a:r>
          </a:p>
          <a:p>
            <a:r>
              <a:rPr lang="en-US" dirty="0">
                <a:latin typeface="Helvetica" pitchFamily="2" charset="0"/>
              </a:rPr>
              <a:t>Pretest</a:t>
            </a:r>
          </a:p>
          <a:p>
            <a:r>
              <a:rPr lang="en-US" dirty="0">
                <a:latin typeface="Helvetica" pitchFamily="2" charset="0"/>
              </a:rPr>
              <a:t>Cognitive pretesting</a:t>
            </a:r>
          </a:p>
        </p:txBody>
      </p:sp>
    </p:spTree>
    <p:extLst>
      <p:ext uri="{BB962C8B-B14F-4D97-AF65-F5344CB8AC3E}">
        <p14:creationId xmlns:p14="http://schemas.microsoft.com/office/powerpoint/2010/main" val="32019136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E99684-260B-44F6-9B85-6394EFA0A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Non response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134101-64E7-41E2-9DC7-3E561A50C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Neschopnost zajistit odpověď</a:t>
            </a:r>
          </a:p>
          <a:p>
            <a:r>
              <a:rPr lang="cs-CZ" dirty="0"/>
              <a:t>Někdy úplně (úplná </a:t>
            </a:r>
            <a:r>
              <a:rPr lang="cs-CZ" dirty="0" err="1"/>
              <a:t>nekooperace</a:t>
            </a:r>
            <a:r>
              <a:rPr lang="cs-CZ" dirty="0"/>
              <a:t>)</a:t>
            </a:r>
          </a:p>
          <a:p>
            <a:r>
              <a:rPr lang="cs-CZ" dirty="0"/>
              <a:t>V některých případech jen některé položky dotazníku</a:t>
            </a:r>
          </a:p>
          <a:p>
            <a:r>
              <a:rPr lang="cs-CZ" dirty="0"/>
              <a:t>Totální </a:t>
            </a:r>
            <a:r>
              <a:rPr lang="cs-CZ" dirty="0" err="1"/>
              <a:t>nonresponse</a:t>
            </a:r>
            <a:r>
              <a:rPr lang="cs-CZ" dirty="0"/>
              <a:t> = unit </a:t>
            </a:r>
            <a:r>
              <a:rPr lang="cs-CZ" dirty="0" err="1"/>
              <a:t>nonresponse</a:t>
            </a:r>
            <a:endParaRPr lang="cs-CZ" dirty="0"/>
          </a:p>
          <a:p>
            <a:r>
              <a:rPr lang="cs-CZ" dirty="0"/>
              <a:t>Položky = </a:t>
            </a:r>
            <a:r>
              <a:rPr lang="cs-CZ" dirty="0" err="1"/>
              <a:t>item</a:t>
            </a:r>
            <a:r>
              <a:rPr lang="cs-CZ" dirty="0"/>
              <a:t> </a:t>
            </a:r>
            <a:r>
              <a:rPr lang="cs-CZ" dirty="0" err="1"/>
              <a:t>nonresponse</a:t>
            </a:r>
            <a:endParaRPr lang="cs-CZ" dirty="0"/>
          </a:p>
          <a:p>
            <a:r>
              <a:rPr lang="cs-CZ" dirty="0"/>
              <a:t>Pokud je </a:t>
            </a:r>
            <a:r>
              <a:rPr lang="cs-CZ" dirty="0" err="1"/>
              <a:t>nonresponse</a:t>
            </a:r>
            <a:r>
              <a:rPr lang="cs-CZ" dirty="0"/>
              <a:t> systematický jev = máme v datech </a:t>
            </a:r>
            <a:r>
              <a:rPr lang="cs-CZ" dirty="0" err="1"/>
              <a:t>bias</a:t>
            </a:r>
            <a:endParaRPr lang="cs-CZ" dirty="0"/>
          </a:p>
          <a:p>
            <a:r>
              <a:rPr lang="cs-CZ" dirty="0"/>
              <a:t>Korelace mezi položkou a šancí, že získáme odpovědi (spolupráci respondenta)</a:t>
            </a:r>
          </a:p>
        </p:txBody>
      </p:sp>
    </p:spTree>
    <p:extLst>
      <p:ext uri="{BB962C8B-B14F-4D97-AF65-F5344CB8AC3E}">
        <p14:creationId xmlns:p14="http://schemas.microsoft.com/office/powerpoint/2010/main" val="3181769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7F47A5-AF73-5B4F-A846-BABA85F3A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M</a:t>
            </a:r>
            <a:r>
              <a:rPr lang="en-US" dirty="0" err="1">
                <a:latin typeface="Helvetica" panose="020B0604020202020204" pitchFamily="34" charset="0"/>
                <a:cs typeface="Helvetica" panose="020B0604020202020204" pitchFamily="34" charset="0"/>
              </a:rPr>
              <a:t>etoda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dotazníku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D36B86-FB3F-1A43-B2D0-6E37B34E4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PAPI (pen and paper)</a:t>
            </a:r>
          </a:p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CAPI (computer assisted personal)</a:t>
            </a:r>
          </a:p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CATI (computer assisted telephone)</a:t>
            </a:r>
          </a:p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IRV (interactive voice response)</a:t>
            </a:r>
          </a:p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CASI (computer assisted self-interview)</a:t>
            </a:r>
          </a:p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CAWI (computer aided web interviewing)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449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7F7157-E4B1-49AC-8F54-7EB35D4FB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Non response důvody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92107F-4CE0-4155-83AF-6A57F1CAC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Neschopnost doručit dotazník respondentovi</a:t>
            </a:r>
          </a:p>
          <a:p>
            <a:r>
              <a:rPr lang="cs-CZ" dirty="0"/>
              <a:t>Neschopnost zajistit kooperaci</a:t>
            </a:r>
          </a:p>
          <a:p>
            <a:r>
              <a:rPr lang="cs-CZ" dirty="0"/>
              <a:t>Neschopnost respondenta odpovědět</a:t>
            </a:r>
          </a:p>
        </p:txBody>
      </p:sp>
    </p:spTree>
    <p:extLst>
      <p:ext uri="{BB962C8B-B14F-4D97-AF65-F5344CB8AC3E}">
        <p14:creationId xmlns:p14="http://schemas.microsoft.com/office/powerpoint/2010/main" val="32524104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87269B-64DE-4B00-BF91-DFBF108EF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Response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rate</a:t>
            </a:r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749CD3-73F9-4FBA-9ADA-EF72D16B7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% respondentů ve vzorku, které bylo změřeno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V USA i Evropě významně klesá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4144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C6419B-EC67-7E4B-AF8B-7D5D7AF4D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pitchFamily="2" charset="0"/>
              </a:rPr>
              <a:t>Tazatel</a:t>
            </a:r>
            <a:endParaRPr lang="en-US" dirty="0">
              <a:latin typeface="Helvetica" pitchFamily="2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082351-1208-2F48-8B9F-5AF667B74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>
                <a:latin typeface="Helvetica" pitchFamily="2" charset="0"/>
              </a:rPr>
              <a:t>Zprostředkovatel mezi dotazníkem a respondentem</a:t>
            </a:r>
          </a:p>
          <a:p>
            <a:r>
              <a:rPr lang="cs-CZ" dirty="0">
                <a:latin typeface="Helvetica" pitchFamily="2" charset="0"/>
              </a:rPr>
              <a:t>Musí znát dotazník</a:t>
            </a:r>
          </a:p>
          <a:p>
            <a:r>
              <a:rPr lang="cs-CZ" dirty="0">
                <a:latin typeface="Helvetica" pitchFamily="2" charset="0"/>
              </a:rPr>
              <a:t>Trénink!!!</a:t>
            </a:r>
          </a:p>
          <a:p>
            <a:r>
              <a:rPr lang="cs-CZ" dirty="0">
                <a:latin typeface="Helvetica" pitchFamily="2" charset="0"/>
              </a:rPr>
              <a:t>Problémy: Důvěra, </a:t>
            </a:r>
            <a:r>
              <a:rPr lang="cs-CZ" dirty="0" err="1">
                <a:latin typeface="Helvetica" pitchFamily="2" charset="0"/>
              </a:rPr>
              <a:t>interviewer</a:t>
            </a:r>
            <a:r>
              <a:rPr lang="cs-CZ" dirty="0">
                <a:latin typeface="Helvetica" pitchFamily="2" charset="0"/>
              </a:rPr>
              <a:t> bias</a:t>
            </a:r>
          </a:p>
          <a:p>
            <a:r>
              <a:rPr lang="cs-CZ" dirty="0">
                <a:latin typeface="Helvetica" pitchFamily="2" charset="0"/>
              </a:rPr>
              <a:t>Neutralita (nereagovat na odpovědi)</a:t>
            </a:r>
          </a:p>
          <a:p>
            <a:r>
              <a:rPr lang="cs-CZ" dirty="0">
                <a:latin typeface="Helvetica" pitchFamily="2" charset="0"/>
              </a:rPr>
              <a:t>Může vysvětlit</a:t>
            </a:r>
          </a:p>
          <a:p>
            <a:r>
              <a:rPr lang="cs-CZ" dirty="0">
                <a:latin typeface="Helvetica" pitchFamily="2" charset="0"/>
              </a:rPr>
              <a:t>Menší drop </a:t>
            </a:r>
            <a:r>
              <a:rPr lang="cs-CZ" dirty="0" err="1">
                <a:latin typeface="Helvetica" pitchFamily="2" charset="0"/>
              </a:rPr>
              <a:t>out</a:t>
            </a:r>
            <a:r>
              <a:rPr lang="cs-CZ" dirty="0">
                <a:latin typeface="Helvetica" pitchFamily="2" charset="0"/>
              </a:rPr>
              <a:t> </a:t>
            </a:r>
            <a:r>
              <a:rPr lang="cs-CZ" dirty="0" err="1">
                <a:latin typeface="Helvetica" pitchFamily="2" charset="0"/>
              </a:rPr>
              <a:t>rate</a:t>
            </a:r>
            <a:endParaRPr lang="cs-CZ" dirty="0">
              <a:latin typeface="Helvetica" pitchFamily="2" charset="0"/>
            </a:endParaRPr>
          </a:p>
          <a:p>
            <a:r>
              <a:rPr lang="cs-CZ" dirty="0">
                <a:latin typeface="Helvetica" pitchFamily="2" charset="0"/>
              </a:rPr>
              <a:t>Citlivé otázky – lepší </a:t>
            </a:r>
            <a:r>
              <a:rPr lang="cs-CZ" dirty="0" err="1">
                <a:latin typeface="Helvetica" pitchFamily="2" charset="0"/>
              </a:rPr>
              <a:t>self-administered</a:t>
            </a:r>
            <a:endParaRPr lang="cs-CZ" dirty="0">
              <a:latin typeface="Helvetica" pitchFamily="2" charset="0"/>
            </a:endParaRPr>
          </a:p>
          <a:p>
            <a:r>
              <a:rPr lang="cs-CZ" dirty="0">
                <a:latin typeface="Helvetica" pitchFamily="2" charset="0"/>
              </a:rPr>
              <a:t>PAPI: větší kontrola, ale nutná důvěra</a:t>
            </a:r>
          </a:p>
          <a:p>
            <a:r>
              <a:rPr lang="cs-CZ" dirty="0">
                <a:latin typeface="Helvetica" pitchFamily="2" charset="0"/>
              </a:rPr>
              <a:t>Použití karet</a:t>
            </a:r>
          </a:p>
          <a:p>
            <a:r>
              <a:rPr lang="cs-CZ" b="1" dirty="0">
                <a:latin typeface="Helvetica" pitchFamily="2" charset="0"/>
              </a:rPr>
              <a:t>Drahý sběr</a:t>
            </a:r>
          </a:p>
          <a:p>
            <a:r>
              <a:rPr lang="cs-CZ" dirty="0">
                <a:latin typeface="Helvetica" pitchFamily="2" charset="0"/>
              </a:rPr>
              <a:t>Kontrola?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535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231330-DE36-8745-9D87-9519F2E52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078" y="365125"/>
            <a:ext cx="11164957" cy="1325563"/>
          </a:xfrm>
        </p:spPr>
        <p:txBody>
          <a:bodyPr/>
          <a:lstStyle/>
          <a:p>
            <a:r>
              <a:rPr lang="cs-CZ" dirty="0">
                <a:latin typeface="Helvetica" pitchFamily="2" charset="0"/>
              </a:rPr>
              <a:t>Většina dotazníků – výběrový soubor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B093DF-DD21-564F-831F-A098D1501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6913"/>
            <a:ext cx="10515600" cy="4040050"/>
          </a:xfrm>
        </p:spPr>
        <p:txBody>
          <a:bodyPr/>
          <a:lstStyle/>
          <a:p>
            <a:r>
              <a:rPr lang="cs-CZ" dirty="0">
                <a:latin typeface="Helvetica" pitchFamily="2" charset="0"/>
              </a:rPr>
              <a:t>Výsledek vždy nepřesný</a:t>
            </a:r>
          </a:p>
          <a:p>
            <a:r>
              <a:rPr lang="cs-CZ" dirty="0">
                <a:latin typeface="Helvetica" pitchFamily="2" charset="0"/>
              </a:rPr>
              <a:t>Vždy zkreslení díky náhodě</a:t>
            </a:r>
          </a:p>
          <a:p>
            <a:r>
              <a:rPr lang="cs-CZ" dirty="0">
                <a:latin typeface="Helvetica" pitchFamily="2" charset="0"/>
              </a:rPr>
              <a:t>Nelze jednoduše zobecnit</a:t>
            </a:r>
          </a:p>
          <a:p>
            <a:r>
              <a:rPr lang="cs-CZ" dirty="0">
                <a:latin typeface="Helvetica" pitchFamily="2" charset="0"/>
              </a:rPr>
              <a:t>Odhad – ze vzorku na populace</a:t>
            </a:r>
          </a:p>
          <a:p>
            <a:r>
              <a:rPr lang="cs-CZ" dirty="0">
                <a:latin typeface="Helvetica" pitchFamily="2" charset="0"/>
              </a:rPr>
              <a:t>Podmínka generalizace: dobrý </a:t>
            </a:r>
            <a:r>
              <a:rPr lang="cs-CZ" dirty="0" err="1">
                <a:latin typeface="Helvetica" pitchFamily="2" charset="0"/>
              </a:rPr>
              <a:t>sampling</a:t>
            </a:r>
            <a:endParaRPr lang="cs-CZ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773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1AB928-9A59-4483-92A6-92839C37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The Effect of</a:t>
            </a:r>
            <a:r>
              <a:rPr lang="cs-CZ" sz="2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Interviewer Characteristics and</a:t>
            </a:r>
            <a:b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Expectations on Response</a:t>
            </a:r>
            <a:r>
              <a:rPr lang="cs-CZ" sz="2800" dirty="0">
                <a:latin typeface="Helvetica" panose="020B0604020202020204" pitchFamily="34" charset="0"/>
                <a:cs typeface="Helvetica" panose="020B0604020202020204" pitchFamily="34" charset="0"/>
              </a:rPr>
              <a:t>. Singer, </a:t>
            </a:r>
            <a:r>
              <a:rPr lang="cs-CZ" sz="2800" dirty="0" err="1">
                <a:latin typeface="Helvetica" panose="020B0604020202020204" pitchFamily="34" charset="0"/>
                <a:cs typeface="Helvetica" panose="020B0604020202020204" pitchFamily="34" charset="0"/>
              </a:rPr>
              <a:t>Frankel</a:t>
            </a:r>
            <a:r>
              <a:rPr lang="cs-CZ" sz="2800" dirty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cs-CZ" sz="2800" dirty="0" err="1">
                <a:latin typeface="Helvetica" panose="020B0604020202020204" pitchFamily="34" charset="0"/>
                <a:cs typeface="Helvetica" panose="020B0604020202020204" pitchFamily="34" charset="0"/>
              </a:rPr>
              <a:t>Glassman</a:t>
            </a:r>
            <a:r>
              <a:rPr lang="cs-CZ" sz="2800" dirty="0">
                <a:latin typeface="Helvetica" panose="020B0604020202020204" pitchFamily="34" charset="0"/>
                <a:cs typeface="Helvetica" panose="020B0604020202020204" pitchFamily="34" charset="0"/>
              </a:rPr>
              <a:t>. 1983.</a:t>
            </a:r>
            <a:br>
              <a:rPr lang="en-US" dirty="0"/>
            </a:b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FD044799-6974-4410-9AF5-25548922A4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227223"/>
            <a:ext cx="7771856" cy="5503194"/>
          </a:xfrm>
        </p:spPr>
      </p:pic>
    </p:spTree>
    <p:extLst>
      <p:ext uri="{BB962C8B-B14F-4D97-AF65-F5344CB8AC3E}">
        <p14:creationId xmlns:p14="http://schemas.microsoft.com/office/powerpoint/2010/main" val="675667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427AF5F-9A0E-42B7-A252-FD64C9885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41FCD23-E293-46A7-9F19-0FBAC8A78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6443"/>
          </a:xfrm>
        </p:spPr>
        <p:txBody>
          <a:bodyPr>
            <a:normAutofit/>
          </a:bodyPr>
          <a:lstStyle/>
          <a:p>
            <a:r>
              <a:rPr lang="cs-CZ" sz="4000">
                <a:latin typeface="Helvetica" panose="020B0604020202020204" pitchFamily="34" charset="0"/>
                <a:cs typeface="Helvetica" panose="020B0604020202020204" pitchFamily="34" charset="0"/>
              </a:rPr>
              <a:t>Huddy et al. 1997. The Effect of Interviewer Gender on the Survey Response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F6D8B6-2D75-4DA1-B9DB-6DF1EF3D5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225800" cy="4303464"/>
          </a:xfrm>
        </p:spPr>
        <p:txBody>
          <a:bodyPr>
            <a:normAutofit/>
          </a:bodyPr>
          <a:lstStyle/>
          <a:p>
            <a:r>
              <a:rPr lang="cs-CZ" sz="2000" dirty="0"/>
              <a:t>Vliv genderu tazatele na odpovědi </a:t>
            </a:r>
          </a:p>
          <a:p>
            <a:r>
              <a:rPr lang="cs-CZ" sz="2000" dirty="0"/>
              <a:t>Téma: ženské hnutí, ženská témata, gender </a:t>
            </a:r>
            <a:r>
              <a:rPr lang="cs-CZ" sz="2000" dirty="0" err="1"/>
              <a:t>equality</a:t>
            </a:r>
            <a:endParaRPr lang="cs-CZ" sz="2000" dirty="0"/>
          </a:p>
          <a:p>
            <a:endParaRPr lang="cs-CZ" sz="20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6A51B3F-EC6C-4628-B1D5-AFFF89B14F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784" b="3"/>
          <a:stretch/>
        </p:blipFill>
        <p:spPr>
          <a:xfrm>
            <a:off x="4064000" y="1671568"/>
            <a:ext cx="7465918" cy="5111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173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7B9090-06FF-7341-8CCF-3258D16F5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Sample survey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0A0D8C-14EA-AE43-A0B4-9E71C0EF0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Element</a:t>
            </a:r>
          </a:p>
          <a:p>
            <a:r>
              <a:rPr lang="en-US" dirty="0">
                <a:latin typeface="Helvetica" pitchFamily="2" charset="0"/>
              </a:rPr>
              <a:t>Populace</a:t>
            </a:r>
          </a:p>
          <a:p>
            <a:r>
              <a:rPr lang="en-US" dirty="0" err="1">
                <a:latin typeface="Helvetica" pitchFamily="2" charset="0"/>
              </a:rPr>
              <a:t>Výzkumná</a:t>
            </a:r>
            <a:r>
              <a:rPr lang="en-US" dirty="0">
                <a:latin typeface="Helvetica" pitchFamily="2" charset="0"/>
              </a:rPr>
              <a:t> populace</a:t>
            </a:r>
          </a:p>
          <a:p>
            <a:r>
              <a:rPr lang="en-US" dirty="0">
                <a:latin typeface="Helvetica" pitchFamily="2" charset="0"/>
              </a:rPr>
              <a:t>Sampling frame</a:t>
            </a:r>
          </a:p>
          <a:p>
            <a:r>
              <a:rPr lang="en-US" dirty="0" err="1">
                <a:latin typeface="Helvetica" pitchFamily="2" charset="0"/>
              </a:rPr>
              <a:t>Reprezentativita</a:t>
            </a:r>
            <a:endParaRPr lang="en-US" dirty="0">
              <a:latin typeface="Helvetica" pitchFamily="2" charset="0"/>
            </a:endParaRPr>
          </a:p>
          <a:p>
            <a:r>
              <a:rPr lang="en-US" dirty="0" err="1">
                <a:latin typeface="Helvetica" pitchFamily="2" charset="0"/>
              </a:rPr>
              <a:t>Výběrová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chyba</a:t>
            </a:r>
            <a:endParaRPr lang="en-US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446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E3F1F2-5549-9141-8918-0D4075ECC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Techniky vzorkování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7EE07A-AA80-4740-9198-96DD0FAA2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Nepravděpodobnostní vzorky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Pravděpodobnostní vzorky</a:t>
            </a:r>
          </a:p>
          <a:p>
            <a:pPr lvl="1"/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Můžete spočítat šanci, že se daný element dostane do vašeho vzorku</a:t>
            </a:r>
          </a:p>
          <a:p>
            <a:pPr lvl="1"/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Lze spočítat pravděpodobnost, že je váš vzorek reprezentativní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7485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1081</Words>
  <Application>Microsoft Office PowerPoint</Application>
  <PresentationFormat>Širokoúhlá obrazovka</PresentationFormat>
  <Paragraphs>198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Gill Sans MT</vt:lpstr>
      <vt:lpstr>Helvetica</vt:lpstr>
      <vt:lpstr>Motiv Office</vt:lpstr>
      <vt:lpstr>Metodologie – průzkum veřejného mínění</vt:lpstr>
      <vt:lpstr>Prezentace aplikace PowerPoint</vt:lpstr>
      <vt:lpstr>Metoda dotazníku</vt:lpstr>
      <vt:lpstr>Tazatel</vt:lpstr>
      <vt:lpstr>Většina dotazníků – výběrový soubor</vt:lpstr>
      <vt:lpstr>The Effect of Interviewer Characteristics and Expectations on Response. Singer, Frankel, Glassman. 1983. </vt:lpstr>
      <vt:lpstr>Huddy et al. 1997. The Effect of Interviewer Gender on the Survey Response</vt:lpstr>
      <vt:lpstr>Sample survey</vt:lpstr>
      <vt:lpstr>Techniky vzorkování</vt:lpstr>
      <vt:lpstr>Dostupné subjekty (convenience sample)</vt:lpstr>
      <vt:lpstr>Purposive sample (záměrný vzorek)</vt:lpstr>
      <vt:lpstr>Snowball</vt:lpstr>
      <vt:lpstr>Kvótní výběr</vt:lpstr>
      <vt:lpstr>Prezentace aplikace PowerPoint</vt:lpstr>
      <vt:lpstr>Kvóta</vt:lpstr>
      <vt:lpstr>Pravděpodobnostní výběr</vt:lpstr>
      <vt:lpstr>Simple random sampling</vt:lpstr>
      <vt:lpstr>Systematic sampling with a random starting point</vt:lpstr>
      <vt:lpstr>Stratified sampling</vt:lpstr>
      <vt:lpstr>Multistage cluster sampling</vt:lpstr>
      <vt:lpstr>Příklad</vt:lpstr>
      <vt:lpstr>Proporčnost počtu elementů</vt:lpstr>
      <vt:lpstr>Prezentace aplikace PowerPoint</vt:lpstr>
      <vt:lpstr>CELKOVÁ CHYBA VÝZKUMU</vt:lpstr>
      <vt:lpstr>Coverage error</vt:lpstr>
      <vt:lpstr>Sampling error</vt:lpstr>
      <vt:lpstr>Nonresponse error</vt:lpstr>
      <vt:lpstr>Measurement error</vt:lpstr>
      <vt:lpstr>Non response</vt:lpstr>
      <vt:lpstr>Non response důvody</vt:lpstr>
      <vt:lpstr>Response rate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Metodologie – průzkum veřejného mínění</dc:title>
  <dc:creator>Lenka Hrbková</dc:creator>
  <cp:lastModifiedBy>Lenka Hrbková</cp:lastModifiedBy>
  <cp:revision>3</cp:revision>
  <dcterms:created xsi:type="dcterms:W3CDTF">2020-12-02T19:36:06Z</dcterms:created>
  <dcterms:modified xsi:type="dcterms:W3CDTF">2020-12-02T19:39:30Z</dcterms:modified>
</cp:coreProperties>
</file>