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7F9D9-30DC-4C23-81F1-ABB6D64FF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BC0238-6C85-4A11-9235-560FE5864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BED8FA-652B-4271-98DB-1E79B330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90DB86-7222-45B9-808B-F8601D2E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0C37BA-1528-4421-ADDD-394C8CE6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0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A5BF2-4A2C-42FE-979A-237B6383A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85D977-036C-40BE-8C31-C626FB3CE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8124AA-F872-4206-8E81-D9568CD4D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C72183-7EF2-4D25-815F-4B9524192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5B2E5F-CCC9-4C48-9C42-07AE2A21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16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468FE1-B8A2-4E5B-9764-FC24685CC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97B7B3-A7A6-4375-8063-AE741A4F0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6B4344-B0F0-4FBB-8BA2-2DEB84E8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337B71-D15F-4703-B8F0-9D2A8A07E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C732B4-8F9D-4AE2-A251-E2E11AAA7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35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E643E-959A-4B7F-90B2-F966D256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D8E7B6-A37B-4CE2-8C6F-D558EC295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23888-2E59-4817-960F-0E93F773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8225A0-7CF8-4C62-97AC-ED607DDF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8C474C-099E-4E15-8D14-C63375B9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5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6AD4C-B20D-4507-B939-117C0550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CE2414-9E47-4C23-A94D-3E2121646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761158-55E2-44A8-B397-782DA10B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36DC51-E437-46B9-8940-EB708E45A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8C7EFA-ECC8-4F33-B3B5-C3FE75839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07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B7693-3D5A-407D-A07E-D61B0E71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73D7-4629-41B9-A68A-18998439F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8A35BA-79AC-4437-A1B8-6FC639CA5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CA3E33-6F16-428F-8648-30259BE2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455B85-B5F4-4817-9F46-2CB22CE33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F62436-3D05-4D51-A302-26334CBAF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45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0FA8F-0233-44AE-898F-55E9ABA4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D4BC77-A436-4964-8A84-294A8C06F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F6FDF1-55CF-45BB-A4AD-4ECBA6303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469215-B3AF-4DF6-9D6C-9DD681011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D9096AB-4E81-47FF-82FD-E11F6B045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59B363-501D-4454-86A4-FFA98842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6985A3-F172-4F2E-84A8-1AEB6BDB6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4ECF590-CD29-45A3-907A-884196F64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30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52EDD-83F0-4597-9C62-37B5C795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5DFE6AA-656B-4B73-B8BF-2C1B81BA8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7C26E5-2971-4438-B24F-AE1143682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3BA0D38-EB1F-43B0-AC11-F3E6C0FE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33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2FB844-D2F7-4A7C-9372-7FC1237B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4C9529-5C7B-4CD8-8A26-3B15837B2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F004FB-E650-4A57-B331-DD7AEF91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21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69B65-5133-42AF-AAC8-DA246E2C8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46382E-CF5E-4B2D-955F-3DFAB2795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408F001-F237-4F45-B174-059333294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F1F185-C066-4D73-B4D2-3FDF3E20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108CCB-DDD8-4D42-B96D-B3FF86C3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E7EE5D-77F8-4504-90BC-7EE722D5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88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575DA-8580-4604-B6D3-F37F6DC1C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19114E-9E40-4368-81E0-DCE81B86E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3681F6-03C2-494A-A179-BF0079849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5842CC-ECAA-4815-A188-F2A64ACD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4E0849-001F-41DE-B382-A8D792BF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87C471-DA71-4C90-B631-EACD3BE01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1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D50EA9-0892-4BF4-A769-63CB0C211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568CB8-2AC2-428F-8044-875134251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C8DF98-3A7E-40F1-82C4-4FDBB9401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846E-9617-40EE-AEA9-90C1AA99557E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B8BE31-4CFC-4EC8-B29D-E552A5B25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CCA818-D549-4AD9-AEC1-773E82C5D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E6A7F-94F4-4F2B-96BC-6974A0761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04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olby.tmapy.cz/" TargetMode="External"/><Relationship Id="rId2" Type="http://schemas.openxmlformats.org/officeDocument/2006/relationships/hyperlink" Target="https://www.czso.cz/csu/rso/volebni-okrsk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FAAF6-6762-4D15-BC4E-430C46E7D5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se dělá Exit-</a:t>
            </a:r>
            <a:r>
              <a:rPr lang="cs-CZ" dirty="0" err="1"/>
              <a:t>poll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012FDF-3A09-4CD2-86F8-4644ED1D98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77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57AEB-5B7F-42B4-82CC-8FC8FFBCD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výzkumy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23B94-B7CE-49DB-B171-6B0D84E6B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Předvolební</a:t>
            </a:r>
          </a:p>
          <a:p>
            <a:pPr lvl="1"/>
            <a:r>
              <a:rPr lang="cs-CZ" dirty="0"/>
              <a:t>Jaká je </a:t>
            </a:r>
            <a:r>
              <a:rPr lang="cs-CZ" b="1" dirty="0"/>
              <a:t>MOMENTÁLNÍ</a:t>
            </a:r>
            <a:r>
              <a:rPr lang="cs-CZ" dirty="0"/>
              <a:t> podpora stran </a:t>
            </a:r>
          </a:p>
          <a:p>
            <a:pPr lvl="1"/>
            <a:r>
              <a:rPr lang="cs-CZ" dirty="0"/>
              <a:t>snaha zjistit, jak by mohly dopadnout volby</a:t>
            </a:r>
          </a:p>
          <a:p>
            <a:pPr lvl="1"/>
            <a:r>
              <a:rPr lang="cs-CZ" dirty="0"/>
              <a:t>CVVM, </a:t>
            </a:r>
            <a:r>
              <a:rPr lang="cs-CZ" dirty="0" err="1"/>
              <a:t>Median</a:t>
            </a:r>
            <a:r>
              <a:rPr lang="cs-CZ" dirty="0"/>
              <a:t>, TS </a:t>
            </a:r>
            <a:r>
              <a:rPr lang="cs-CZ" dirty="0" err="1"/>
              <a:t>Kantar</a:t>
            </a:r>
            <a:r>
              <a:rPr lang="cs-CZ" dirty="0"/>
              <a:t>, STEM, …</a:t>
            </a:r>
          </a:p>
          <a:p>
            <a:r>
              <a:rPr lang="cs-CZ" dirty="0"/>
              <a:t>Exit-</a:t>
            </a:r>
            <a:r>
              <a:rPr lang="cs-CZ" dirty="0" err="1"/>
              <a:t>poll</a:t>
            </a:r>
            <a:endParaRPr lang="cs-CZ" dirty="0"/>
          </a:p>
          <a:p>
            <a:pPr lvl="1"/>
            <a:r>
              <a:rPr lang="cs-CZ" dirty="0"/>
              <a:t>Snaha v co nejkratším čase po uzavření místností ukázat, jak </a:t>
            </a:r>
            <a:r>
              <a:rPr lang="cs-CZ" b="1" dirty="0"/>
              <a:t>dopadly</a:t>
            </a:r>
            <a:r>
              <a:rPr lang="cs-CZ" dirty="0"/>
              <a:t> volby</a:t>
            </a:r>
          </a:p>
          <a:p>
            <a:pPr lvl="1"/>
            <a:r>
              <a:rPr lang="cs-CZ" dirty="0"/>
              <a:t>Kvůli velmi rychlému sčítání nemá takový význam jako jinde</a:t>
            </a:r>
          </a:p>
          <a:p>
            <a:r>
              <a:rPr lang="cs-CZ" dirty="0"/>
              <a:t>Povolební</a:t>
            </a:r>
          </a:p>
          <a:p>
            <a:pPr lvl="1"/>
            <a:r>
              <a:rPr lang="cs-CZ" dirty="0"/>
              <a:t>Snaha </a:t>
            </a:r>
            <a:r>
              <a:rPr lang="cs-CZ" b="1" dirty="0"/>
              <a:t>vysvětlit volební chování</a:t>
            </a:r>
          </a:p>
        </p:txBody>
      </p:sp>
    </p:spTree>
    <p:extLst>
      <p:ext uri="{BB962C8B-B14F-4D97-AF65-F5344CB8AC3E}">
        <p14:creationId xmlns:p14="http://schemas.microsoft.com/office/powerpoint/2010/main" val="373543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65E82-0093-48D1-83D4-5EB29BF9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Exit-</a:t>
            </a:r>
            <a:r>
              <a:rPr lang="cs-CZ" dirty="0" err="1"/>
              <a:t>poll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427BD-918E-44BD-B76D-79D56EF6C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Dotazování osob odcházejících od voleb</a:t>
            </a:r>
          </a:p>
          <a:p>
            <a:r>
              <a:rPr lang="cs-CZ" dirty="0"/>
              <a:t>Výhody</a:t>
            </a:r>
          </a:p>
          <a:p>
            <a:pPr lvl="1"/>
            <a:r>
              <a:rPr lang="cs-CZ" dirty="0"/>
              <a:t>Snadná dosažitelnost velkého počtu respondentů</a:t>
            </a:r>
          </a:p>
          <a:p>
            <a:pPr lvl="1"/>
            <a:r>
              <a:rPr lang="cs-CZ" dirty="0"/>
              <a:t>Relativně snadno dosažitelná </a:t>
            </a:r>
            <a:r>
              <a:rPr lang="cs-CZ" dirty="0" err="1"/>
              <a:t>reprezentativita</a:t>
            </a:r>
            <a:endParaRPr lang="cs-CZ" dirty="0"/>
          </a:p>
          <a:p>
            <a:pPr lvl="1"/>
            <a:r>
              <a:rPr lang="cs-CZ" dirty="0"/>
              <a:t>Relativně nízké náklady</a:t>
            </a:r>
          </a:p>
          <a:p>
            <a:pPr lvl="1"/>
            <a:r>
              <a:rPr lang="cs-CZ" dirty="0"/>
              <a:t>Možnost ověřit správnost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Chybí informace od nevoličů</a:t>
            </a:r>
          </a:p>
          <a:p>
            <a:pPr lvl="1"/>
            <a:r>
              <a:rPr lang="cs-CZ" dirty="0"/>
              <a:t>Relativně stručná informace od každého respondenta</a:t>
            </a:r>
          </a:p>
          <a:p>
            <a:pPr lvl="1"/>
            <a:r>
              <a:rPr lang="cs-CZ" dirty="0"/>
              <a:t>Neopakovatelnost </a:t>
            </a:r>
          </a:p>
        </p:txBody>
      </p:sp>
    </p:spTree>
    <p:extLst>
      <p:ext uri="{BB962C8B-B14F-4D97-AF65-F5344CB8AC3E}">
        <p14:creationId xmlns:p14="http://schemas.microsoft.com/office/powerpoint/2010/main" val="310676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3B459-29EF-406C-8692-3D880D7A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7B0FF-8B42-4EB9-9AF0-ECDE6D32F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volebních okrsků</a:t>
            </a:r>
          </a:p>
          <a:p>
            <a:pPr lvl="1"/>
            <a:r>
              <a:rPr lang="cs-CZ" dirty="0"/>
              <a:t>V ideálním případě náhodný výběr</a:t>
            </a:r>
          </a:p>
          <a:p>
            <a:pPr lvl="1"/>
            <a:r>
              <a:rPr lang="cs-CZ" dirty="0"/>
              <a:t>V ČR téměř 15 000 okrsků</a:t>
            </a:r>
          </a:p>
          <a:p>
            <a:r>
              <a:rPr lang="cs-CZ" dirty="0"/>
              <a:t>Určení dotazovacího kroku</a:t>
            </a:r>
          </a:p>
          <a:p>
            <a:pPr lvl="1"/>
            <a:r>
              <a:rPr lang="cs-CZ" dirty="0"/>
              <a:t>Záleží na předpokládané velikosti vzorku, počtu tazatelů a odhadu volební účasti</a:t>
            </a:r>
          </a:p>
          <a:p>
            <a:r>
              <a:rPr lang="cs-CZ" dirty="0"/>
              <a:t>Příprava dotazníku</a:t>
            </a:r>
          </a:p>
          <a:p>
            <a:r>
              <a:rPr lang="cs-CZ" dirty="0"/>
              <a:t>Příprava materiálu</a:t>
            </a:r>
          </a:p>
          <a:p>
            <a:r>
              <a:rPr lang="cs-CZ" dirty="0"/>
              <a:t>„Logistika“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67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62642-504B-4C86-818F-E9BF9EAE1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okrsky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C91E13-996C-4E6F-97AB-BAC17FE38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43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Seznam zde: https://www.volby.cz/opendata/kz2020/KZ2020ciselniky20200918_csv.zip</a:t>
            </a:r>
          </a:p>
          <a:p>
            <a:r>
              <a:rPr lang="cs-CZ" dirty="0"/>
              <a:t>Mapa (GIS vrstva) zde: </a:t>
            </a:r>
            <a:r>
              <a:rPr lang="cs-CZ" dirty="0">
                <a:hlinkClick r:id="rId2"/>
              </a:rPr>
              <a:t>https://www.czso.cz/csu/rso/volebni-okrsky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Problém – informace o okrsku není spojena s informací o volební místnosti</a:t>
            </a:r>
          </a:p>
          <a:p>
            <a:r>
              <a:rPr lang="cs-CZ" dirty="0"/>
              <a:t>Problém 2 – pokud je pro více okrsků jen jedna místnost, pak lze jen obtížně získat informaci pouze k jednomu z okrsků (narušuje náhodnost)</a:t>
            </a:r>
          </a:p>
          <a:p>
            <a:r>
              <a:rPr lang="cs-CZ" dirty="0"/>
              <a:t>Část informací je dostupná zde: </a:t>
            </a:r>
            <a:r>
              <a:rPr lang="cs-CZ" dirty="0">
                <a:hlinkClick r:id="rId3"/>
              </a:rPr>
              <a:t>https://volby.tmapy.cz/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Případně na stránkách jednotlivých obcí (příklad: https://gis.muvalmez.cz/mapa/</a:t>
            </a:r>
            <a:r>
              <a:rPr lang="cs-CZ" dirty="0" err="1"/>
              <a:t>volebni</a:t>
            </a:r>
            <a:r>
              <a:rPr lang="cs-CZ" dirty="0"/>
              <a:t>-okrsky)</a:t>
            </a:r>
          </a:p>
        </p:txBody>
      </p:sp>
    </p:spTree>
    <p:extLst>
      <p:ext uri="{BB962C8B-B14F-4D97-AF65-F5344CB8AC3E}">
        <p14:creationId xmlns:p14="http://schemas.microsoft.com/office/powerpoint/2010/main" val="426933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A547B-4BEF-48AA-93B4-EC77AA92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pro exit-</a:t>
            </a:r>
            <a:r>
              <a:rPr lang="cs-CZ" dirty="0" err="1"/>
              <a:t>poll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AC87E-1F3B-4042-858D-95AB23695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jedna strana A4</a:t>
            </a:r>
          </a:p>
          <a:p>
            <a:r>
              <a:rPr lang="cs-CZ" dirty="0"/>
              <a:t>Vyplnění max. do 5 minut</a:t>
            </a:r>
          </a:p>
          <a:p>
            <a:r>
              <a:rPr lang="cs-CZ" dirty="0"/>
              <a:t>V zahraničí využívaná metoda „</a:t>
            </a:r>
            <a:r>
              <a:rPr lang="cs-CZ" dirty="0" err="1"/>
              <a:t>mock</a:t>
            </a:r>
            <a:r>
              <a:rPr lang="cs-CZ" dirty="0"/>
              <a:t> </a:t>
            </a:r>
            <a:r>
              <a:rPr lang="cs-CZ" dirty="0" err="1"/>
              <a:t>ballot</a:t>
            </a:r>
            <a:r>
              <a:rPr lang="cs-CZ" dirty="0"/>
              <a:t>“ – imitace volebního lístku</a:t>
            </a:r>
          </a:p>
          <a:p>
            <a:pPr lvl="1"/>
            <a:r>
              <a:rPr lang="cs-CZ" dirty="0"/>
              <a:t>V českých volbách nevhodná z důvodu formátu volebních lístků</a:t>
            </a:r>
          </a:p>
          <a:p>
            <a:pPr lvl="1"/>
            <a:r>
              <a:rPr lang="cs-CZ" dirty="0"/>
              <a:t>Zejména v komunálních volbách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53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CE4E0-9DCA-43C8-9E9B-B1D8E540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„Dramaturgie“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4AA9D5-B526-431B-8E15-B89178D7D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1136"/>
            <a:ext cx="10515600" cy="4351338"/>
          </a:xfrm>
        </p:spPr>
        <p:txBody>
          <a:bodyPr/>
          <a:lstStyle/>
          <a:p>
            <a:r>
              <a:rPr lang="cs-CZ" dirty="0"/>
              <a:t>Otázky je vhodné řadit v daném pořadí</a:t>
            </a:r>
          </a:p>
          <a:p>
            <a:r>
              <a:rPr lang="cs-CZ" dirty="0"/>
              <a:t>První otázka otvírací, důležitá zejména při dotazování rozhovorem</a:t>
            </a:r>
          </a:p>
          <a:p>
            <a:r>
              <a:rPr lang="cs-CZ" dirty="0"/>
              <a:t>Otázka na volenou stranu brzy po začátku </a:t>
            </a:r>
          </a:p>
          <a:p>
            <a:r>
              <a:rPr lang="cs-CZ" dirty="0"/>
              <a:t>Otevřené otázky v minimálním množství</a:t>
            </a:r>
          </a:p>
          <a:p>
            <a:r>
              <a:rPr lang="cs-CZ" dirty="0"/>
              <a:t>Na konci demografické údaje</a:t>
            </a:r>
          </a:p>
        </p:txBody>
      </p:sp>
    </p:spTree>
    <p:extLst>
      <p:ext uri="{BB962C8B-B14F-4D97-AF65-F5344CB8AC3E}">
        <p14:creationId xmlns:p14="http://schemas.microsoft.com/office/powerpoint/2010/main" val="3735524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79961-01C4-40D3-BFF6-61528AC3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7BACD3-1B31-410A-9EEA-DAD4A0A6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Vytištěné dotazníky</a:t>
            </a:r>
          </a:p>
          <a:p>
            <a:r>
              <a:rPr lang="cs-CZ" dirty="0"/>
              <a:t>Pevné desky s klipem</a:t>
            </a:r>
          </a:p>
          <a:p>
            <a:r>
              <a:rPr lang="cs-CZ" dirty="0"/>
              <a:t>Propiska</a:t>
            </a:r>
          </a:p>
          <a:p>
            <a:r>
              <a:rPr lang="cs-CZ" dirty="0"/>
              <a:t>Provázek</a:t>
            </a:r>
          </a:p>
          <a:p>
            <a:r>
              <a:rPr lang="cs-CZ" dirty="0"/>
              <a:t>Krabice</a:t>
            </a:r>
          </a:p>
          <a:p>
            <a:r>
              <a:rPr lang="cs-CZ" dirty="0"/>
              <a:t>Lepící páska</a:t>
            </a:r>
          </a:p>
          <a:p>
            <a:r>
              <a:rPr lang="cs-CZ" dirty="0"/>
              <a:t>Jmenovka</a:t>
            </a:r>
          </a:p>
          <a:p>
            <a:r>
              <a:rPr lang="cs-CZ" dirty="0"/>
              <a:t>Arch k zaznamenávání odmítnutí</a:t>
            </a:r>
          </a:p>
          <a:p>
            <a:endParaRPr lang="cs-CZ" dirty="0"/>
          </a:p>
          <a:p>
            <a:r>
              <a:rPr lang="cs-CZ" dirty="0"/>
              <a:t>(desinfekce, rouška, rukavice)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473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23DC0-D07E-48F3-8361-DA1DBF29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D66571-9AF7-4A23-81C0-4841191D6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jaké území mají být data reprezentativní?</a:t>
            </a:r>
          </a:p>
          <a:p>
            <a:r>
              <a:rPr lang="cs-CZ" dirty="0"/>
              <a:t>Kolik je k dispozici lidí? =&gt; Kolik místností lze obsadit?</a:t>
            </a:r>
          </a:p>
          <a:p>
            <a:r>
              <a:rPr lang="cs-CZ" dirty="0"/>
              <a:t>Po výběru volebních místností je potřeba kontaktovat předsedy volebních komisí</a:t>
            </a:r>
          </a:p>
          <a:p>
            <a:r>
              <a:rPr lang="cs-CZ" dirty="0"/>
              <a:t>Jak dlouho trvá cesta a kolik stojí?</a:t>
            </a:r>
          </a:p>
          <a:p>
            <a:r>
              <a:rPr lang="cs-CZ" dirty="0"/>
              <a:t>Jak vypadá prostor před volební místností?</a:t>
            </a:r>
          </a:p>
          <a:p>
            <a:r>
              <a:rPr lang="cs-CZ" dirty="0"/>
              <a:t>Kdy je potřeba sdělit výsledky?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3386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395</Words>
  <Application>Microsoft Office PowerPoint</Application>
  <PresentationFormat>Širokoúhlá obrazovka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Jak se dělá Exit-poll</vt:lpstr>
      <vt:lpstr>Volební výzkumy</vt:lpstr>
      <vt:lpstr>Exit-poll</vt:lpstr>
      <vt:lpstr>Příprava</vt:lpstr>
      <vt:lpstr>Volební okrsky</vt:lpstr>
      <vt:lpstr>Dotazník pro exit-poll</vt:lpstr>
      <vt:lpstr>„Dramaturgie“ dotazníku</vt:lpstr>
      <vt:lpstr>Materiální zabezpečení</vt:lpstr>
      <vt:lpstr>Logistika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dělá Exit-poll</dc:title>
  <dc:creator>Petr Voda</dc:creator>
  <cp:lastModifiedBy>Petr Voda</cp:lastModifiedBy>
  <cp:revision>8</cp:revision>
  <dcterms:created xsi:type="dcterms:W3CDTF">2020-09-28T22:08:02Z</dcterms:created>
  <dcterms:modified xsi:type="dcterms:W3CDTF">2020-09-30T20:02:16Z</dcterms:modified>
</cp:coreProperties>
</file>